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32"/>
  </p:notesMasterIdLst>
  <p:sldIdLst>
    <p:sldId id="257" r:id="rId2"/>
    <p:sldId id="298" r:id="rId3"/>
    <p:sldId id="368" r:id="rId4"/>
    <p:sldId id="391" r:id="rId5"/>
    <p:sldId id="390" r:id="rId6"/>
    <p:sldId id="367" r:id="rId7"/>
    <p:sldId id="299" r:id="rId8"/>
    <p:sldId id="386" r:id="rId9"/>
    <p:sldId id="387" r:id="rId10"/>
    <p:sldId id="325" r:id="rId11"/>
    <p:sldId id="297" r:id="rId12"/>
    <p:sldId id="350" r:id="rId13"/>
    <p:sldId id="256" r:id="rId14"/>
    <p:sldId id="262" r:id="rId15"/>
    <p:sldId id="263" r:id="rId16"/>
    <p:sldId id="264" r:id="rId17"/>
    <p:sldId id="265" r:id="rId18"/>
    <p:sldId id="266" r:id="rId19"/>
    <p:sldId id="351" r:id="rId20"/>
    <p:sldId id="268" r:id="rId21"/>
    <p:sldId id="269" r:id="rId22"/>
    <p:sldId id="270" r:id="rId23"/>
    <p:sldId id="271" r:id="rId24"/>
    <p:sldId id="272" r:id="rId25"/>
    <p:sldId id="273" r:id="rId26"/>
    <p:sldId id="274" r:id="rId27"/>
    <p:sldId id="275" r:id="rId28"/>
    <p:sldId id="395" r:id="rId29"/>
    <p:sldId id="276" r:id="rId30"/>
    <p:sldId id="352" r:id="rId31"/>
    <p:sldId id="277" r:id="rId32"/>
    <p:sldId id="278" r:id="rId33"/>
    <p:sldId id="281" r:id="rId34"/>
    <p:sldId id="279" r:id="rId35"/>
    <p:sldId id="284" r:id="rId36"/>
    <p:sldId id="280" r:id="rId37"/>
    <p:sldId id="282" r:id="rId38"/>
    <p:sldId id="283" r:id="rId39"/>
    <p:sldId id="287" r:id="rId40"/>
    <p:sldId id="288" r:id="rId41"/>
    <p:sldId id="290" r:id="rId42"/>
    <p:sldId id="289" r:id="rId43"/>
    <p:sldId id="291" r:id="rId44"/>
    <p:sldId id="292" r:id="rId45"/>
    <p:sldId id="293" r:id="rId46"/>
    <p:sldId id="296" r:id="rId47"/>
    <p:sldId id="353" r:id="rId48"/>
    <p:sldId id="326" r:id="rId49"/>
    <p:sldId id="327" r:id="rId50"/>
    <p:sldId id="328" r:id="rId51"/>
    <p:sldId id="329" r:id="rId52"/>
    <p:sldId id="330" r:id="rId53"/>
    <p:sldId id="331" r:id="rId54"/>
    <p:sldId id="332" r:id="rId55"/>
    <p:sldId id="333" r:id="rId56"/>
    <p:sldId id="334" r:id="rId57"/>
    <p:sldId id="335" r:id="rId58"/>
    <p:sldId id="336" r:id="rId59"/>
    <p:sldId id="337" r:id="rId60"/>
    <p:sldId id="338" r:id="rId61"/>
    <p:sldId id="339" r:id="rId62"/>
    <p:sldId id="340" r:id="rId63"/>
    <p:sldId id="341" r:id="rId64"/>
    <p:sldId id="342" r:id="rId65"/>
    <p:sldId id="343" r:id="rId66"/>
    <p:sldId id="344" r:id="rId67"/>
    <p:sldId id="345" r:id="rId68"/>
    <p:sldId id="346" r:id="rId69"/>
    <p:sldId id="347" r:id="rId70"/>
    <p:sldId id="348" r:id="rId71"/>
    <p:sldId id="349" r:id="rId72"/>
    <p:sldId id="396" r:id="rId73"/>
    <p:sldId id="376" r:id="rId74"/>
    <p:sldId id="377" r:id="rId75"/>
    <p:sldId id="378" r:id="rId76"/>
    <p:sldId id="379" r:id="rId77"/>
    <p:sldId id="380" r:id="rId78"/>
    <p:sldId id="397" r:id="rId79"/>
    <p:sldId id="369" r:id="rId80"/>
    <p:sldId id="370" r:id="rId81"/>
    <p:sldId id="389" r:id="rId82"/>
    <p:sldId id="371" r:id="rId83"/>
    <p:sldId id="388" r:id="rId84"/>
    <p:sldId id="372" r:id="rId85"/>
    <p:sldId id="373" r:id="rId86"/>
    <p:sldId id="374" r:id="rId87"/>
    <p:sldId id="375" r:id="rId88"/>
    <p:sldId id="398" r:id="rId89"/>
    <p:sldId id="381" r:id="rId90"/>
    <p:sldId id="382" r:id="rId91"/>
    <p:sldId id="383" r:id="rId92"/>
    <p:sldId id="384" r:id="rId93"/>
    <p:sldId id="385" r:id="rId94"/>
    <p:sldId id="393" r:id="rId95"/>
    <p:sldId id="302" r:id="rId96"/>
    <p:sldId id="394" r:id="rId97"/>
    <p:sldId id="304" r:id="rId98"/>
    <p:sldId id="307" r:id="rId99"/>
    <p:sldId id="310" r:id="rId100"/>
    <p:sldId id="309" r:id="rId101"/>
    <p:sldId id="308" r:id="rId102"/>
    <p:sldId id="311" r:id="rId103"/>
    <p:sldId id="312" r:id="rId104"/>
    <p:sldId id="321" r:id="rId105"/>
    <p:sldId id="320" r:id="rId106"/>
    <p:sldId id="318" r:id="rId107"/>
    <p:sldId id="317" r:id="rId108"/>
    <p:sldId id="316" r:id="rId109"/>
    <p:sldId id="315" r:id="rId110"/>
    <p:sldId id="314" r:id="rId111"/>
    <p:sldId id="313" r:id="rId112"/>
    <p:sldId id="322" r:id="rId113"/>
    <p:sldId id="323" r:id="rId114"/>
    <p:sldId id="324" r:id="rId115"/>
    <p:sldId id="354" r:id="rId116"/>
    <p:sldId id="392" r:id="rId117"/>
    <p:sldId id="355" r:id="rId118"/>
    <p:sldId id="356" r:id="rId119"/>
    <p:sldId id="357" r:id="rId120"/>
    <p:sldId id="358" r:id="rId121"/>
    <p:sldId id="359" r:id="rId122"/>
    <p:sldId id="360" r:id="rId123"/>
    <p:sldId id="361" r:id="rId124"/>
    <p:sldId id="362" r:id="rId125"/>
    <p:sldId id="363" r:id="rId126"/>
    <p:sldId id="364" r:id="rId127"/>
    <p:sldId id="365" r:id="rId128"/>
    <p:sldId id="366" r:id="rId129"/>
    <p:sldId id="295" r:id="rId130"/>
    <p:sldId id="399" r:id="rId131"/>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C46E"/>
    <a:srgbClr val="558ED5"/>
    <a:srgbClr val="FF0000"/>
    <a:srgbClr val="663300"/>
    <a:srgbClr val="BF504D"/>
    <a:srgbClr val="AD93E1"/>
    <a:srgbClr val="CA6AD4"/>
    <a:srgbClr val="5294CA"/>
    <a:srgbClr val="F68E38"/>
    <a:srgbClr val="7562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18" autoAdjust="0"/>
    <p:restoredTop sz="94660"/>
  </p:normalViewPr>
  <p:slideViewPr>
    <p:cSldViewPr snapToGrid="0">
      <p:cViewPr>
        <p:scale>
          <a:sx n="100" d="100"/>
          <a:sy n="100" d="100"/>
        </p:scale>
        <p:origin x="-720" y="1476"/>
      </p:cViewPr>
      <p:guideLst>
        <p:guide orient="horz" pos="979"/>
        <p:guide/>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C989C4-2DBA-4119-B16D-7D4C67C6770C}" type="datetimeFigureOut">
              <a:rPr lang="en-US" smtClean="0"/>
              <a:pPr/>
              <a:t>4/14/2014</a:t>
            </a:fld>
            <a:endParaRPr lang="en-US"/>
          </a:p>
        </p:txBody>
      </p:sp>
      <p:sp>
        <p:nvSpPr>
          <p:cNvPr id="4" name="Slide Image Placeholder 3"/>
          <p:cNvSpPr>
            <a:spLocks noGrp="1" noRot="1" noChangeAspect="1"/>
          </p:cNvSpPr>
          <p:nvPr>
            <p:ph type="sldImg" idx="2"/>
          </p:nvPr>
        </p:nvSpPr>
        <p:spPr>
          <a:xfrm>
            <a:off x="2103438" y="685800"/>
            <a:ext cx="26511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F74500-E9BC-4653-861F-4243980C5FFC}" type="slidenum">
              <a:rPr lang="en-US" smtClean="0"/>
              <a:pPr/>
              <a:t>‹#›</a:t>
            </a:fld>
            <a:endParaRPr lang="en-US"/>
          </a:p>
        </p:txBody>
      </p:sp>
    </p:spTree>
    <p:extLst>
      <p:ext uri="{BB962C8B-B14F-4D97-AF65-F5344CB8AC3E}">
        <p14:creationId xmlns:p14="http://schemas.microsoft.com/office/powerpoint/2010/main" val="1000871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98E87820-455D-4009-A20D-56EDC3687A09}" type="slidenum">
              <a:rPr lang="en-US"/>
              <a:pPr fontAlgn="base">
                <a:spcBef>
                  <a:spcPct val="0"/>
                </a:spcBef>
                <a:spcAft>
                  <a:spcPct val="0"/>
                </a:spcAft>
              </a:pPr>
              <a:t>10</a:t>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100</a:t>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101</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102</a:t>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103</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104</a:t>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105</a:t>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106</a:t>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107</a:t>
            </a:fld>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108</a:t>
            </a:fld>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109</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a:t>
            </a:fld>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110</a:t>
            </a:fld>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111</a:t>
            </a:fld>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112</a:t>
            </a:fld>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113</a:t>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114</a:t>
            </a:fld>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115</a:t>
            </a:fld>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116</a:t>
            </a:fld>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117</a:t>
            </a:fld>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118</a:t>
            </a:fld>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119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defTabSz="1017588" fontAlgn="base">
              <a:spcBef>
                <a:spcPct val="0"/>
              </a:spcBef>
              <a:spcAft>
                <a:spcPct val="0"/>
              </a:spcAft>
              <a:defRPr sz="2000">
                <a:solidFill>
                  <a:schemeClr val="tx1"/>
                </a:solidFill>
                <a:latin typeface="Calibri" pitchFamily="34" charset="0"/>
              </a:defRPr>
            </a:lvl6pPr>
            <a:lvl7pPr marL="2971800" indent="-228600" defTabSz="1017588" fontAlgn="base">
              <a:spcBef>
                <a:spcPct val="0"/>
              </a:spcBef>
              <a:spcAft>
                <a:spcPct val="0"/>
              </a:spcAft>
              <a:defRPr sz="2000">
                <a:solidFill>
                  <a:schemeClr val="tx1"/>
                </a:solidFill>
                <a:latin typeface="Calibri" pitchFamily="34" charset="0"/>
              </a:defRPr>
            </a:lvl7pPr>
            <a:lvl8pPr marL="3429000" indent="-228600" defTabSz="1017588" fontAlgn="base">
              <a:spcBef>
                <a:spcPct val="0"/>
              </a:spcBef>
              <a:spcAft>
                <a:spcPct val="0"/>
              </a:spcAft>
              <a:defRPr sz="2000">
                <a:solidFill>
                  <a:schemeClr val="tx1"/>
                </a:solidFill>
                <a:latin typeface="Calibri" pitchFamily="34" charset="0"/>
              </a:defRPr>
            </a:lvl8pPr>
            <a:lvl9pPr marL="3886200" indent="-228600" defTabSz="1017588" fontAlgn="base">
              <a:spcBef>
                <a:spcPct val="0"/>
              </a:spcBef>
              <a:spcAft>
                <a:spcPct val="0"/>
              </a:spcAft>
              <a:defRPr sz="2000">
                <a:solidFill>
                  <a:schemeClr val="tx1"/>
                </a:solidFill>
                <a:latin typeface="Calibri" pitchFamily="34" charset="0"/>
              </a:defRPr>
            </a:lvl9pPr>
          </a:lstStyle>
          <a:p>
            <a:pPr defTabSz="1017588" fontAlgn="base">
              <a:spcBef>
                <a:spcPct val="0"/>
              </a:spcBef>
              <a:spcAft>
                <a:spcPct val="0"/>
              </a:spcAft>
            </a:pPr>
            <a:fld id="{49867CB4-15DA-4BA0-B3A1-422384BF848A}" type="slidenum">
              <a:rPr lang="en-US" sz="1200"/>
              <a:pPr defTabSz="1017588" fontAlgn="base">
                <a:spcBef>
                  <a:spcPct val="0"/>
                </a:spcBef>
                <a:spcAft>
                  <a:spcPct val="0"/>
                </a:spcAft>
              </a:pPr>
              <a:t>12</a:t>
            </a:fld>
            <a:endParaRPr lang="en-US" sz="120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120</a:t>
            </a:fld>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121</a:t>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122</a:t>
            </a:fld>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123</a:t>
            </a:fld>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124</a:t>
            </a:fld>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125</a:t>
            </a:fld>
            <a:endParaRPr 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126</a:t>
            </a:fld>
            <a:endParaRPr 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127</a:t>
            </a:fld>
            <a:endParaRPr 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128</a:t>
            </a:fld>
            <a:endParaRPr 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129</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13</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130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14</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15</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16</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17</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18</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defTabSz="1017588" fontAlgn="base">
              <a:spcBef>
                <a:spcPct val="0"/>
              </a:spcBef>
              <a:spcAft>
                <a:spcPct val="0"/>
              </a:spcAft>
              <a:defRPr sz="2000">
                <a:solidFill>
                  <a:schemeClr val="tx1"/>
                </a:solidFill>
                <a:latin typeface="Calibri" pitchFamily="34" charset="0"/>
              </a:defRPr>
            </a:lvl6pPr>
            <a:lvl7pPr marL="2971800" indent="-228600" defTabSz="1017588" fontAlgn="base">
              <a:spcBef>
                <a:spcPct val="0"/>
              </a:spcBef>
              <a:spcAft>
                <a:spcPct val="0"/>
              </a:spcAft>
              <a:defRPr sz="2000">
                <a:solidFill>
                  <a:schemeClr val="tx1"/>
                </a:solidFill>
                <a:latin typeface="Calibri" pitchFamily="34" charset="0"/>
              </a:defRPr>
            </a:lvl7pPr>
            <a:lvl8pPr marL="3429000" indent="-228600" defTabSz="1017588" fontAlgn="base">
              <a:spcBef>
                <a:spcPct val="0"/>
              </a:spcBef>
              <a:spcAft>
                <a:spcPct val="0"/>
              </a:spcAft>
              <a:defRPr sz="2000">
                <a:solidFill>
                  <a:schemeClr val="tx1"/>
                </a:solidFill>
                <a:latin typeface="Calibri" pitchFamily="34" charset="0"/>
              </a:defRPr>
            </a:lvl8pPr>
            <a:lvl9pPr marL="3886200" indent="-228600" defTabSz="1017588" fontAlgn="base">
              <a:spcBef>
                <a:spcPct val="0"/>
              </a:spcBef>
              <a:spcAft>
                <a:spcPct val="0"/>
              </a:spcAft>
              <a:defRPr sz="2000">
                <a:solidFill>
                  <a:schemeClr val="tx1"/>
                </a:solidFill>
                <a:latin typeface="Calibri" pitchFamily="34" charset="0"/>
              </a:defRPr>
            </a:lvl9pPr>
          </a:lstStyle>
          <a:p>
            <a:pPr defTabSz="1017588" fontAlgn="base">
              <a:spcBef>
                <a:spcPct val="0"/>
              </a:spcBef>
              <a:spcAft>
                <a:spcPct val="0"/>
              </a:spcAft>
            </a:pPr>
            <a:fld id="{31577B35-2A73-495E-B144-24088B6C0CE0}" type="slidenum">
              <a:rPr lang="en-US" sz="1200"/>
              <a:pPr defTabSz="1017588" fontAlgn="base">
                <a:spcBef>
                  <a:spcPct val="0"/>
                </a:spcBef>
                <a:spcAft>
                  <a:spcPct val="0"/>
                </a:spcAft>
              </a:pPr>
              <a:t>19</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a:t>
            </a:fld>
            <a:endParaRPr lang="en-US"/>
          </a:p>
        </p:txBody>
      </p:sp>
    </p:spTree>
    <p:extLst>
      <p:ext uri="{BB962C8B-B14F-4D97-AF65-F5344CB8AC3E}">
        <p14:creationId xmlns:p14="http://schemas.microsoft.com/office/powerpoint/2010/main" val="5054828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20</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21</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22</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24</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25</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26</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27</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28</a:t>
            </a:fld>
            <a:endParaRPr lang="en-US"/>
          </a:p>
        </p:txBody>
      </p:sp>
    </p:spTree>
    <p:extLst>
      <p:ext uri="{BB962C8B-B14F-4D97-AF65-F5344CB8AC3E}">
        <p14:creationId xmlns:p14="http://schemas.microsoft.com/office/powerpoint/2010/main" val="5054828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a:t>
            </a:fld>
            <a:endParaRPr lang="en-US"/>
          </a:p>
        </p:txBody>
      </p:sp>
    </p:spTree>
    <p:extLst>
      <p:ext uri="{BB962C8B-B14F-4D97-AF65-F5344CB8AC3E}">
        <p14:creationId xmlns:p14="http://schemas.microsoft.com/office/powerpoint/2010/main" val="12193414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defTabSz="1017588" fontAlgn="base">
              <a:spcBef>
                <a:spcPct val="0"/>
              </a:spcBef>
              <a:spcAft>
                <a:spcPct val="0"/>
              </a:spcAft>
              <a:defRPr sz="2000">
                <a:solidFill>
                  <a:schemeClr val="tx1"/>
                </a:solidFill>
                <a:latin typeface="Calibri" pitchFamily="34" charset="0"/>
              </a:defRPr>
            </a:lvl6pPr>
            <a:lvl7pPr marL="2971800" indent="-228600" defTabSz="1017588" fontAlgn="base">
              <a:spcBef>
                <a:spcPct val="0"/>
              </a:spcBef>
              <a:spcAft>
                <a:spcPct val="0"/>
              </a:spcAft>
              <a:defRPr sz="2000">
                <a:solidFill>
                  <a:schemeClr val="tx1"/>
                </a:solidFill>
                <a:latin typeface="Calibri" pitchFamily="34" charset="0"/>
              </a:defRPr>
            </a:lvl7pPr>
            <a:lvl8pPr marL="3429000" indent="-228600" defTabSz="1017588" fontAlgn="base">
              <a:spcBef>
                <a:spcPct val="0"/>
              </a:spcBef>
              <a:spcAft>
                <a:spcPct val="0"/>
              </a:spcAft>
              <a:defRPr sz="2000">
                <a:solidFill>
                  <a:schemeClr val="tx1"/>
                </a:solidFill>
                <a:latin typeface="Calibri" pitchFamily="34" charset="0"/>
              </a:defRPr>
            </a:lvl8pPr>
            <a:lvl9pPr marL="3886200" indent="-228600" defTabSz="1017588" fontAlgn="base">
              <a:spcBef>
                <a:spcPct val="0"/>
              </a:spcBef>
              <a:spcAft>
                <a:spcPct val="0"/>
              </a:spcAft>
              <a:defRPr sz="2000">
                <a:solidFill>
                  <a:schemeClr val="tx1"/>
                </a:solidFill>
                <a:latin typeface="Calibri" pitchFamily="34" charset="0"/>
              </a:defRPr>
            </a:lvl9pPr>
          </a:lstStyle>
          <a:p>
            <a:pPr defTabSz="1017588" fontAlgn="base">
              <a:spcBef>
                <a:spcPct val="0"/>
              </a:spcBef>
              <a:spcAft>
                <a:spcPct val="0"/>
              </a:spcAft>
            </a:pPr>
            <a:fld id="{1EEE9F5F-E75B-4A41-9D78-69156527DA5F}" type="slidenum">
              <a:rPr lang="en-US" sz="1200"/>
              <a:pPr defTabSz="1017588" fontAlgn="base">
                <a:spcBef>
                  <a:spcPct val="0"/>
                </a:spcBef>
                <a:spcAft>
                  <a:spcPct val="0"/>
                </a:spcAft>
              </a:pPr>
              <a:t>30</a:t>
            </a:fld>
            <a:endParaRPr 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31</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32</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33</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34</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36</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37</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38</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39</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4</a:t>
            </a:fld>
            <a:endParaRPr lang="en-US"/>
          </a:p>
        </p:txBody>
      </p:sp>
    </p:spTree>
    <p:extLst>
      <p:ext uri="{BB962C8B-B14F-4D97-AF65-F5344CB8AC3E}">
        <p14:creationId xmlns:p14="http://schemas.microsoft.com/office/powerpoint/2010/main" val="5054828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40</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42</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43</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44</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3438" y="685800"/>
            <a:ext cx="26511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45</a:t>
            </a:fld>
            <a:endParaRPr lang="en-US"/>
          </a:p>
        </p:txBody>
      </p:sp>
    </p:spTree>
    <p:extLst>
      <p:ext uri="{BB962C8B-B14F-4D97-AF65-F5344CB8AC3E}">
        <p14:creationId xmlns:p14="http://schemas.microsoft.com/office/powerpoint/2010/main" val="29721240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98E87820-455D-4009-A20D-56EDC3687A09}" type="slidenum">
              <a:rPr lang="en-US"/>
              <a:pPr fontAlgn="base">
                <a:spcBef>
                  <a:spcPct val="0"/>
                </a:spcBef>
                <a:spcAft>
                  <a:spcPct val="0"/>
                </a:spcAft>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04DFEA01-EF60-4BD2-AB3F-B84D9C76793C}" type="slidenum">
              <a:rPr lang="en-US"/>
              <a:pPr fontAlgn="base">
                <a:spcBef>
                  <a:spcPct val="0"/>
                </a:spcBef>
                <a:spcAft>
                  <a:spcPct val="0"/>
                </a:spcAft>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8CB7A276-59BF-4F23-B44A-A64DD02DE12F}" type="slidenum">
              <a:rPr lang="en-US"/>
              <a:pPr fontAlgn="base">
                <a:spcBef>
                  <a:spcPct val="0"/>
                </a:spcBef>
                <a:spcAft>
                  <a:spcPct val="0"/>
                </a:spcAft>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5</a:t>
            </a:fld>
            <a:endParaRPr lang="en-US"/>
          </a:p>
        </p:txBody>
      </p:sp>
    </p:spTree>
    <p:extLst>
      <p:ext uri="{BB962C8B-B14F-4D97-AF65-F5344CB8AC3E}">
        <p14:creationId xmlns:p14="http://schemas.microsoft.com/office/powerpoint/2010/main" val="12193414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6493DD52-87CD-405C-9935-0B5FB9018D5F}" type="slidenum">
              <a:rPr lang="en-US"/>
              <a:pPr fontAlgn="base">
                <a:spcBef>
                  <a:spcPct val="0"/>
                </a:spcBef>
                <a:spcAft>
                  <a:spcPct val="0"/>
                </a:spcAft>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66AF38A8-A7EB-4965-8DE0-69C686465858}" type="slidenum">
              <a:rPr lang="en-US"/>
              <a:pPr fontAlgn="base">
                <a:spcBef>
                  <a:spcPct val="0"/>
                </a:spcBef>
                <a:spcAft>
                  <a:spcPct val="0"/>
                </a:spcAft>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36F0EF60-BF26-447C-8CD3-2AF22AB9B258}" type="slidenum">
              <a:rPr lang="en-US"/>
              <a:pPr fontAlgn="base">
                <a:spcBef>
                  <a:spcPct val="0"/>
                </a:spcBef>
                <a:spcAft>
                  <a:spcPct val="0"/>
                </a:spcAft>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2AD8C256-B301-4A5D-A43C-B2F7D0ADDAC6}" type="slidenum">
              <a:rPr lang="en-US"/>
              <a:pPr fontAlgn="base">
                <a:spcBef>
                  <a:spcPct val="0"/>
                </a:spcBef>
                <a:spcAft>
                  <a:spcPct val="0"/>
                </a:spcAft>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99344F4B-31AD-45E6-94D6-B3D4E83DD7CA}" type="slidenum">
              <a:rPr lang="en-US"/>
              <a:pPr fontAlgn="base">
                <a:spcBef>
                  <a:spcPct val="0"/>
                </a:spcBef>
                <a:spcAft>
                  <a:spcPct val="0"/>
                </a:spcAft>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04FA5B32-4F61-4FFF-B909-45F77888EB6C}" type="slidenum">
              <a:rPr lang="en-US"/>
              <a:pPr fontAlgn="base">
                <a:spcBef>
                  <a:spcPct val="0"/>
                </a:spcBef>
                <a:spcAft>
                  <a:spcPct val="0"/>
                </a:spcAft>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37D8620D-9229-4FC6-B803-E3D79A3FC3FF}" type="slidenum">
              <a:rPr lang="en-US"/>
              <a:pPr fontAlgn="base">
                <a:spcBef>
                  <a:spcPct val="0"/>
                </a:spcBef>
                <a:spcAft>
                  <a:spcPct val="0"/>
                </a:spcAft>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D68E9492-8100-4147-BF99-5E8CD7B02973}" type="slidenum">
              <a:rPr lang="en-US"/>
              <a:pPr fontAlgn="base">
                <a:spcBef>
                  <a:spcPct val="0"/>
                </a:spcBef>
                <a:spcAft>
                  <a:spcPct val="0"/>
                </a:spcAft>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2220461E-9689-44B2-B781-F72A2C8D2C66}" type="slidenum">
              <a:rPr lang="en-US"/>
              <a:pPr fontAlgn="base">
                <a:spcBef>
                  <a:spcPct val="0"/>
                </a:spcBef>
                <a:spcAft>
                  <a:spcPct val="0"/>
                </a:spcAft>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AD847C5F-FDEB-4D14-8145-5447F981F7B1}" type="slidenum">
              <a:rPr lang="en-US"/>
              <a:pPr fontAlgn="base">
                <a:spcBef>
                  <a:spcPct val="0"/>
                </a:spcBef>
                <a:spcAft>
                  <a:spcPct val="0"/>
                </a:spcAft>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A6C5B92-209B-46C2-8B37-4062F4554E47}" type="slidenum">
              <a:rPr lang="en-US"/>
              <a:pPr fontAlgn="base">
                <a:spcBef>
                  <a:spcPct val="0"/>
                </a:spcBef>
                <a:spcAft>
                  <a:spcPct val="0"/>
                </a:spcAft>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539FA7C4-3B9D-44BC-8ED5-0C472BD7D8E8}" type="slidenum">
              <a:rPr lang="en-US"/>
              <a:pPr fontAlgn="base">
                <a:spcBef>
                  <a:spcPct val="0"/>
                </a:spcBef>
                <a:spcAft>
                  <a:spcPct val="0"/>
                </a:spcAft>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12CEE13-F414-48ED-B0C2-E799E0591997}" type="slidenum">
              <a:rPr lang="en-US"/>
              <a:pPr fontAlgn="base">
                <a:spcBef>
                  <a:spcPct val="0"/>
                </a:spcBef>
                <a:spcAft>
                  <a:spcPct val="0"/>
                </a:spcAft>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8862A6CC-AF1E-4A2C-8A2F-34272E683011}" type="slidenum">
              <a:rPr lang="en-US"/>
              <a:pPr fontAlgn="base">
                <a:spcBef>
                  <a:spcPct val="0"/>
                </a:spcBef>
                <a:spcAft>
                  <a:spcPct val="0"/>
                </a:spcAft>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74B44859-737A-4424-BA53-FDA5283ED9E8}" type="slidenum">
              <a:rPr lang="en-US"/>
              <a:pPr fontAlgn="base">
                <a:spcBef>
                  <a:spcPct val="0"/>
                </a:spcBef>
                <a:spcAft>
                  <a:spcPct val="0"/>
                </a:spcAft>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943D591B-A577-4DDB-99F5-762DB42316CB}" type="slidenum">
              <a:rPr lang="en-US"/>
              <a:pPr fontAlgn="base">
                <a:spcBef>
                  <a:spcPct val="0"/>
                </a:spcBef>
                <a:spcAft>
                  <a:spcPct val="0"/>
                </a:spcAft>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861E8DA0-2CDE-4BD7-9A18-32DD021943EB}" type="slidenum">
              <a:rPr lang="en-US"/>
              <a:pPr fontAlgn="base">
                <a:spcBef>
                  <a:spcPct val="0"/>
                </a:spcBef>
                <a:spcAft>
                  <a:spcPct val="0"/>
                </a:spcAft>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9AAF9B0-2B56-4E09-B558-32375EFC9836}" type="slidenum">
              <a:rPr lang="en-US"/>
              <a:pPr fontAlgn="base">
                <a:spcBef>
                  <a:spcPct val="0"/>
                </a:spcBef>
                <a:spcAft>
                  <a:spcPct val="0"/>
                </a:spcAft>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698B9669-ADC7-4CFD-9BE4-B4A0EA9A08FE}" type="slidenum">
              <a:rPr lang="en-US"/>
              <a:pPr fontAlgn="base">
                <a:spcBef>
                  <a:spcPct val="0"/>
                </a:spcBef>
                <a:spcAft>
                  <a:spcPct val="0"/>
                </a:spcAft>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44055B73-C385-4828-B6E5-C6004785E252}" type="slidenum">
              <a:rPr lang="en-US"/>
              <a:pPr fontAlgn="base">
                <a:spcBef>
                  <a:spcPct val="0"/>
                </a:spcBef>
                <a:spcAft>
                  <a:spcPct val="0"/>
                </a:spcAft>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3FC9BDF7-1C53-4D0E-BD0B-53A62BB5CDB8}" type="slidenum">
              <a:rPr lang="en-US"/>
              <a:pPr fontAlgn="base">
                <a:spcBef>
                  <a:spcPct val="0"/>
                </a:spcBef>
                <a:spcAft>
                  <a:spcPct val="0"/>
                </a:spcAft>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2CE1F27A-C6A1-4F5A-B5B7-83E8092FD0C1}" type="slidenum">
              <a:rPr lang="en-US"/>
              <a:pPr fontAlgn="base">
                <a:spcBef>
                  <a:spcPct val="0"/>
                </a:spcBef>
                <a:spcAft>
                  <a:spcPct val="0"/>
                </a:spcAft>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72</a:t>
            </a:fld>
            <a:endParaRPr lang="en-US"/>
          </a:p>
        </p:txBody>
      </p:sp>
    </p:spTree>
    <p:extLst>
      <p:ext uri="{BB962C8B-B14F-4D97-AF65-F5344CB8AC3E}">
        <p14:creationId xmlns:p14="http://schemas.microsoft.com/office/powerpoint/2010/main" val="50548281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78</a:t>
            </a:fld>
            <a:endParaRPr lang="en-US"/>
          </a:p>
        </p:txBody>
      </p:sp>
    </p:spTree>
    <p:extLst>
      <p:ext uri="{BB962C8B-B14F-4D97-AF65-F5344CB8AC3E}">
        <p14:creationId xmlns:p14="http://schemas.microsoft.com/office/powerpoint/2010/main" val="50548281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84</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85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86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87</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88</a:t>
            </a:fld>
            <a:endParaRPr lang="en-US"/>
          </a:p>
        </p:txBody>
      </p:sp>
    </p:spTree>
    <p:extLst>
      <p:ext uri="{BB962C8B-B14F-4D97-AF65-F5344CB8AC3E}">
        <p14:creationId xmlns:p14="http://schemas.microsoft.com/office/powerpoint/2010/main" val="50548281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90</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91</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92</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05025" y="685800"/>
            <a:ext cx="264795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69283A7-FD08-4516-86C1-E82317D2ECF3}" type="slidenum">
              <a:rPr lang="en-US" smtClean="0"/>
              <a:pPr/>
              <a:t>93</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94</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95</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96</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97</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98</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F74500-E9BC-4653-861F-4243980C5FFC}" type="slidenum">
              <a:rPr lang="en-US" smtClean="0"/>
              <a:pPr/>
              <a:t>99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3124627"/>
            <a:ext cx="6606540" cy="2156036"/>
          </a:xfrm>
        </p:spPr>
        <p:txBody>
          <a:bodyPr/>
          <a:lstStyle/>
          <a:p>
            <a:r>
              <a:rPr lang="en-US" smtClean="0"/>
              <a:t>Click to edit Master title style</a:t>
            </a:r>
            <a:endParaRPr lang="en-US"/>
          </a:p>
        </p:txBody>
      </p:sp>
      <p:sp>
        <p:nvSpPr>
          <p:cNvPr id="3" name="Subtitle 2"/>
          <p:cNvSpPr>
            <a:spLocks noGrp="1"/>
          </p:cNvSpPr>
          <p:nvPr>
            <p:ph type="subTitle" idx="1"/>
          </p:nvPr>
        </p:nvSpPr>
        <p:spPr>
          <a:xfrm>
            <a:off x="1165860" y="5699760"/>
            <a:ext cx="5440680" cy="257048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AA2F3FA-BF0E-4254-9DDF-55E7A65A7E29}" type="datetime1">
              <a:rPr lang="en-US" smtClean="0"/>
              <a:pPr/>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410930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9833169-3AC4-4F14-8D49-A7173FE41F31}" type="datetime1">
              <a:rPr lang="en-US" smtClean="0"/>
              <a:pPr/>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2203340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634990" y="402805"/>
            <a:ext cx="1748790" cy="858223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8620" y="402805"/>
            <a:ext cx="5116830" cy="858223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3AD1DC-1E7B-4FFF-9CAE-5CBD123C826B}" type="datetime1">
              <a:rPr lang="en-US" smtClean="0"/>
              <a:pPr/>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2787680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456601-B1C6-46B8-A0D1-0684737DCAB1}" type="datetime1">
              <a:rPr lang="en-US" smtClean="0"/>
              <a:pPr/>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880868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3966" y="6463454"/>
            <a:ext cx="6606540" cy="199771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613966" y="4263181"/>
            <a:ext cx="6606540" cy="220027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DA3B62-AC5F-4E40-AB17-5FD87D90F38B}" type="datetime1">
              <a:rPr lang="en-US" smtClean="0"/>
              <a:pPr/>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93487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8620" y="2346963"/>
            <a:ext cx="3432810" cy="66380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950970" y="2346963"/>
            <a:ext cx="3432810" cy="66380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BC9FF30-A015-4FAD-A55C-8B36DBADD04E}" type="datetime1">
              <a:rPr lang="en-US" smtClean="0"/>
              <a:pPr/>
              <a:t>4/14/2014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4184350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88620" y="2251499"/>
            <a:ext cx="3434160"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8620" y="3189817"/>
            <a:ext cx="3434160"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948272" y="2251499"/>
            <a:ext cx="3435508"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948272" y="3189817"/>
            <a:ext cx="3435508"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6F8AA78-4A41-4C18-9DB8-0FE4119E01CD}" type="datetime1">
              <a:rPr lang="en-US" smtClean="0"/>
              <a:pPr/>
              <a:t>4/14/2014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1349411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9207E45-DC6A-44E7-8D9C-92ECC3931340}" type="datetime1">
              <a:rPr lang="en-US" smtClean="0"/>
              <a:pPr/>
              <a:t>4/14/2014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2742443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293F04-BC9D-4000-A1AE-99EE934627AC}" type="datetime1">
              <a:rPr lang="en-US" smtClean="0"/>
              <a:pPr/>
              <a:t>4/14/2014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3975500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8621" y="400474"/>
            <a:ext cx="2557066" cy="170434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038793" y="400475"/>
            <a:ext cx="4344988" cy="858456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88621" y="2104815"/>
            <a:ext cx="2557066" cy="688022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251D7D-4EFC-48BE-B76D-7551EA9DAD9F}" type="datetime1">
              <a:rPr lang="en-US" smtClean="0"/>
              <a:pPr/>
              <a:t>4/14/2014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3875402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3445" y="7040882"/>
            <a:ext cx="4663440" cy="831216"/>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523445" y="898736"/>
            <a:ext cx="4663440" cy="603504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523445" y="7872098"/>
            <a:ext cx="4663440" cy="1180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8CB702-9013-4740-A30E-E1124676642D}" type="datetime1">
              <a:rPr lang="en-US" smtClean="0"/>
              <a:pPr/>
              <a:t>4/14/2014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117EF-9718-4423-89B7-490956680319}" type="slidenum">
              <a:rPr lang="en-US" smtClean="0"/>
              <a:pPr/>
              <a:t>‹#›</a:t>
            </a:fld>
            <a:endParaRPr lang="en-US"/>
          </a:p>
        </p:txBody>
      </p:sp>
    </p:spTree>
    <p:extLst>
      <p:ext uri="{BB962C8B-B14F-4D97-AF65-F5344CB8AC3E}">
        <p14:creationId xmlns:p14="http://schemas.microsoft.com/office/powerpoint/2010/main" val="3417416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620" y="402802"/>
            <a:ext cx="6995160" cy="16764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88620" y="2346963"/>
            <a:ext cx="6995160" cy="663807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88620" y="9322649"/>
            <a:ext cx="1813560" cy="535516"/>
          </a:xfrm>
          <a:prstGeom prst="rect">
            <a:avLst/>
          </a:prstGeom>
        </p:spPr>
        <p:txBody>
          <a:bodyPr vert="horz" lIns="91440" tIns="45720" rIns="91440" bIns="45720" rtlCol="0" anchor="ctr"/>
          <a:lstStyle>
            <a:lvl1pPr algn="l">
              <a:defRPr sz="1200">
                <a:solidFill>
                  <a:schemeClr val="tx1">
                    <a:tint val="75000"/>
                  </a:schemeClr>
                </a:solidFill>
              </a:defRPr>
            </a:lvl1pPr>
          </a:lstStyle>
          <a:p>
            <a:fld id="{06282F29-1839-4DC2-B45F-1AC18A5833A7}" type="datetime1">
              <a:rPr lang="en-US" smtClean="0"/>
              <a:pPr/>
              <a:t>4/14/2014</a:t>
            </a:fld>
            <a:endParaRPr lang="en-US"/>
          </a:p>
        </p:txBody>
      </p:sp>
      <p:sp>
        <p:nvSpPr>
          <p:cNvPr id="5" name="Footer Placeholder 4"/>
          <p:cNvSpPr>
            <a:spLocks noGrp="1"/>
          </p:cNvSpPr>
          <p:nvPr>
            <p:ph type="ftr" sz="quarter" idx="3"/>
          </p:nvPr>
        </p:nvSpPr>
        <p:spPr>
          <a:xfrm>
            <a:off x="2655570" y="9322649"/>
            <a:ext cx="2461260" cy="535516"/>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570220" y="9322649"/>
            <a:ext cx="1813560" cy="535516"/>
          </a:xfrm>
          <a:prstGeom prst="rect">
            <a:avLst/>
          </a:prstGeom>
        </p:spPr>
        <p:txBody>
          <a:bodyPr vert="horz" lIns="91440" tIns="45720" rIns="91440" bIns="45720" rtlCol="0" anchor="ctr"/>
          <a:lstStyle>
            <a:lvl1pPr algn="r">
              <a:defRPr sz="1200">
                <a:solidFill>
                  <a:schemeClr val="tx1">
                    <a:tint val="75000"/>
                  </a:schemeClr>
                </a:solidFill>
              </a:defRPr>
            </a:lvl1pPr>
          </a:lstStyle>
          <a:p>
            <a:fld id="{BFF117EF-9718-4423-89B7-490956680319}" type="slidenum">
              <a:rPr lang="en-US" smtClean="0"/>
              <a:pPr/>
              <a:t>‹#›</a:t>
            </a:fld>
            <a:endParaRPr lang="en-US"/>
          </a:p>
        </p:txBody>
      </p:sp>
    </p:spTree>
    <p:extLst>
      <p:ext uri="{BB962C8B-B14F-4D97-AF65-F5344CB8AC3E}">
        <p14:creationId xmlns:p14="http://schemas.microsoft.com/office/powerpoint/2010/main" val="41780969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11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1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103.png"/></Relationships>
</file>

<file path=ppt/slides/_rels/slide12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12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107.png"/></Relationships>
</file>

<file path=ppt/slides/_rels/slide12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109.png"/></Relationships>
</file>

<file path=ppt/slides/_rels/slide12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125.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14.png"/></Relationships>
</file>

<file path=ppt/slides/_rels/slide12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openxmlformats.org/officeDocument/2006/relationships/image" Target="../media/image116.png"/></Relationships>
</file>

<file path=ppt/slides/_rels/slide12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28.xml"/><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129.xml.rels><?xml version="1.0" encoding="UTF-8" standalone="yes"?>
<Relationships xmlns="http://schemas.openxmlformats.org/package/2006/relationships"><Relationship Id="rId8" Type="http://schemas.openxmlformats.org/officeDocument/2006/relationships/hyperlink" Target="mailto:bmoreland@hbgsd.k12.pa.us" TargetMode="External"/><Relationship Id="rId3" Type="http://schemas.openxmlformats.org/officeDocument/2006/relationships/hyperlink" Target="http://www.pdesas.org/" TargetMode="External"/><Relationship Id="rId7" Type="http://schemas.openxmlformats.org/officeDocument/2006/relationships/hyperlink" Target="mailto:dharris@hbgsd.k12.pa.us" TargetMode="External"/><Relationship Id="rId2" Type="http://schemas.openxmlformats.org/officeDocument/2006/relationships/notesSlide" Target="../notesSlides/notesSlide129.xml"/><Relationship Id="rId1" Type="http://schemas.openxmlformats.org/officeDocument/2006/relationships/slideLayout" Target="../slideLayouts/slideLayout7.xml"/><Relationship Id="rId6" Type="http://schemas.openxmlformats.org/officeDocument/2006/relationships/image" Target="../media/image119.jpeg"/><Relationship Id="rId5" Type="http://schemas.openxmlformats.org/officeDocument/2006/relationships/hyperlink" Target="http://www.northallegheny.org/Page/13728" TargetMode="External"/><Relationship Id="rId4" Type="http://schemas.openxmlformats.org/officeDocument/2006/relationships/hyperlink" Target="http://hbgsdmath.wikispaces.com/Keystone+Material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image" Target="../media/image4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5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4.xml"/><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50.png"/></Relationships>
</file>

<file path=ppt/slides/_rels/slide5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5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5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4.xml"/><Relationship Id="rId1" Type="http://schemas.openxmlformats.org/officeDocument/2006/relationships/slideLayout" Target="../slideLayouts/slideLayout1.xml"/><Relationship Id="rId4" Type="http://schemas.openxmlformats.org/officeDocument/2006/relationships/image" Target="../media/image72.png"/></Relationships>
</file>

<file path=ppt/slides/_rels/slide7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5.xml"/><Relationship Id="rId1" Type="http://schemas.openxmlformats.org/officeDocument/2006/relationships/slideLayout" Target="../slideLayouts/slideLayout1.xml"/><Relationship Id="rId4" Type="http://schemas.openxmlformats.org/officeDocument/2006/relationships/image" Target="../media/image72.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1.xml"/><Relationship Id="rId1" Type="http://schemas.openxmlformats.org/officeDocument/2006/relationships/slideLayout" Target="../slideLayouts/slideLayout1.xml"/><Relationship Id="rId4" Type="http://schemas.openxmlformats.org/officeDocument/2006/relationships/image" Target="../media/image75.png"/></Relationships>
</file>

<file path=ppt/slides/_rels/slide8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2.xml"/><Relationship Id="rId1" Type="http://schemas.openxmlformats.org/officeDocument/2006/relationships/slideLayout" Target="../slideLayouts/slideLayout1.xml"/><Relationship Id="rId4" Type="http://schemas.openxmlformats.org/officeDocument/2006/relationships/image" Target="../media/image57.png"/></Relationships>
</file>

<file path=ppt/slides/_rels/slide8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3.xml"/><Relationship Id="rId1" Type="http://schemas.openxmlformats.org/officeDocument/2006/relationships/slideLayout" Target="../slideLayouts/slideLayout1.xml"/><Relationship Id="rId4" Type="http://schemas.openxmlformats.org/officeDocument/2006/relationships/image" Target="../media/image75.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730" y="914400"/>
            <a:ext cx="5958840" cy="7571303"/>
          </a:xfrm>
          <a:prstGeom prst="rect">
            <a:avLst/>
          </a:prstGeom>
          <a:noFill/>
        </p:spPr>
        <p:txBody>
          <a:bodyPr wrap="square" rtlCol="0">
            <a:spAutoFit/>
          </a:bodyPr>
          <a:lstStyle/>
          <a:p>
            <a:pPr algn="ctr"/>
            <a:r>
              <a:rPr lang="en-US" sz="2800" dirty="0" smtClean="0"/>
              <a:t>Keystone Algebra I Solutions Compendium</a:t>
            </a:r>
          </a:p>
          <a:p>
            <a:pPr algn="ctr"/>
            <a:r>
              <a:rPr lang="en-US" sz="2800" dirty="0" smtClean="0"/>
              <a:t>2012-2013</a:t>
            </a:r>
          </a:p>
          <a:p>
            <a:pPr algn="ctr"/>
            <a:endParaRPr lang="en-US" dirty="0"/>
          </a:p>
          <a:p>
            <a:pPr algn="ctr"/>
            <a:endParaRPr lang="en-US" dirty="0" smtClean="0"/>
          </a:p>
          <a:p>
            <a:pPr algn="ctr"/>
            <a:endParaRPr lang="en-US" dirty="0"/>
          </a:p>
          <a:p>
            <a:pPr algn="ctr"/>
            <a:endParaRPr lang="en-US" dirty="0" smtClean="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smtClean="0"/>
          </a:p>
          <a:p>
            <a:pPr algn="ctr"/>
            <a:r>
              <a:rPr lang="en-US" dirty="0" smtClean="0"/>
              <a:t>Harrisburg School District, Harrisburg, PA</a:t>
            </a:r>
            <a:endParaRPr lang="en-US" dirty="0"/>
          </a:p>
          <a:p>
            <a:pPr algn="ctr"/>
            <a:endParaRPr lang="en-US" dirty="0" smtClean="0"/>
          </a:p>
          <a:p>
            <a:pPr algn="ctr"/>
            <a:endParaRPr lang="en-US" dirty="0"/>
          </a:p>
          <a:p>
            <a:pPr algn="ctr"/>
            <a:endParaRPr lang="en-US" dirty="0" smtClean="0"/>
          </a:p>
          <a:p>
            <a:pPr algn="ctr"/>
            <a:endParaRPr lang="en-US" dirty="0"/>
          </a:p>
          <a:p>
            <a:r>
              <a:rPr lang="en-US" sz="2400" dirty="0" smtClean="0"/>
              <a:t>Name:  _____________________________          </a:t>
            </a:r>
            <a:endParaRPr lang="en-US" sz="2400"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01478" y="2362200"/>
            <a:ext cx="3131344" cy="367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6958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descr="Keystone_Formula_Sheet-Algebra_I.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772400" cy="1005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10</a:t>
            </a:fld>
            <a:endParaRPr lang="en-US" dirty="0"/>
          </a:p>
        </p:txBody>
      </p:sp>
    </p:spTree>
    <p:extLst>
      <p:ext uri="{BB962C8B-B14F-4D97-AF65-F5344CB8AC3E}">
        <p14:creationId xmlns:p14="http://schemas.microsoft.com/office/powerpoint/2010/main" val="82373536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100</a:t>
            </a:fld>
            <a:endParaRPr lang="en-US"/>
          </a:p>
        </p:txBody>
      </p:sp>
      <p:pic>
        <p:nvPicPr>
          <p:cNvPr id="5" name="Picture 4" descr="Picture4.png"/>
          <p:cNvPicPr>
            <a:picLocks noChangeAspect="1"/>
          </p:cNvPicPr>
          <p:nvPr/>
        </p:nvPicPr>
        <p:blipFill>
          <a:blip r:embed="rId3" cstate="print"/>
          <a:stretch>
            <a:fillRect/>
          </a:stretch>
        </p:blipFill>
        <p:spPr>
          <a:xfrm>
            <a:off x="487960" y="457577"/>
            <a:ext cx="6796479" cy="9143245"/>
          </a:xfrm>
          <a:prstGeom prst="rect">
            <a:avLst/>
          </a:prstGeom>
        </p:spPr>
      </p:pic>
      <p:sp>
        <p:nvSpPr>
          <p:cNvPr id="12" name="Freeform 11"/>
          <p:cNvSpPr/>
          <p:nvPr/>
        </p:nvSpPr>
        <p:spPr>
          <a:xfrm>
            <a:off x="2447049" y="8248348"/>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6078146" y="723787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4272536" y="516947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581807" y="2334566"/>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581807" y="4474792"/>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2215136" y="593147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A7C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2358974" y="8172147"/>
            <a:ext cx="500424" cy="4329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856339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101</a:t>
            </a:fld>
            <a:endParaRPr lang="en-US"/>
          </a:p>
        </p:txBody>
      </p:sp>
      <p:pic>
        <p:nvPicPr>
          <p:cNvPr id="5" name="Picture 4" descr="Picture5.png"/>
          <p:cNvPicPr>
            <a:picLocks noChangeAspect="1"/>
          </p:cNvPicPr>
          <p:nvPr/>
        </p:nvPicPr>
        <p:blipFill>
          <a:blip r:embed="rId3" cstate="print"/>
          <a:stretch>
            <a:fillRect/>
          </a:stretch>
        </p:blipFill>
        <p:spPr>
          <a:xfrm>
            <a:off x="576345" y="491103"/>
            <a:ext cx="6619709" cy="9076194"/>
          </a:xfrm>
          <a:prstGeom prst="rect">
            <a:avLst/>
          </a:prstGeom>
        </p:spPr>
      </p:pic>
      <p:sp>
        <p:nvSpPr>
          <p:cNvPr id="6" name="Rectangle 5"/>
          <p:cNvSpPr/>
          <p:nvPr/>
        </p:nvSpPr>
        <p:spPr>
          <a:xfrm>
            <a:off x="7365556" y="1676248"/>
            <a:ext cx="414941" cy="1667442"/>
          </a:xfrm>
          <a:prstGeom prst="rect">
            <a:avLst/>
          </a:prstGeom>
          <a:solidFill>
            <a:srgbClr val="AD93E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Mixed </a:t>
            </a:r>
            <a:r>
              <a:rPr lang="en-US" sz="1000" b="1" spc="-300" dirty="0" smtClean="0"/>
              <a:t>Practice</a:t>
            </a:r>
            <a:endParaRPr lang="en-US" sz="1000" b="1" spc="-300" dirty="0"/>
          </a:p>
        </p:txBody>
      </p:sp>
      <p:sp>
        <p:nvSpPr>
          <p:cNvPr id="15" name="Freeform 14"/>
          <p:cNvSpPr/>
          <p:nvPr/>
        </p:nvSpPr>
        <p:spPr>
          <a:xfrm>
            <a:off x="717641" y="2105966"/>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4264329" y="4176618"/>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2493453" y="8483574"/>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4264329" y="804956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6064970" y="6164444"/>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6064970" y="2305876"/>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2493453" y="4174432"/>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881810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102</a:t>
            </a:fld>
            <a:endParaRPr lang="en-US"/>
          </a:p>
        </p:txBody>
      </p:sp>
      <p:pic>
        <p:nvPicPr>
          <p:cNvPr id="5" name="Picture 4" descr="Picture6.png"/>
          <p:cNvPicPr>
            <a:picLocks noChangeAspect="1"/>
          </p:cNvPicPr>
          <p:nvPr/>
        </p:nvPicPr>
        <p:blipFill>
          <a:blip r:embed="rId3" cstate="print"/>
          <a:stretch>
            <a:fillRect/>
          </a:stretch>
        </p:blipFill>
        <p:spPr>
          <a:xfrm>
            <a:off x="914645" y="232044"/>
            <a:ext cx="5943109" cy="9594312"/>
          </a:xfrm>
          <a:prstGeom prst="rect">
            <a:avLst/>
          </a:prstGeom>
        </p:spPr>
      </p:pic>
      <p:sp>
        <p:nvSpPr>
          <p:cNvPr id="11" name="Freeform 10"/>
          <p:cNvSpPr/>
          <p:nvPr/>
        </p:nvSpPr>
        <p:spPr>
          <a:xfrm>
            <a:off x="4202962" y="6518939"/>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4202962" y="4652566"/>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4202962" y="2977296"/>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974279" y="131083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752508" y="8112513"/>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A7C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111145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103</a:t>
            </a:fld>
            <a:endParaRPr lang="en-US"/>
          </a:p>
        </p:txBody>
      </p:sp>
      <p:pic>
        <p:nvPicPr>
          <p:cNvPr id="5" name="Picture 4" descr="Picture7.png"/>
          <p:cNvPicPr>
            <a:picLocks noChangeAspect="1"/>
          </p:cNvPicPr>
          <p:nvPr/>
        </p:nvPicPr>
        <p:blipFill>
          <a:blip r:embed="rId3" cstate="print"/>
          <a:stretch>
            <a:fillRect/>
          </a:stretch>
        </p:blipFill>
        <p:spPr>
          <a:xfrm>
            <a:off x="911597" y="987886"/>
            <a:ext cx="5949205" cy="8082628"/>
          </a:xfrm>
          <a:prstGeom prst="rect">
            <a:avLst/>
          </a:prstGeom>
        </p:spPr>
      </p:pic>
      <p:sp>
        <p:nvSpPr>
          <p:cNvPr id="6" name="Rectangle 5"/>
          <p:cNvSpPr/>
          <p:nvPr/>
        </p:nvSpPr>
        <p:spPr>
          <a:xfrm>
            <a:off x="7365556" y="1676248"/>
            <a:ext cx="414941" cy="1667442"/>
          </a:xfrm>
          <a:prstGeom prst="rect">
            <a:avLst/>
          </a:prstGeom>
          <a:solidFill>
            <a:srgbClr val="AD93E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Mixed </a:t>
            </a:r>
            <a:r>
              <a:rPr lang="en-US" sz="1000" b="1" spc="-300" dirty="0" smtClean="0"/>
              <a:t>Practice</a:t>
            </a:r>
            <a:endParaRPr lang="en-US" sz="1000" b="1" spc="-300" dirty="0"/>
          </a:p>
        </p:txBody>
      </p:sp>
      <p:sp>
        <p:nvSpPr>
          <p:cNvPr id="15" name="Cloud Callout 14"/>
          <p:cNvSpPr/>
          <p:nvPr/>
        </p:nvSpPr>
        <p:spPr>
          <a:xfrm>
            <a:off x="6687047" y="4023360"/>
            <a:ext cx="1085353" cy="946200"/>
          </a:xfrm>
          <a:prstGeom prst="cloudCallout">
            <a:avLst>
              <a:gd name="adj1" fmla="val -96853"/>
              <a:gd name="adj2" fmla="val 36351"/>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bg1">
                    <a:lumMod val="50000"/>
                  </a:schemeClr>
                </a:solidFill>
              </a:rPr>
              <a:t>Sorry, this exponent should be a 2.</a:t>
            </a:r>
            <a:endParaRPr lang="en-US" sz="1000" dirty="0">
              <a:solidFill>
                <a:schemeClr val="bg1">
                  <a:lumMod val="50000"/>
                </a:schemeClr>
              </a:solidFill>
            </a:endParaRPr>
          </a:p>
        </p:txBody>
      </p:sp>
      <p:sp>
        <p:nvSpPr>
          <p:cNvPr id="14" name="Freeform 13"/>
          <p:cNvSpPr/>
          <p:nvPr/>
        </p:nvSpPr>
        <p:spPr>
          <a:xfrm>
            <a:off x="4173146" y="851670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4173146" y="575694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4173146" y="412719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2592823" y="8089322"/>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2592823" y="6273774"/>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2592823" y="3836698"/>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p:cNvSpPr/>
          <p:nvPr/>
        </p:nvSpPr>
        <p:spPr>
          <a:xfrm>
            <a:off x="1035693" y="1535971"/>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020354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104</a:t>
            </a:fld>
            <a:endParaRPr lang="en-US"/>
          </a:p>
        </p:txBody>
      </p:sp>
      <p:pic>
        <p:nvPicPr>
          <p:cNvPr id="5" name="Picture 4" descr="Picture8.png"/>
          <p:cNvPicPr>
            <a:picLocks noChangeAspect="1"/>
          </p:cNvPicPr>
          <p:nvPr/>
        </p:nvPicPr>
        <p:blipFill>
          <a:blip r:embed="rId3" cstate="print"/>
          <a:stretch>
            <a:fillRect/>
          </a:stretch>
        </p:blipFill>
        <p:spPr>
          <a:xfrm>
            <a:off x="335573" y="299094"/>
            <a:ext cx="7101253" cy="9460211"/>
          </a:xfrm>
          <a:prstGeom prst="rect">
            <a:avLst/>
          </a:prstGeom>
        </p:spPr>
      </p:pic>
      <p:sp>
        <p:nvSpPr>
          <p:cNvPr id="12" name="Freeform 11"/>
          <p:cNvSpPr/>
          <p:nvPr/>
        </p:nvSpPr>
        <p:spPr>
          <a:xfrm>
            <a:off x="515772" y="8198653"/>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3" name="Freeform 12"/>
          <p:cNvSpPr/>
          <p:nvPr/>
        </p:nvSpPr>
        <p:spPr>
          <a:xfrm>
            <a:off x="4263671" y="6708084"/>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4263671" y="4937561"/>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4303759" y="244502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515772" y="401766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4263671" y="856640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968137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105</a:t>
            </a:fld>
            <a:endParaRPr lang="en-US"/>
          </a:p>
        </p:txBody>
      </p:sp>
      <p:pic>
        <p:nvPicPr>
          <p:cNvPr id="5" name="Picture 4" descr="Picture9.png"/>
          <p:cNvPicPr>
            <a:picLocks noChangeAspect="1"/>
          </p:cNvPicPr>
          <p:nvPr/>
        </p:nvPicPr>
        <p:blipFill>
          <a:blip r:embed="rId3" cstate="print"/>
          <a:stretch>
            <a:fillRect/>
          </a:stretch>
        </p:blipFill>
        <p:spPr>
          <a:xfrm>
            <a:off x="384337" y="250330"/>
            <a:ext cx="7003725" cy="9557739"/>
          </a:xfrm>
          <a:prstGeom prst="rect">
            <a:avLst/>
          </a:prstGeom>
        </p:spPr>
      </p:pic>
      <p:sp>
        <p:nvSpPr>
          <p:cNvPr id="6" name="Rectangle 5"/>
          <p:cNvSpPr/>
          <p:nvPr/>
        </p:nvSpPr>
        <p:spPr>
          <a:xfrm>
            <a:off x="7365556" y="1676248"/>
            <a:ext cx="414941" cy="1667442"/>
          </a:xfrm>
          <a:prstGeom prst="rect">
            <a:avLst/>
          </a:prstGeom>
          <a:solidFill>
            <a:srgbClr val="AD93E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Mixed </a:t>
            </a:r>
            <a:r>
              <a:rPr lang="en-US" sz="1000" b="1" spc="-300" dirty="0" smtClean="0"/>
              <a:t>Practice</a:t>
            </a:r>
            <a:endParaRPr lang="en-US" sz="1000" b="1" spc="-300" dirty="0"/>
          </a:p>
        </p:txBody>
      </p:sp>
      <p:sp>
        <p:nvSpPr>
          <p:cNvPr id="15" name="Freeform 14"/>
          <p:cNvSpPr/>
          <p:nvPr/>
        </p:nvSpPr>
        <p:spPr>
          <a:xfrm>
            <a:off x="4293261" y="8368747"/>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4293261" y="4888922"/>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4293261" y="1473406"/>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526331" y="7315199"/>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526331" y="5897216"/>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526331" y="338239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2388261" y="122267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523669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106</a:t>
            </a:fld>
            <a:endParaRPr lang="en-US"/>
          </a:p>
        </p:txBody>
      </p:sp>
      <p:pic>
        <p:nvPicPr>
          <p:cNvPr id="6" name="Picture 5" descr="Picture10.png"/>
          <p:cNvPicPr>
            <a:picLocks noChangeAspect="1"/>
          </p:cNvPicPr>
          <p:nvPr/>
        </p:nvPicPr>
        <p:blipFill>
          <a:blip r:embed="rId3" cstate="print"/>
          <a:stretch>
            <a:fillRect/>
          </a:stretch>
        </p:blipFill>
        <p:spPr>
          <a:xfrm>
            <a:off x="299000" y="454530"/>
            <a:ext cx="7174399" cy="9149340"/>
          </a:xfrm>
          <a:prstGeom prst="rect">
            <a:avLst/>
          </a:prstGeom>
        </p:spPr>
      </p:pic>
      <p:sp>
        <p:nvSpPr>
          <p:cNvPr id="13" name="Freeform 12"/>
          <p:cNvSpPr/>
          <p:nvPr/>
        </p:nvSpPr>
        <p:spPr>
          <a:xfrm>
            <a:off x="400435" y="8289234"/>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4210435" y="756699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5535653" y="4537957"/>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6035923" y="1943699"/>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1712400" y="191162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1712400" y="4228643"/>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1712400" y="6152321"/>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350050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107</a:t>
            </a:fld>
            <a:endParaRPr lang="en-US"/>
          </a:p>
        </p:txBody>
      </p:sp>
      <p:pic>
        <p:nvPicPr>
          <p:cNvPr id="5" name="Picture 4" descr="Picture11.png"/>
          <p:cNvPicPr>
            <a:picLocks noChangeAspect="1"/>
          </p:cNvPicPr>
          <p:nvPr/>
        </p:nvPicPr>
        <p:blipFill>
          <a:blip r:embed="rId3" cstate="print"/>
          <a:stretch>
            <a:fillRect/>
          </a:stretch>
        </p:blipFill>
        <p:spPr>
          <a:xfrm>
            <a:off x="445292" y="536819"/>
            <a:ext cx="6881816" cy="8984762"/>
          </a:xfrm>
          <a:prstGeom prst="rect">
            <a:avLst/>
          </a:prstGeom>
        </p:spPr>
      </p:pic>
      <p:sp>
        <p:nvSpPr>
          <p:cNvPr id="6" name="Rectangle 5"/>
          <p:cNvSpPr/>
          <p:nvPr/>
        </p:nvSpPr>
        <p:spPr>
          <a:xfrm>
            <a:off x="7365556" y="1676248"/>
            <a:ext cx="414941" cy="1667442"/>
          </a:xfrm>
          <a:prstGeom prst="rect">
            <a:avLst/>
          </a:prstGeom>
          <a:solidFill>
            <a:srgbClr val="AD93E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Mixed </a:t>
            </a:r>
            <a:r>
              <a:rPr lang="en-US" sz="1000" b="1" spc="-300" dirty="0" smtClean="0"/>
              <a:t>Practice</a:t>
            </a:r>
            <a:endParaRPr lang="en-US" sz="1000" b="1" spc="-300" dirty="0"/>
          </a:p>
        </p:txBody>
      </p:sp>
      <p:sp>
        <p:nvSpPr>
          <p:cNvPr id="13" name="Freeform 12"/>
          <p:cNvSpPr/>
          <p:nvPr/>
        </p:nvSpPr>
        <p:spPr>
          <a:xfrm>
            <a:off x="4230313" y="6480313"/>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4170679" y="3699612"/>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601556" y="3644347"/>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A7C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5976287" y="8517834"/>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601556" y="791486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5800137" y="8441633"/>
            <a:ext cx="500424" cy="4329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5111671"/>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108</a:t>
            </a:fld>
            <a:endParaRPr lang="en-US"/>
          </a:p>
        </p:txBody>
      </p:sp>
      <p:pic>
        <p:nvPicPr>
          <p:cNvPr id="5" name="Picture 4" descr="Picture12.png"/>
          <p:cNvPicPr>
            <a:picLocks noChangeAspect="1"/>
          </p:cNvPicPr>
          <p:nvPr/>
        </p:nvPicPr>
        <p:blipFill>
          <a:blip r:embed="rId3" cstate="print"/>
          <a:stretch>
            <a:fillRect/>
          </a:stretch>
        </p:blipFill>
        <p:spPr>
          <a:xfrm>
            <a:off x="798831" y="936074"/>
            <a:ext cx="6174738" cy="8186252"/>
          </a:xfrm>
          <a:prstGeom prst="rect">
            <a:avLst/>
          </a:prstGeom>
        </p:spPr>
      </p:pic>
      <p:sp>
        <p:nvSpPr>
          <p:cNvPr id="9" name="Freeform 8"/>
          <p:cNvSpPr/>
          <p:nvPr/>
        </p:nvSpPr>
        <p:spPr>
          <a:xfrm>
            <a:off x="857619" y="8080513"/>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3961957" y="1444487"/>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884140" y="4449416"/>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975202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109</a:t>
            </a:fld>
            <a:endParaRPr lang="en-US"/>
          </a:p>
        </p:txBody>
      </p:sp>
      <p:pic>
        <p:nvPicPr>
          <p:cNvPr id="6" name="Picture 5" descr="Picture13.png"/>
          <p:cNvPicPr>
            <a:picLocks noChangeAspect="1"/>
          </p:cNvPicPr>
          <p:nvPr/>
        </p:nvPicPr>
        <p:blipFill>
          <a:blip r:embed="rId3" cstate="print"/>
          <a:stretch>
            <a:fillRect/>
          </a:stretch>
        </p:blipFill>
        <p:spPr>
          <a:xfrm>
            <a:off x="762258" y="997029"/>
            <a:ext cx="6247884" cy="8064342"/>
          </a:xfrm>
          <a:prstGeom prst="rect">
            <a:avLst/>
          </a:prstGeom>
        </p:spPr>
      </p:pic>
      <p:sp>
        <p:nvSpPr>
          <p:cNvPr id="5" name="Rectangle 4"/>
          <p:cNvSpPr/>
          <p:nvPr/>
        </p:nvSpPr>
        <p:spPr>
          <a:xfrm>
            <a:off x="7365556" y="1676248"/>
            <a:ext cx="414941" cy="1667442"/>
          </a:xfrm>
          <a:prstGeom prst="rect">
            <a:avLst/>
          </a:prstGeom>
          <a:solidFill>
            <a:srgbClr val="AD93E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Mixed </a:t>
            </a:r>
            <a:r>
              <a:rPr lang="en-US" sz="1000" b="1" spc="-300" dirty="0" smtClean="0"/>
              <a:t>Practice</a:t>
            </a:r>
            <a:endParaRPr lang="en-US" sz="1000" b="1" spc="-300" dirty="0"/>
          </a:p>
        </p:txBody>
      </p:sp>
      <p:sp>
        <p:nvSpPr>
          <p:cNvPr id="8" name="Freeform 7"/>
          <p:cNvSpPr/>
          <p:nvPr/>
        </p:nvSpPr>
        <p:spPr>
          <a:xfrm>
            <a:off x="857635" y="7663069"/>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2458464" y="5933661"/>
            <a:ext cx="287201" cy="248478"/>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4147857" y="4088936"/>
            <a:ext cx="327364" cy="283226"/>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A7C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880698" y="4220610"/>
            <a:ext cx="291271" cy="252000"/>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4173351" y="7802217"/>
            <a:ext cx="311808" cy="269767"/>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09861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22490" y="3654933"/>
            <a:ext cx="6388949" cy="1103151"/>
          </a:xfrm>
          <a:prstGeom prst="rect">
            <a:avLst/>
          </a:prstGeom>
        </p:spPr>
        <p:txBody>
          <a:bodyPr wrap="square" lIns="101882" tIns="50941" rIns="101882" bIns="50941">
            <a:spAutoFit/>
          </a:bodyPr>
          <a:lstStyle/>
          <a:p>
            <a:r>
              <a:rPr lang="en-US" sz="4900" b="1" dirty="0" smtClean="0">
                <a:effectLst>
                  <a:glow rad="101600">
                    <a:schemeClr val="bg1">
                      <a:lumMod val="85000"/>
                      <a:alpha val="40000"/>
                    </a:schemeClr>
                  </a:glow>
                </a:effectLst>
              </a:rPr>
              <a:t>Module 1</a:t>
            </a:r>
            <a:endParaRPr lang="en-US" sz="4900" b="1" dirty="0">
              <a:effectLst>
                <a:glow rad="101600">
                  <a:schemeClr val="bg1">
                    <a:lumMod val="85000"/>
                    <a:alpha val="40000"/>
                  </a:schemeClr>
                </a:glow>
              </a:effectLst>
            </a:endParaRPr>
          </a:p>
          <a:p>
            <a:r>
              <a:rPr lang="en-US" sz="1600" b="1" dirty="0" smtClean="0">
                <a:effectLst>
                  <a:glow rad="101600">
                    <a:schemeClr val="bg1">
                      <a:lumMod val="85000"/>
                      <a:alpha val="40000"/>
                    </a:schemeClr>
                  </a:glow>
                </a:effectLst>
              </a:rPr>
              <a:t>Operations, Linear Equations &amp; Inequalities</a:t>
            </a:r>
            <a:endParaRPr lang="en-US" sz="1600" dirty="0"/>
          </a:p>
        </p:txBody>
      </p:sp>
      <p:sp>
        <p:nvSpPr>
          <p:cNvPr id="6" name="Rectangle 5"/>
          <p:cNvSpPr/>
          <p:nvPr/>
        </p:nvSpPr>
        <p:spPr>
          <a:xfrm>
            <a:off x="2533651" y="6858000"/>
            <a:ext cx="2933700" cy="892552"/>
          </a:xfrm>
          <a:prstGeom prst="rect">
            <a:avLst/>
          </a:prstGeom>
          <a:solidFill>
            <a:schemeClr val="bg1">
              <a:lumMod val="85000"/>
            </a:schemeClr>
          </a:solidFill>
        </p:spPr>
        <p:txBody>
          <a:bodyPr wrap="square" rtlCol="0">
            <a:spAutoFit/>
          </a:bodyPr>
          <a:lstStyle/>
          <a:p>
            <a:r>
              <a:rPr lang="en-US" sz="1600" b="1" dirty="0" smtClean="0">
                <a:solidFill>
                  <a:schemeClr val="tx1"/>
                </a:solidFill>
              </a:rPr>
              <a:t>Rubric:</a:t>
            </a:r>
            <a:endParaRPr lang="en-US" sz="1600" b="1" dirty="0">
              <a:solidFill>
                <a:schemeClr val="tx1"/>
              </a:solidFill>
            </a:endParaRPr>
          </a:p>
          <a:p>
            <a:endParaRPr lang="en-US" sz="400" b="1" dirty="0">
              <a:solidFill>
                <a:schemeClr val="tx1"/>
              </a:solidFill>
            </a:endParaRPr>
          </a:p>
          <a:p>
            <a:r>
              <a:rPr lang="en-US" sz="1600" b="1" dirty="0" smtClean="0">
                <a:solidFill>
                  <a:schemeClr val="tx1"/>
                </a:solidFill>
              </a:rPr>
              <a:t>1 point for each correct answer: multiple choice.</a:t>
            </a:r>
          </a:p>
        </p:txBody>
      </p:sp>
      <p:sp>
        <p:nvSpPr>
          <p:cNvPr id="11" name="Slide Number Placeholder 10"/>
          <p:cNvSpPr>
            <a:spLocks noGrp="1"/>
          </p:cNvSpPr>
          <p:nvPr>
            <p:ph type="sldNum" sz="quarter" idx="12"/>
          </p:nvPr>
        </p:nvSpPr>
        <p:spPr/>
        <p:txBody>
          <a:bodyPr/>
          <a:lstStyle/>
          <a:p>
            <a:fld id="{BFF117EF-9718-4423-89B7-490956680319}" type="slidenum">
              <a:rPr lang="en-US" smtClean="0"/>
              <a:pPr/>
              <a:t>11</a:t>
            </a:fld>
            <a:endParaRPr lang="en-US" dirty="0"/>
          </a:p>
        </p:txBody>
      </p:sp>
    </p:spTree>
    <p:extLst>
      <p:ext uri="{BB962C8B-B14F-4D97-AF65-F5344CB8AC3E}">
        <p14:creationId xmlns:p14="http://schemas.microsoft.com/office/powerpoint/2010/main" val="342423780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110</a:t>
            </a:fld>
            <a:endParaRPr lang="en-US"/>
          </a:p>
        </p:txBody>
      </p:sp>
      <p:pic>
        <p:nvPicPr>
          <p:cNvPr id="5" name="Picture 4" descr="Picture14.png"/>
          <p:cNvPicPr>
            <a:picLocks noChangeAspect="1"/>
          </p:cNvPicPr>
          <p:nvPr/>
        </p:nvPicPr>
        <p:blipFill>
          <a:blip r:embed="rId3" cstate="print"/>
          <a:stretch>
            <a:fillRect/>
          </a:stretch>
        </p:blipFill>
        <p:spPr>
          <a:xfrm>
            <a:off x="798831" y="969599"/>
            <a:ext cx="6174738" cy="8119201"/>
          </a:xfrm>
          <a:prstGeom prst="rect">
            <a:avLst/>
          </a:prstGeom>
        </p:spPr>
      </p:pic>
      <p:sp>
        <p:nvSpPr>
          <p:cNvPr id="4" name="Freeform 3"/>
          <p:cNvSpPr/>
          <p:nvPr/>
        </p:nvSpPr>
        <p:spPr>
          <a:xfrm>
            <a:off x="3987025" y="5743688"/>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888282" y="768513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878343" y="2579731"/>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878343" y="405403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3898950" y="5667487"/>
            <a:ext cx="500424" cy="4329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790268" y="7608929"/>
            <a:ext cx="500424" cy="4329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7541533"/>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111</a:t>
            </a:fld>
            <a:endParaRPr lang="en-US"/>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8831" y="975695"/>
            <a:ext cx="6174738" cy="8107010"/>
          </a:xfrm>
          <a:prstGeom prst="rect">
            <a:avLst/>
          </a:prstGeom>
        </p:spPr>
      </p:pic>
      <p:sp>
        <p:nvSpPr>
          <p:cNvPr id="5" name="Rectangle 4"/>
          <p:cNvSpPr/>
          <p:nvPr/>
        </p:nvSpPr>
        <p:spPr>
          <a:xfrm>
            <a:off x="7365556" y="1676248"/>
            <a:ext cx="414941" cy="1667442"/>
          </a:xfrm>
          <a:prstGeom prst="rect">
            <a:avLst/>
          </a:prstGeom>
          <a:solidFill>
            <a:srgbClr val="AD93E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Mixed </a:t>
            </a:r>
            <a:r>
              <a:rPr lang="en-US" sz="1000" b="1" spc="-300" dirty="0" smtClean="0"/>
              <a:t>Practice</a:t>
            </a:r>
            <a:endParaRPr lang="en-US" sz="1000" b="1" spc="-300" dirty="0"/>
          </a:p>
        </p:txBody>
      </p:sp>
      <p:sp>
        <p:nvSpPr>
          <p:cNvPr id="6" name="Freeform 5"/>
          <p:cNvSpPr/>
          <p:nvPr/>
        </p:nvSpPr>
        <p:spPr>
          <a:xfrm>
            <a:off x="4209588" y="8022004"/>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219527" y="2054984"/>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219527" y="5348376"/>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907899" y="8427252"/>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209588" y="3467399"/>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907899" y="5941414"/>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889716" y="3893879"/>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2470241" y="2556539"/>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2379816" y="2489864"/>
            <a:ext cx="500424" cy="4329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099330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112</a:t>
            </a:fld>
            <a:endParaRPr lang="en-US"/>
          </a:p>
        </p:txBody>
      </p:sp>
      <p:pic>
        <p:nvPicPr>
          <p:cNvPr id="6" name="Picture 5" descr="Picture16.png"/>
          <p:cNvPicPr>
            <a:picLocks noChangeAspect="1"/>
          </p:cNvPicPr>
          <p:nvPr/>
        </p:nvPicPr>
        <p:blipFill>
          <a:blip r:embed="rId3" cstate="print"/>
          <a:stretch>
            <a:fillRect/>
          </a:stretch>
        </p:blipFill>
        <p:spPr>
          <a:xfrm>
            <a:off x="606823" y="722731"/>
            <a:ext cx="6558754" cy="8612937"/>
          </a:xfrm>
          <a:prstGeom prst="rect">
            <a:avLst/>
          </a:prstGeom>
        </p:spPr>
      </p:pic>
      <p:sp>
        <p:nvSpPr>
          <p:cNvPr id="4" name="Freeform 3"/>
          <p:cNvSpPr/>
          <p:nvPr/>
        </p:nvSpPr>
        <p:spPr>
          <a:xfrm>
            <a:off x="4259082" y="7814337"/>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737115" y="7903791"/>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246032" y="5988853"/>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265910" y="3829873"/>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737115" y="5602353"/>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747054" y="362334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4246032" y="147980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747054" y="1811104"/>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1107959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fld id="{BFF117EF-9718-4423-89B7-490956680319}" type="slidenum">
              <a:rPr lang="en-US" smtClean="0"/>
              <a:pPr/>
              <a:t>113</a:t>
            </a:fld>
            <a:endParaRPr lang="en-US"/>
          </a:p>
        </p:txBody>
      </p:sp>
      <p:pic>
        <p:nvPicPr>
          <p:cNvPr id="5" name="Picture 4" descr="Picture17.png"/>
          <p:cNvPicPr>
            <a:picLocks noChangeAspect="1"/>
          </p:cNvPicPr>
          <p:nvPr/>
        </p:nvPicPr>
        <p:blipFill>
          <a:blip r:embed="rId3" cstate="print"/>
          <a:stretch>
            <a:fillRect/>
          </a:stretch>
        </p:blipFill>
        <p:spPr>
          <a:xfrm>
            <a:off x="798831" y="1048841"/>
            <a:ext cx="6174738" cy="7960718"/>
          </a:xfrm>
          <a:prstGeom prst="rect">
            <a:avLst/>
          </a:prstGeom>
        </p:spPr>
      </p:pic>
      <p:sp>
        <p:nvSpPr>
          <p:cNvPr id="6" name="Rectangle 5"/>
          <p:cNvSpPr/>
          <p:nvPr/>
        </p:nvSpPr>
        <p:spPr>
          <a:xfrm>
            <a:off x="7365556" y="1676248"/>
            <a:ext cx="414941" cy="1667442"/>
          </a:xfrm>
          <a:prstGeom prst="rect">
            <a:avLst/>
          </a:prstGeom>
          <a:solidFill>
            <a:srgbClr val="AD93E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Mixed </a:t>
            </a:r>
            <a:r>
              <a:rPr lang="en-US" sz="1000" b="1" spc="-300" dirty="0" smtClean="0"/>
              <a:t>Practice</a:t>
            </a:r>
            <a:endParaRPr lang="en-US" sz="1000" b="1" spc="-300" dirty="0"/>
          </a:p>
        </p:txBody>
      </p:sp>
      <p:sp>
        <p:nvSpPr>
          <p:cNvPr id="7" name="Freeform 6"/>
          <p:cNvSpPr/>
          <p:nvPr/>
        </p:nvSpPr>
        <p:spPr>
          <a:xfrm>
            <a:off x="681586" y="1565788"/>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219528" y="4643757"/>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600686" y="1499113"/>
            <a:ext cx="500424" cy="4329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A7C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85775" y="1406865"/>
            <a:ext cx="739160" cy="639501"/>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4504167"/>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114</a:t>
            </a:fld>
            <a:endParaRPr lang="en-US"/>
          </a:p>
        </p:txBody>
      </p:sp>
      <p:pic>
        <p:nvPicPr>
          <p:cNvPr id="5" name="Picture 4" descr="Picture18.png"/>
          <p:cNvPicPr>
            <a:picLocks noChangeAspect="1"/>
          </p:cNvPicPr>
          <p:nvPr/>
        </p:nvPicPr>
        <p:blipFill>
          <a:blip r:embed="rId3" cstate="print"/>
          <a:stretch>
            <a:fillRect/>
          </a:stretch>
        </p:blipFill>
        <p:spPr>
          <a:xfrm>
            <a:off x="798831" y="792830"/>
            <a:ext cx="6174738" cy="8472740"/>
          </a:xfrm>
          <a:prstGeom prst="rect">
            <a:avLst/>
          </a:prstGeom>
        </p:spPr>
      </p:pic>
      <p:sp>
        <p:nvSpPr>
          <p:cNvPr id="4" name="Freeform 3"/>
          <p:cNvSpPr/>
          <p:nvPr/>
        </p:nvSpPr>
        <p:spPr>
          <a:xfrm>
            <a:off x="666511" y="720474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3811132"/>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2490" y="3654933"/>
            <a:ext cx="6388949" cy="1103151"/>
          </a:xfrm>
          <a:prstGeom prst="rect">
            <a:avLst/>
          </a:prstGeom>
        </p:spPr>
        <p:txBody>
          <a:bodyPr wrap="square" lIns="101882" tIns="50941" rIns="101882" bIns="50941">
            <a:spAutoFit/>
          </a:bodyPr>
          <a:lstStyle/>
          <a:p>
            <a:r>
              <a:rPr lang="en-US" sz="4900" b="1" dirty="0" smtClean="0">
                <a:effectLst>
                  <a:glow rad="101600">
                    <a:schemeClr val="bg1">
                      <a:lumMod val="85000"/>
                      <a:alpha val="40000"/>
                    </a:schemeClr>
                  </a:glow>
                </a:effectLst>
              </a:rPr>
              <a:t>Glossary</a:t>
            </a:r>
            <a:endParaRPr lang="en-US" sz="4900" b="1" dirty="0">
              <a:effectLst>
                <a:glow rad="101600">
                  <a:schemeClr val="bg1">
                    <a:lumMod val="85000"/>
                    <a:alpha val="40000"/>
                  </a:schemeClr>
                </a:glow>
              </a:effectLst>
            </a:endParaRPr>
          </a:p>
          <a:p>
            <a:r>
              <a:rPr lang="en-US" sz="1600" b="1" dirty="0" smtClean="0">
                <a:effectLst>
                  <a:glow rad="101600">
                    <a:schemeClr val="bg1">
                      <a:lumMod val="85000"/>
                      <a:alpha val="40000"/>
                    </a:schemeClr>
                  </a:glow>
                </a:effectLst>
              </a:rPr>
              <a:t>Addendum</a:t>
            </a:r>
            <a:endParaRPr lang="en-US" sz="1600" dirty="0"/>
          </a:p>
        </p:txBody>
      </p:sp>
      <p:sp>
        <p:nvSpPr>
          <p:cNvPr id="9" name="Slide Number Placeholder 8"/>
          <p:cNvSpPr>
            <a:spLocks noGrp="1"/>
          </p:cNvSpPr>
          <p:nvPr>
            <p:ph type="sldNum" sz="quarter" idx="12"/>
          </p:nvPr>
        </p:nvSpPr>
        <p:spPr/>
        <p:txBody>
          <a:bodyPr/>
          <a:lstStyle/>
          <a:p>
            <a:fld id="{BFF117EF-9718-4423-89B7-490956680319}" type="slidenum">
              <a:rPr lang="en-US" smtClean="0"/>
              <a:pPr/>
              <a:t>115</a:t>
            </a:fld>
            <a:endParaRPr lang="en-US"/>
          </a:p>
        </p:txBody>
      </p:sp>
    </p:spTree>
    <p:extLst>
      <p:ext uri="{BB962C8B-B14F-4D97-AF65-F5344CB8AC3E}">
        <p14:creationId xmlns:p14="http://schemas.microsoft.com/office/powerpoint/2010/main" val="14615303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BFF117EF-9718-4423-89B7-490956680319}" type="slidenum">
              <a:rPr lang="en-US" smtClean="0"/>
              <a:pPr/>
              <a:t>116</a:t>
            </a:fld>
            <a:endParaRPr lang="en-US"/>
          </a:p>
        </p:txBody>
      </p:sp>
    </p:spTree>
    <p:extLst>
      <p:ext uri="{BB962C8B-B14F-4D97-AF65-F5344CB8AC3E}">
        <p14:creationId xmlns:p14="http://schemas.microsoft.com/office/powerpoint/2010/main" val="49428989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41576"/>
          <a:stretch/>
        </p:blipFill>
        <p:spPr>
          <a:xfrm>
            <a:off x="-1534" y="1575914"/>
            <a:ext cx="7772397" cy="3509198"/>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t="14390" b="13579"/>
          <a:stretch/>
        </p:blipFill>
        <p:spPr>
          <a:xfrm>
            <a:off x="0" y="5085112"/>
            <a:ext cx="7772400" cy="4328160"/>
          </a:xfrm>
          <a:prstGeom prst="rect">
            <a:avLst/>
          </a:prstGeom>
        </p:spPr>
      </p:pic>
      <p:sp>
        <p:nvSpPr>
          <p:cNvPr id="10" name="Slide Number Placeholder 9"/>
          <p:cNvSpPr>
            <a:spLocks noGrp="1"/>
          </p:cNvSpPr>
          <p:nvPr>
            <p:ph type="sldNum" sz="quarter" idx="12"/>
          </p:nvPr>
        </p:nvSpPr>
        <p:spPr/>
        <p:txBody>
          <a:bodyPr/>
          <a:lstStyle/>
          <a:p>
            <a:fld id="{BFF117EF-9718-4423-89B7-490956680319}" type="slidenum">
              <a:rPr lang="en-US" smtClean="0"/>
              <a:pPr/>
              <a:t>117</a:t>
            </a:fld>
            <a:endParaRPr lang="en-US"/>
          </a:p>
        </p:txBody>
      </p:sp>
      <p:sp>
        <p:nvSpPr>
          <p:cNvPr id="6" name="Rectangle 5"/>
          <p:cNvSpPr/>
          <p:nvPr/>
        </p:nvSpPr>
        <p:spPr>
          <a:xfrm>
            <a:off x="7366648" y="3337062"/>
            <a:ext cx="417863" cy="1667443"/>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t>Glossary</a:t>
            </a:r>
            <a:endParaRPr lang="en-US" sz="1000" b="1" spc="-300" dirty="0"/>
          </a:p>
        </p:txBody>
      </p:sp>
    </p:spTree>
    <p:extLst>
      <p:ext uri="{BB962C8B-B14F-4D97-AF65-F5344CB8AC3E}">
        <p14:creationId xmlns:p14="http://schemas.microsoft.com/office/powerpoint/2010/main" val="37399081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3156" b="11734"/>
          <a:stretch/>
        </p:blipFill>
        <p:spPr>
          <a:xfrm>
            <a:off x="0" y="5547360"/>
            <a:ext cx="7772400" cy="4511040"/>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b="10681"/>
          <a:stretch/>
        </p:blipFill>
        <p:spPr>
          <a:xfrm>
            <a:off x="0" y="0"/>
            <a:ext cx="7772400" cy="5364480"/>
          </a:xfrm>
          <a:prstGeom prst="rect">
            <a:avLst/>
          </a:prstGeom>
        </p:spPr>
      </p:pic>
      <p:sp>
        <p:nvSpPr>
          <p:cNvPr id="9" name="Slide Number Placeholder 8"/>
          <p:cNvSpPr>
            <a:spLocks noGrp="1"/>
          </p:cNvSpPr>
          <p:nvPr>
            <p:ph type="sldNum" sz="quarter" idx="12"/>
          </p:nvPr>
        </p:nvSpPr>
        <p:spPr>
          <a:xfrm>
            <a:off x="5570220" y="9624217"/>
            <a:ext cx="1813560" cy="535516"/>
          </a:xfrm>
        </p:spPr>
        <p:txBody>
          <a:bodyPr/>
          <a:lstStyle/>
          <a:p>
            <a:fld id="{BFF117EF-9718-4423-89B7-490956680319}" type="slidenum">
              <a:rPr lang="en-US" smtClean="0"/>
              <a:pPr/>
              <a:t>118</a:t>
            </a:fld>
            <a:endParaRPr lang="en-US" dirty="0"/>
          </a:p>
        </p:txBody>
      </p:sp>
    </p:spTree>
    <p:extLst>
      <p:ext uri="{BB962C8B-B14F-4D97-AF65-F5344CB8AC3E}">
        <p14:creationId xmlns:p14="http://schemas.microsoft.com/office/powerpoint/2010/main" val="414859679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3968" b="12953"/>
          <a:stretch/>
        </p:blipFill>
        <p:spPr>
          <a:xfrm>
            <a:off x="0" y="4864607"/>
            <a:ext cx="7772400" cy="4389121"/>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b="23306"/>
          <a:stretch/>
        </p:blipFill>
        <p:spPr>
          <a:xfrm>
            <a:off x="0" y="0"/>
            <a:ext cx="7772400" cy="4606221"/>
          </a:xfrm>
          <a:prstGeom prst="rect">
            <a:avLst/>
          </a:prstGeom>
        </p:spPr>
      </p:pic>
      <p:sp>
        <p:nvSpPr>
          <p:cNvPr id="10" name="Slide Number Placeholder 9"/>
          <p:cNvSpPr>
            <a:spLocks noGrp="1"/>
          </p:cNvSpPr>
          <p:nvPr>
            <p:ph type="sldNum" sz="quarter" idx="12"/>
          </p:nvPr>
        </p:nvSpPr>
        <p:spPr/>
        <p:txBody>
          <a:bodyPr/>
          <a:lstStyle/>
          <a:p>
            <a:fld id="{BFF117EF-9718-4423-89B7-490956680319}" type="slidenum">
              <a:rPr lang="en-US" smtClean="0"/>
              <a:pPr/>
              <a:t>119</a:t>
            </a:fld>
            <a:endParaRPr lang="en-US"/>
          </a:p>
        </p:txBody>
      </p:sp>
      <p:sp>
        <p:nvSpPr>
          <p:cNvPr id="6" name="Rectangle 5"/>
          <p:cNvSpPr/>
          <p:nvPr/>
        </p:nvSpPr>
        <p:spPr>
          <a:xfrm>
            <a:off x="7366648" y="3337062"/>
            <a:ext cx="417863" cy="1667443"/>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t>Glossary</a:t>
            </a:r>
            <a:endParaRPr lang="en-US" sz="1000" b="1" spc="-300" dirty="0"/>
          </a:p>
        </p:txBody>
      </p:sp>
    </p:spTree>
    <p:extLst>
      <p:ext uri="{BB962C8B-B14F-4D97-AF65-F5344CB8AC3E}">
        <p14:creationId xmlns:p14="http://schemas.microsoft.com/office/powerpoint/2010/main" val="30836148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5" descr="F:\Hbg SIG\Keystone\Archive\Diane\Keyston_Content_Module_Standard_Blueprint-Algebra_I_April-2012_REVISED_Page_05.png"/>
          <p:cNvPicPr>
            <a:picLocks noChangeAspect="1" noChangeArrowheads="1"/>
          </p:cNvPicPr>
          <p:nvPr/>
        </p:nvPicPr>
        <p:blipFill>
          <a:blip r:embed="rId3" cstate="print">
            <a:extLst>
              <a:ext uri="{28A0092B-C50C-407E-A947-70E740481C1C}">
                <a14:useLocalDpi xmlns:a14="http://schemas.microsoft.com/office/drawing/2010/main" val="0"/>
              </a:ext>
            </a:extLst>
          </a:blip>
          <a:srcRect t="11185" b="29182"/>
          <a:stretch>
            <a:fillRect/>
          </a:stretch>
        </p:blipFill>
        <p:spPr bwMode="auto">
          <a:xfrm>
            <a:off x="0" y="5638800"/>
            <a:ext cx="77724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4" descr="F:\Hbg SIG\Keystone\Archive\Diane\Keyston_Content_Module_Standard_Blueprint-Algebra_I_April-2012_REVISED_Page_04.png"/>
          <p:cNvPicPr>
            <a:picLocks noChangeAspect="1" noChangeArrowheads="1"/>
          </p:cNvPicPr>
          <p:nvPr/>
        </p:nvPicPr>
        <p:blipFill>
          <a:blip r:embed="rId4" cstate="print">
            <a:extLst>
              <a:ext uri="{28A0092B-C50C-407E-A947-70E740481C1C}">
                <a14:useLocalDpi xmlns:a14="http://schemas.microsoft.com/office/drawing/2010/main" val="0"/>
              </a:ext>
            </a:extLst>
          </a:blip>
          <a:srcRect b="12437"/>
          <a:stretch>
            <a:fillRect/>
          </a:stretch>
        </p:blipFill>
        <p:spPr bwMode="auto">
          <a:xfrm>
            <a:off x="18393" y="360177"/>
            <a:ext cx="7772400" cy="525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04800" y="324928"/>
            <a:ext cx="7162800" cy="6429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23193" y="378570"/>
            <a:ext cx="7162800" cy="461665"/>
          </a:xfrm>
          <a:prstGeom prst="rect">
            <a:avLst/>
          </a:prstGeom>
          <a:noFill/>
        </p:spPr>
        <p:txBody>
          <a:bodyPr wrap="square" rtlCol="0" anchor="ctr">
            <a:spAutoFit/>
          </a:bodyPr>
          <a:lstStyle/>
          <a:p>
            <a:pPr algn="ctr"/>
            <a:r>
              <a:rPr lang="en-US" sz="2400" dirty="0" smtClean="0"/>
              <a:t>A1.1.1 Operations with Real Numbers and Expressions</a:t>
            </a:r>
          </a:p>
        </p:txBody>
      </p:sp>
      <p:sp>
        <p:nvSpPr>
          <p:cNvPr id="7"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12</a:t>
            </a:fld>
            <a:endParaRPr lang="en-US" dirty="0"/>
          </a:p>
        </p:txBody>
      </p:sp>
    </p:spTree>
    <p:extLst>
      <p:ext uri="{BB962C8B-B14F-4D97-AF65-F5344CB8AC3E}">
        <p14:creationId xmlns:p14="http://schemas.microsoft.com/office/powerpoint/2010/main" val="385872793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11734"/>
          <a:stretch/>
        </p:blipFill>
        <p:spPr>
          <a:xfrm>
            <a:off x="0" y="343731"/>
            <a:ext cx="7772400" cy="530116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t="14374" b="19245"/>
          <a:stretch/>
        </p:blipFill>
        <p:spPr>
          <a:xfrm>
            <a:off x="0" y="5831222"/>
            <a:ext cx="7772400" cy="3986785"/>
          </a:xfrm>
          <a:prstGeom prst="rect">
            <a:avLst/>
          </a:prstGeom>
        </p:spPr>
      </p:pic>
      <p:sp>
        <p:nvSpPr>
          <p:cNvPr id="9" name="Slide Number Placeholder 8"/>
          <p:cNvSpPr>
            <a:spLocks noGrp="1"/>
          </p:cNvSpPr>
          <p:nvPr>
            <p:ph type="sldNum" sz="quarter" idx="12"/>
          </p:nvPr>
        </p:nvSpPr>
        <p:spPr>
          <a:xfrm>
            <a:off x="5570220" y="9546393"/>
            <a:ext cx="1813560" cy="535516"/>
          </a:xfrm>
        </p:spPr>
        <p:txBody>
          <a:bodyPr/>
          <a:lstStyle/>
          <a:p>
            <a:fld id="{BFF117EF-9718-4423-89B7-490956680319}" type="slidenum">
              <a:rPr lang="en-US" smtClean="0"/>
              <a:pPr/>
              <a:t>120</a:t>
            </a:fld>
            <a:endParaRPr lang="en-US" dirty="0"/>
          </a:p>
        </p:txBody>
      </p:sp>
    </p:spTree>
    <p:extLst>
      <p:ext uri="{BB962C8B-B14F-4D97-AF65-F5344CB8AC3E}">
        <p14:creationId xmlns:p14="http://schemas.microsoft.com/office/powerpoint/2010/main" val="99414208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4779" b="14396"/>
          <a:stretch/>
        </p:blipFill>
        <p:spPr>
          <a:xfrm>
            <a:off x="0" y="5182924"/>
            <a:ext cx="7772400" cy="4253684"/>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b="16200"/>
          <a:stretch/>
        </p:blipFill>
        <p:spPr>
          <a:xfrm>
            <a:off x="0" y="0"/>
            <a:ext cx="7772400" cy="5032941"/>
          </a:xfrm>
          <a:prstGeom prst="rect">
            <a:avLst/>
          </a:prstGeom>
        </p:spPr>
      </p:pic>
      <p:sp>
        <p:nvSpPr>
          <p:cNvPr id="10" name="Slide Number Placeholder 9"/>
          <p:cNvSpPr>
            <a:spLocks noGrp="1"/>
          </p:cNvSpPr>
          <p:nvPr>
            <p:ph type="sldNum" sz="quarter" idx="12"/>
          </p:nvPr>
        </p:nvSpPr>
        <p:spPr/>
        <p:txBody>
          <a:bodyPr/>
          <a:lstStyle/>
          <a:p>
            <a:fld id="{BFF117EF-9718-4423-89B7-490956680319}" type="slidenum">
              <a:rPr lang="en-US" smtClean="0"/>
              <a:pPr/>
              <a:t>121</a:t>
            </a:fld>
            <a:endParaRPr lang="en-US"/>
          </a:p>
        </p:txBody>
      </p:sp>
      <p:sp>
        <p:nvSpPr>
          <p:cNvPr id="6" name="Rectangle 5"/>
          <p:cNvSpPr/>
          <p:nvPr/>
        </p:nvSpPr>
        <p:spPr>
          <a:xfrm>
            <a:off x="7366648" y="3337062"/>
            <a:ext cx="417863" cy="1667443"/>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t>Glossary</a:t>
            </a:r>
            <a:endParaRPr lang="en-US" sz="1000" b="1" spc="-300" dirty="0"/>
          </a:p>
        </p:txBody>
      </p:sp>
    </p:spTree>
    <p:extLst>
      <p:ext uri="{BB962C8B-B14F-4D97-AF65-F5344CB8AC3E}">
        <p14:creationId xmlns:p14="http://schemas.microsoft.com/office/powerpoint/2010/main" val="250682328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4373" b="15186"/>
          <a:stretch/>
        </p:blipFill>
        <p:spPr>
          <a:xfrm>
            <a:off x="0" y="5168082"/>
            <a:ext cx="7772400" cy="4230625"/>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b="15389"/>
          <a:stretch/>
        </p:blipFill>
        <p:spPr>
          <a:xfrm>
            <a:off x="0" y="0"/>
            <a:ext cx="7772400" cy="5081709"/>
          </a:xfrm>
          <a:prstGeom prst="rect">
            <a:avLst/>
          </a:prstGeom>
        </p:spPr>
      </p:pic>
      <p:sp>
        <p:nvSpPr>
          <p:cNvPr id="9" name="Slide Number Placeholder 8"/>
          <p:cNvSpPr>
            <a:spLocks noGrp="1"/>
          </p:cNvSpPr>
          <p:nvPr>
            <p:ph type="sldNum" sz="quarter" idx="12"/>
          </p:nvPr>
        </p:nvSpPr>
        <p:spPr/>
        <p:txBody>
          <a:bodyPr/>
          <a:lstStyle/>
          <a:p>
            <a:fld id="{BFF117EF-9718-4423-89B7-490956680319}" type="slidenum">
              <a:rPr lang="en-US" smtClean="0"/>
              <a:pPr/>
              <a:t>122</a:t>
            </a:fld>
            <a:endParaRPr lang="en-US"/>
          </a:p>
        </p:txBody>
      </p:sp>
    </p:spTree>
    <p:extLst>
      <p:ext uri="{BB962C8B-B14F-4D97-AF65-F5344CB8AC3E}">
        <p14:creationId xmlns:p14="http://schemas.microsoft.com/office/powerpoint/2010/main" val="323729537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5795" b="14373"/>
          <a:stretch/>
        </p:blipFill>
        <p:spPr>
          <a:xfrm>
            <a:off x="0" y="5498591"/>
            <a:ext cx="7772400" cy="4194049"/>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b="11329"/>
          <a:stretch/>
        </p:blipFill>
        <p:spPr>
          <a:xfrm>
            <a:off x="0" y="0"/>
            <a:ext cx="7772400" cy="5325549"/>
          </a:xfrm>
          <a:prstGeom prst="rect">
            <a:avLst/>
          </a:prstGeom>
        </p:spPr>
      </p:pic>
      <p:sp>
        <p:nvSpPr>
          <p:cNvPr id="10" name="Slide Number Placeholder 9"/>
          <p:cNvSpPr>
            <a:spLocks noGrp="1"/>
          </p:cNvSpPr>
          <p:nvPr>
            <p:ph type="sldNum" sz="quarter" idx="12"/>
          </p:nvPr>
        </p:nvSpPr>
        <p:spPr/>
        <p:txBody>
          <a:bodyPr/>
          <a:lstStyle/>
          <a:p>
            <a:fld id="{BFF117EF-9718-4423-89B7-490956680319}" type="slidenum">
              <a:rPr lang="en-US" smtClean="0"/>
              <a:pPr/>
              <a:t>123</a:t>
            </a:fld>
            <a:endParaRPr lang="en-US"/>
          </a:p>
        </p:txBody>
      </p:sp>
      <p:sp>
        <p:nvSpPr>
          <p:cNvPr id="6" name="Rectangle 5"/>
          <p:cNvSpPr/>
          <p:nvPr/>
        </p:nvSpPr>
        <p:spPr>
          <a:xfrm>
            <a:off x="7366648" y="3337062"/>
            <a:ext cx="417863" cy="1667443"/>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t>Glossary</a:t>
            </a:r>
            <a:endParaRPr lang="en-US" sz="1000" b="1" spc="-300" dirty="0"/>
          </a:p>
        </p:txBody>
      </p:sp>
    </p:spTree>
    <p:extLst>
      <p:ext uri="{BB962C8B-B14F-4D97-AF65-F5344CB8AC3E}">
        <p14:creationId xmlns:p14="http://schemas.microsoft.com/office/powerpoint/2010/main" val="350861915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4780" b="13764"/>
          <a:stretch/>
        </p:blipFill>
        <p:spPr>
          <a:xfrm>
            <a:off x="0" y="5462015"/>
            <a:ext cx="7772400" cy="4291585"/>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b="11531"/>
          <a:stretch/>
        </p:blipFill>
        <p:spPr>
          <a:xfrm>
            <a:off x="0" y="51123"/>
            <a:ext cx="7772400" cy="5313357"/>
          </a:xfrm>
          <a:prstGeom prst="rect">
            <a:avLst/>
          </a:prstGeom>
        </p:spPr>
      </p:pic>
      <p:sp>
        <p:nvSpPr>
          <p:cNvPr id="9" name="Slide Number Placeholder 8"/>
          <p:cNvSpPr>
            <a:spLocks noGrp="1"/>
          </p:cNvSpPr>
          <p:nvPr>
            <p:ph type="sldNum" sz="quarter" idx="12"/>
          </p:nvPr>
        </p:nvSpPr>
        <p:spPr>
          <a:xfrm>
            <a:off x="5570220" y="9526937"/>
            <a:ext cx="1813560" cy="535516"/>
          </a:xfrm>
        </p:spPr>
        <p:txBody>
          <a:bodyPr/>
          <a:lstStyle/>
          <a:p>
            <a:fld id="{BFF117EF-9718-4423-89B7-490956680319}" type="slidenum">
              <a:rPr lang="en-US" smtClean="0"/>
              <a:pPr/>
              <a:t>124</a:t>
            </a:fld>
            <a:endParaRPr lang="en-US" dirty="0"/>
          </a:p>
        </p:txBody>
      </p:sp>
    </p:spTree>
    <p:extLst>
      <p:ext uri="{BB962C8B-B14F-4D97-AF65-F5344CB8AC3E}">
        <p14:creationId xmlns:p14="http://schemas.microsoft.com/office/powerpoint/2010/main" val="32544001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4740" b="11774"/>
          <a:stretch/>
        </p:blipFill>
        <p:spPr>
          <a:xfrm>
            <a:off x="0" y="5364480"/>
            <a:ext cx="7772400" cy="4413504"/>
          </a:xfrm>
          <a:prstGeom prst="rect">
            <a:avLst/>
          </a:prstGeom>
        </p:spPr>
      </p:pic>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11492"/>
          <a:stretch/>
        </p:blipFill>
        <p:spPr>
          <a:xfrm>
            <a:off x="0" y="0"/>
            <a:ext cx="7772400" cy="5315712"/>
          </a:xfrm>
          <a:prstGeom prst="rect">
            <a:avLst/>
          </a:prstGeom>
        </p:spPr>
      </p:pic>
      <p:sp>
        <p:nvSpPr>
          <p:cNvPr id="10" name="Slide Number Placeholder 9"/>
          <p:cNvSpPr>
            <a:spLocks noGrp="1"/>
          </p:cNvSpPr>
          <p:nvPr>
            <p:ph type="sldNum" sz="quarter" idx="12"/>
          </p:nvPr>
        </p:nvSpPr>
        <p:spPr>
          <a:xfrm>
            <a:off x="5570220" y="9526937"/>
            <a:ext cx="1813560" cy="535516"/>
          </a:xfrm>
        </p:spPr>
        <p:txBody>
          <a:bodyPr/>
          <a:lstStyle/>
          <a:p>
            <a:fld id="{BFF117EF-9718-4423-89B7-490956680319}" type="slidenum">
              <a:rPr lang="en-US" smtClean="0"/>
              <a:pPr/>
              <a:t>125</a:t>
            </a:fld>
            <a:endParaRPr lang="en-US"/>
          </a:p>
        </p:txBody>
      </p:sp>
      <p:sp>
        <p:nvSpPr>
          <p:cNvPr id="6" name="Rectangle 5"/>
          <p:cNvSpPr/>
          <p:nvPr/>
        </p:nvSpPr>
        <p:spPr>
          <a:xfrm>
            <a:off x="7366648" y="3337062"/>
            <a:ext cx="417863" cy="1667443"/>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t>Glossary</a:t>
            </a:r>
            <a:endParaRPr lang="en-US" sz="1000" b="1" spc="-300" dirty="0"/>
          </a:p>
        </p:txBody>
      </p:sp>
    </p:spTree>
    <p:extLst>
      <p:ext uri="{BB962C8B-B14F-4D97-AF65-F5344CB8AC3E}">
        <p14:creationId xmlns:p14="http://schemas.microsoft.com/office/powerpoint/2010/main" val="108808609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14374" b="11938"/>
          <a:stretch/>
        </p:blipFill>
        <p:spPr>
          <a:xfrm>
            <a:off x="0" y="5303519"/>
            <a:ext cx="7772400" cy="4425697"/>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b="14170"/>
          <a:stretch/>
        </p:blipFill>
        <p:spPr>
          <a:xfrm>
            <a:off x="0" y="0"/>
            <a:ext cx="7772400" cy="5154861"/>
          </a:xfrm>
          <a:prstGeom prst="rect">
            <a:avLst/>
          </a:prstGeom>
        </p:spPr>
      </p:pic>
      <p:sp>
        <p:nvSpPr>
          <p:cNvPr id="9" name="Slide Number Placeholder 8"/>
          <p:cNvSpPr>
            <a:spLocks noGrp="1"/>
          </p:cNvSpPr>
          <p:nvPr>
            <p:ph type="sldNum" sz="quarter" idx="12"/>
          </p:nvPr>
        </p:nvSpPr>
        <p:spPr/>
        <p:txBody>
          <a:bodyPr/>
          <a:lstStyle/>
          <a:p>
            <a:fld id="{BFF117EF-9718-4423-89B7-490956680319}" type="slidenum">
              <a:rPr lang="en-US" smtClean="0"/>
              <a:pPr/>
              <a:t>126</a:t>
            </a:fld>
            <a:endParaRPr lang="en-US"/>
          </a:p>
        </p:txBody>
      </p:sp>
    </p:spTree>
    <p:extLst>
      <p:ext uri="{BB962C8B-B14F-4D97-AF65-F5344CB8AC3E}">
        <p14:creationId xmlns:p14="http://schemas.microsoft.com/office/powerpoint/2010/main" val="177162948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4577" b="8690"/>
          <a:stretch/>
        </p:blipFill>
        <p:spPr>
          <a:xfrm>
            <a:off x="0" y="5449823"/>
            <a:ext cx="7772400" cy="4608577"/>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b="8866"/>
          <a:stretch/>
        </p:blipFill>
        <p:spPr>
          <a:xfrm>
            <a:off x="0" y="0"/>
            <a:ext cx="7772400" cy="5469858"/>
          </a:xfrm>
          <a:prstGeom prst="rect">
            <a:avLst/>
          </a:prstGeom>
        </p:spPr>
      </p:pic>
      <p:sp>
        <p:nvSpPr>
          <p:cNvPr id="9" name="Slide Number Placeholder 8"/>
          <p:cNvSpPr>
            <a:spLocks noGrp="1"/>
          </p:cNvSpPr>
          <p:nvPr>
            <p:ph type="sldNum" sz="quarter" idx="12"/>
          </p:nvPr>
        </p:nvSpPr>
        <p:spPr/>
        <p:txBody>
          <a:bodyPr/>
          <a:lstStyle/>
          <a:p>
            <a:fld id="{BFF117EF-9718-4423-89B7-490956680319}" type="slidenum">
              <a:rPr lang="en-US" smtClean="0"/>
              <a:pPr/>
              <a:t>127</a:t>
            </a:fld>
            <a:endParaRPr lang="en-US"/>
          </a:p>
        </p:txBody>
      </p:sp>
      <p:sp>
        <p:nvSpPr>
          <p:cNvPr id="6" name="Rectangle 5"/>
          <p:cNvSpPr/>
          <p:nvPr/>
        </p:nvSpPr>
        <p:spPr>
          <a:xfrm>
            <a:off x="7366648" y="3337062"/>
            <a:ext cx="417863" cy="1667443"/>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t>Glossary</a:t>
            </a:r>
            <a:endParaRPr lang="en-US" sz="1000" b="1" spc="-300" dirty="0"/>
          </a:p>
        </p:txBody>
      </p:sp>
    </p:spTree>
    <p:extLst>
      <p:ext uri="{BB962C8B-B14F-4D97-AF65-F5344CB8AC3E}">
        <p14:creationId xmlns:p14="http://schemas.microsoft.com/office/powerpoint/2010/main" val="84702422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10719"/>
          <a:stretch/>
        </p:blipFill>
        <p:spPr>
          <a:xfrm>
            <a:off x="0" y="0"/>
            <a:ext cx="7772400" cy="536212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t="15187" b="11734"/>
          <a:stretch/>
        </p:blipFill>
        <p:spPr>
          <a:xfrm>
            <a:off x="0" y="5581581"/>
            <a:ext cx="7772400" cy="4389121"/>
          </a:xfrm>
          <a:prstGeom prst="rect">
            <a:avLst/>
          </a:prstGeom>
        </p:spPr>
      </p:pic>
      <p:sp>
        <p:nvSpPr>
          <p:cNvPr id="9" name="Slide Number Placeholder 8"/>
          <p:cNvSpPr>
            <a:spLocks noGrp="1"/>
          </p:cNvSpPr>
          <p:nvPr>
            <p:ph type="sldNum" sz="quarter" idx="12"/>
          </p:nvPr>
        </p:nvSpPr>
        <p:spPr>
          <a:xfrm>
            <a:off x="5570220" y="9633945"/>
            <a:ext cx="1813560" cy="535516"/>
          </a:xfrm>
        </p:spPr>
        <p:txBody>
          <a:bodyPr/>
          <a:lstStyle/>
          <a:p>
            <a:fld id="{BFF117EF-9718-4423-89B7-490956680319}" type="slidenum">
              <a:rPr lang="en-US" smtClean="0"/>
              <a:pPr/>
              <a:t>128</a:t>
            </a:fld>
            <a:endParaRPr lang="en-US" dirty="0"/>
          </a:p>
        </p:txBody>
      </p:sp>
    </p:spTree>
    <p:extLst>
      <p:ext uri="{BB962C8B-B14F-4D97-AF65-F5344CB8AC3E}">
        <p14:creationId xmlns:p14="http://schemas.microsoft.com/office/powerpoint/2010/main" val="192536591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6056" y="457200"/>
            <a:ext cx="6553200" cy="369332"/>
          </a:xfrm>
          <a:prstGeom prst="rect">
            <a:avLst/>
          </a:prstGeom>
          <a:noFill/>
        </p:spPr>
        <p:txBody>
          <a:bodyPr wrap="square" rtlCol="0">
            <a:spAutoFit/>
          </a:bodyPr>
          <a:lstStyle/>
          <a:p>
            <a:pPr algn="ctr"/>
            <a:r>
              <a:rPr lang="en-US" dirty="0" smtClean="0"/>
              <a:t>Credits &amp; Kudos</a:t>
            </a:r>
            <a:endParaRPr lang="en-US" dirty="0"/>
          </a:p>
        </p:txBody>
      </p:sp>
      <p:sp>
        <p:nvSpPr>
          <p:cNvPr id="3" name="TextBox 2"/>
          <p:cNvSpPr txBox="1"/>
          <p:nvPr/>
        </p:nvSpPr>
        <p:spPr>
          <a:xfrm>
            <a:off x="609600" y="1600200"/>
            <a:ext cx="6705600" cy="5355312"/>
          </a:xfrm>
          <a:prstGeom prst="rect">
            <a:avLst/>
          </a:prstGeom>
          <a:noFill/>
        </p:spPr>
        <p:txBody>
          <a:bodyPr wrap="square" rtlCol="0">
            <a:spAutoFit/>
          </a:bodyPr>
          <a:lstStyle/>
          <a:p>
            <a:r>
              <a:rPr lang="en-US" dirty="0" smtClean="0"/>
              <a:t>PDESAS</a:t>
            </a:r>
            <a:endParaRPr lang="en-US" dirty="0"/>
          </a:p>
          <a:p>
            <a:r>
              <a:rPr lang="en-US" dirty="0">
                <a:hlinkClick r:id="rId3"/>
              </a:rPr>
              <a:t>http://www.pdesas.org</a:t>
            </a:r>
            <a:r>
              <a:rPr lang="en-US" dirty="0" smtClean="0">
                <a:hlinkClick r:id="rId3"/>
              </a:rPr>
              <a:t>/</a:t>
            </a:r>
            <a:endParaRPr lang="en-US" dirty="0" smtClean="0"/>
          </a:p>
          <a:p>
            <a:endParaRPr lang="en-US" dirty="0" smtClean="0"/>
          </a:p>
          <a:p>
            <a:r>
              <a:rPr lang="en-US" dirty="0" smtClean="0"/>
              <a:t>Harrisburg School District Math Wikispace</a:t>
            </a:r>
            <a:endParaRPr lang="en-US" dirty="0"/>
          </a:p>
          <a:p>
            <a:r>
              <a:rPr lang="en-US" dirty="0">
                <a:hlinkClick r:id="rId4"/>
              </a:rPr>
              <a:t>http://hbgsdmath.wikispaces.com/Keystone+Materials</a:t>
            </a:r>
            <a:endParaRPr lang="en-US" dirty="0"/>
          </a:p>
          <a:p>
            <a:endParaRPr lang="en-US" dirty="0" smtClean="0"/>
          </a:p>
          <a:p>
            <a:r>
              <a:rPr lang="en-US" dirty="0"/>
              <a:t>North Allegheny Intermediate High </a:t>
            </a:r>
            <a:r>
              <a:rPr lang="en-US" dirty="0" smtClean="0"/>
              <a:t>School</a:t>
            </a:r>
            <a:endParaRPr lang="en-US" dirty="0"/>
          </a:p>
          <a:p>
            <a:r>
              <a:rPr lang="en-US" dirty="0">
                <a:hlinkClick r:id="rId5"/>
              </a:rPr>
              <a:t>http://</a:t>
            </a:r>
            <a:r>
              <a:rPr lang="en-US" dirty="0" smtClean="0">
                <a:hlinkClick r:id="rId5"/>
              </a:rPr>
              <a:t>www.northallegheny.org/Page/13728</a:t>
            </a:r>
            <a:endParaRPr lang="en-US" dirty="0" smtClean="0"/>
          </a:p>
          <a:p>
            <a:endParaRPr lang="en-US" dirty="0" smtClean="0"/>
          </a:p>
          <a:p>
            <a:r>
              <a:rPr lang="en-US" dirty="0" smtClean="0"/>
              <a:t>Harrisburg School District</a:t>
            </a:r>
          </a:p>
          <a:p>
            <a:pPr marL="285750" indent="-285750">
              <a:buFont typeface="Arial" pitchFamily="34" charset="0"/>
              <a:buChar char="•"/>
            </a:pPr>
            <a:r>
              <a:rPr lang="en-US" dirty="0"/>
              <a:t>Diane Harris, GEAR UP Math Coach</a:t>
            </a:r>
          </a:p>
          <a:p>
            <a:pPr marL="285750" indent="-285750">
              <a:buFont typeface="Arial" pitchFamily="34" charset="0"/>
              <a:buChar char="•"/>
            </a:pPr>
            <a:r>
              <a:rPr lang="en-US" dirty="0" smtClean="0"/>
              <a:t>Bob Moreland, SIG Math Transformation Consultant</a:t>
            </a:r>
            <a:endParaRPr lang="en-US" dirty="0"/>
          </a:p>
          <a:p>
            <a:pPr marL="285750" indent="-285750">
              <a:buFont typeface="Arial" pitchFamily="34" charset="0"/>
              <a:buChar char="•"/>
            </a:pPr>
            <a:r>
              <a:rPr lang="en-US" dirty="0" smtClean="0"/>
              <a:t>Connie Shatto, </a:t>
            </a:r>
            <a:r>
              <a:rPr lang="en-US" dirty="0"/>
              <a:t>GEAR UP Math </a:t>
            </a:r>
            <a:r>
              <a:rPr lang="en-US" dirty="0" smtClean="0"/>
              <a:t>Coach</a:t>
            </a:r>
            <a:endParaRPr lang="en-US" dirty="0"/>
          </a:p>
          <a:p>
            <a:pPr marL="285750" indent="-285750">
              <a:buFont typeface="Arial" pitchFamily="34" charset="0"/>
              <a:buChar char="•"/>
            </a:pPr>
            <a:r>
              <a:rPr lang="en-US" dirty="0" smtClean="0"/>
              <a:t>Autumn Calnon, Special Education Math Teacher</a:t>
            </a:r>
            <a:endParaRPr lang="en-US" dirty="0"/>
          </a:p>
          <a:p>
            <a:pPr marL="285750" indent="-285750">
              <a:buFont typeface="Arial" pitchFamily="34" charset="0"/>
              <a:buChar char="•"/>
            </a:pPr>
            <a:r>
              <a:rPr lang="en-US" dirty="0" smtClean="0"/>
              <a:t>Dave MacIntire, Math Teacher</a:t>
            </a:r>
            <a:endParaRPr lang="en-US" dirty="0"/>
          </a:p>
          <a:p>
            <a:pPr marL="285750" indent="-285750">
              <a:buFont typeface="Arial" pitchFamily="34" charset="0"/>
              <a:buChar char="•"/>
            </a:pPr>
            <a:r>
              <a:rPr lang="en-US" dirty="0" smtClean="0"/>
              <a:t>Eric Croll, Math Department Chair</a:t>
            </a:r>
          </a:p>
          <a:p>
            <a:endParaRPr lang="en-US" dirty="0"/>
          </a:p>
          <a:p>
            <a:endParaRPr lang="en-US" dirty="0"/>
          </a:p>
          <a:p>
            <a:endParaRPr lang="en-US" dirty="0"/>
          </a:p>
        </p:txBody>
      </p:sp>
      <p:pic>
        <p:nvPicPr>
          <p:cNvPr id="4" name="Picture 2" descr="bwseal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95799" y="6400800"/>
            <a:ext cx="1818217" cy="1835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085850" y="8998982"/>
            <a:ext cx="5091214" cy="923330"/>
          </a:xfrm>
          <a:prstGeom prst="rect">
            <a:avLst/>
          </a:prstGeom>
          <a:noFill/>
        </p:spPr>
        <p:txBody>
          <a:bodyPr wrap="square" rtlCol="0">
            <a:spAutoFit/>
          </a:bodyPr>
          <a:lstStyle/>
          <a:p>
            <a:pPr algn="r"/>
            <a:r>
              <a:rPr lang="en-US" dirty="0" smtClean="0"/>
              <a:t>Questions or Comments: </a:t>
            </a:r>
            <a:r>
              <a:rPr lang="en-US" dirty="0" smtClean="0">
                <a:hlinkClick r:id="rId7"/>
              </a:rPr>
              <a:t>dharris@hbgsd.k12.pa.us</a:t>
            </a:r>
            <a:endParaRPr lang="en-US" dirty="0" smtClean="0"/>
          </a:p>
          <a:p>
            <a:pPr algn="r"/>
            <a:r>
              <a:rPr lang="en-US" dirty="0" smtClean="0">
                <a:hlinkClick r:id="rId8"/>
              </a:rPr>
              <a:t>bmoreland@hbgsd.k12.pa.us</a:t>
            </a:r>
            <a:endParaRPr lang="en-US" dirty="0" smtClean="0"/>
          </a:p>
          <a:p>
            <a:pPr algn="r"/>
            <a:endParaRPr lang="en-US" dirty="0"/>
          </a:p>
        </p:txBody>
      </p:sp>
      <p:sp>
        <p:nvSpPr>
          <p:cNvPr id="10" name="Slide Number Placeholder 9"/>
          <p:cNvSpPr>
            <a:spLocks noGrp="1"/>
          </p:cNvSpPr>
          <p:nvPr>
            <p:ph type="sldNum" sz="quarter" idx="12"/>
          </p:nvPr>
        </p:nvSpPr>
        <p:spPr/>
        <p:txBody>
          <a:bodyPr/>
          <a:lstStyle/>
          <a:p>
            <a:fld id="{BFF117EF-9718-4423-89B7-490956680319}" type="slidenum">
              <a:rPr lang="en-US" smtClean="0"/>
              <a:pPr/>
              <a:t>129</a:t>
            </a:fld>
            <a:endParaRPr lang="en-US"/>
          </a:p>
        </p:txBody>
      </p:sp>
    </p:spTree>
    <p:extLst>
      <p:ext uri="{BB962C8B-B14F-4D97-AF65-F5344CB8AC3E}">
        <p14:creationId xmlns:p14="http://schemas.microsoft.com/office/powerpoint/2010/main" val="8111351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3"/>
            <a:ext cx="6995160" cy="2062103"/>
          </a:xfrm>
          <a:prstGeom prst="rect">
            <a:avLst/>
          </a:prstGeom>
        </p:spPr>
        <p:txBody>
          <a:bodyPr wrap="square">
            <a:spAutoFit/>
          </a:bodyPr>
          <a:lstStyle/>
          <a:p>
            <a:r>
              <a:rPr lang="en-US" sz="1600" dirty="0" smtClean="0"/>
              <a:t>1.  Which </a:t>
            </a:r>
            <a:r>
              <a:rPr lang="en-US" sz="1600" dirty="0"/>
              <a:t>of the following inequalities is true for all </a:t>
            </a:r>
            <a:r>
              <a:rPr lang="en-US" sz="1600" dirty="0" smtClean="0"/>
              <a:t>real values </a:t>
            </a:r>
            <a:r>
              <a:rPr lang="en-US" sz="1600" dirty="0"/>
              <a:t>of </a:t>
            </a:r>
            <a:r>
              <a:rPr lang="en-US" sz="1600" i="1" dirty="0"/>
              <a:t>x</a:t>
            </a:r>
            <a:r>
              <a:rPr lang="en-US" sz="1600" dirty="0" smtClean="0"/>
              <a:t>?</a:t>
            </a:r>
          </a:p>
          <a:p>
            <a:endParaRPr lang="en-US" sz="1600" dirty="0"/>
          </a:p>
          <a:p>
            <a:r>
              <a:rPr lang="en-US" sz="1600" dirty="0" smtClean="0"/>
              <a:t>A</a:t>
            </a:r>
            <a:r>
              <a:rPr lang="en-US" sz="1600" i="1" dirty="0" smtClean="0"/>
              <a:t>. x</a:t>
            </a:r>
            <a:r>
              <a:rPr lang="en-US" sz="1600" baseline="30000" dirty="0" smtClean="0"/>
              <a:t>3</a:t>
            </a:r>
            <a:r>
              <a:rPr lang="en-US" sz="1600" dirty="0" smtClean="0"/>
              <a:t> </a:t>
            </a:r>
            <a:r>
              <a:rPr lang="en-US" sz="1600" dirty="0"/>
              <a:t>≥ </a:t>
            </a:r>
            <a:r>
              <a:rPr lang="en-US" sz="1600" i="1" dirty="0" smtClean="0"/>
              <a:t>x</a:t>
            </a:r>
            <a:r>
              <a:rPr lang="en-US" sz="1600" baseline="30000" dirty="0" smtClean="0"/>
              <a:t>2</a:t>
            </a:r>
          </a:p>
          <a:p>
            <a:endParaRPr lang="en-US" sz="1600" baseline="30000" dirty="0"/>
          </a:p>
          <a:p>
            <a:r>
              <a:rPr lang="en-US" sz="1600" dirty="0"/>
              <a:t>B. 3</a:t>
            </a:r>
            <a:r>
              <a:rPr lang="en-US" sz="1600" i="1" dirty="0"/>
              <a:t>x</a:t>
            </a:r>
            <a:r>
              <a:rPr lang="en-US" sz="1600" baseline="30000" dirty="0"/>
              <a:t>2</a:t>
            </a:r>
            <a:r>
              <a:rPr lang="en-US" sz="1600" dirty="0"/>
              <a:t> ≥ </a:t>
            </a:r>
            <a:r>
              <a:rPr lang="en-US" sz="1600" dirty="0" smtClean="0"/>
              <a:t>2</a:t>
            </a:r>
            <a:r>
              <a:rPr lang="en-US" sz="1600" i="1" dirty="0" smtClean="0"/>
              <a:t>x</a:t>
            </a:r>
            <a:r>
              <a:rPr lang="en-US" sz="1600" baseline="30000" dirty="0" smtClean="0"/>
              <a:t>3</a:t>
            </a:r>
          </a:p>
          <a:p>
            <a:endParaRPr lang="en-US" sz="1600" baseline="30000" dirty="0"/>
          </a:p>
          <a:p>
            <a:r>
              <a:rPr lang="en-US" sz="1600" dirty="0"/>
              <a:t>C. (2</a:t>
            </a:r>
            <a:r>
              <a:rPr lang="en-US" sz="1600" i="1" dirty="0"/>
              <a:t>x</a:t>
            </a:r>
            <a:r>
              <a:rPr lang="en-US" sz="1600" dirty="0"/>
              <a:t>)</a:t>
            </a:r>
            <a:r>
              <a:rPr lang="en-US" sz="1600" baseline="30000" dirty="0"/>
              <a:t>2</a:t>
            </a:r>
            <a:r>
              <a:rPr lang="en-US" sz="1600" dirty="0"/>
              <a:t> ≥ </a:t>
            </a:r>
            <a:r>
              <a:rPr lang="en-US" sz="1600" dirty="0" smtClean="0"/>
              <a:t>3</a:t>
            </a:r>
            <a:r>
              <a:rPr lang="en-US" sz="1600" i="1" dirty="0" smtClean="0"/>
              <a:t>x</a:t>
            </a:r>
            <a:r>
              <a:rPr lang="en-US" sz="1600" baseline="30000" dirty="0" smtClean="0"/>
              <a:t>2</a:t>
            </a:r>
          </a:p>
          <a:p>
            <a:endParaRPr lang="en-US" sz="1600" baseline="30000" dirty="0"/>
          </a:p>
          <a:p>
            <a:r>
              <a:rPr lang="en-US" sz="1600" dirty="0"/>
              <a:t>D. 3(</a:t>
            </a:r>
            <a:r>
              <a:rPr lang="en-US" sz="1600" i="1" dirty="0"/>
              <a:t>x </a:t>
            </a:r>
            <a:r>
              <a:rPr lang="en-US" sz="1600" dirty="0"/>
              <a:t>– 2)</a:t>
            </a:r>
            <a:r>
              <a:rPr lang="en-US" sz="1600" baseline="30000" dirty="0"/>
              <a:t>2</a:t>
            </a:r>
            <a:r>
              <a:rPr lang="en-US" sz="1600" dirty="0"/>
              <a:t> ≥ 3</a:t>
            </a:r>
            <a:r>
              <a:rPr lang="en-US" sz="1600" i="1" dirty="0"/>
              <a:t>x</a:t>
            </a:r>
            <a:r>
              <a:rPr lang="en-US" sz="1600" baseline="30000" dirty="0"/>
              <a:t>2</a:t>
            </a:r>
            <a:r>
              <a:rPr lang="en-US" sz="1600" dirty="0"/>
              <a:t> – 2</a:t>
            </a:r>
          </a:p>
        </p:txBody>
      </p:sp>
      <mc:AlternateContent xmlns:mc="http://schemas.openxmlformats.org/markup-compatibility/2006" xmlns:a14="http://schemas.microsoft.com/office/drawing/2010/main">
        <mc:Choice Requires="a14">
          <p:sp>
            <p:nvSpPr>
              <p:cNvPr id="2" name="TextBox 1"/>
              <p:cNvSpPr txBox="1"/>
              <p:nvPr/>
            </p:nvSpPr>
            <p:spPr>
              <a:xfrm>
                <a:off x="518160" y="5029201"/>
                <a:ext cx="6865620" cy="2839111"/>
              </a:xfrm>
              <a:prstGeom prst="rect">
                <a:avLst/>
              </a:prstGeom>
              <a:noFill/>
            </p:spPr>
            <p:txBody>
              <a:bodyPr wrap="square" rtlCol="0">
                <a:spAutoFit/>
              </a:bodyPr>
              <a:lstStyle/>
              <a:p>
                <a:r>
                  <a:rPr lang="en-US" sz="1600" dirty="0" smtClean="0"/>
                  <a:t>2.  An </a:t>
                </a:r>
                <a:r>
                  <a:rPr lang="en-US" sz="1600" dirty="0"/>
                  <a:t>expression is shown below.</a:t>
                </a:r>
              </a:p>
              <a:p>
                <a:r>
                  <a:rPr lang="en-US" sz="1600" dirty="0" smtClean="0"/>
                  <a:t>	2</a:t>
                </a:r>
                <a14:m>
                  <m:oMath xmlns:m="http://schemas.openxmlformats.org/officeDocument/2006/math">
                    <m:rad>
                      <m:radPr>
                        <m:degHide m:val="on"/>
                        <m:ctrlPr>
                          <a:rPr lang="en-US" sz="1600" i="1" smtClean="0">
                            <a:latin typeface="Cambria Math"/>
                          </a:rPr>
                        </m:ctrlPr>
                      </m:radPr>
                      <m:deg/>
                      <m:e>
                        <m:r>
                          <m:rPr>
                            <m:nor/>
                          </m:rPr>
                          <a:rPr lang="en-US" sz="1600" dirty="0"/>
                          <m:t>51</m:t>
                        </m:r>
                        <m:r>
                          <m:rPr>
                            <m:nor/>
                          </m:rPr>
                          <a:rPr lang="en-US" sz="1600" i="1" dirty="0"/>
                          <m:t>x</m:t>
                        </m:r>
                        <m:r>
                          <m:rPr>
                            <m:nor/>
                          </m:rPr>
                          <a:rPr lang="en-US" sz="1600" i="1" dirty="0"/>
                          <m:t> </m:t>
                        </m:r>
                      </m:e>
                    </m:rad>
                  </m:oMath>
                </a14:m>
                <a:endParaRPr lang="en-US" sz="1600" dirty="0"/>
              </a:p>
              <a:p>
                <a:r>
                  <a:rPr lang="en-US" sz="1600" dirty="0" smtClean="0"/>
                  <a:t>Which </a:t>
                </a:r>
                <a:r>
                  <a:rPr lang="en-US" sz="1600" dirty="0"/>
                  <a:t>value of </a:t>
                </a:r>
                <a:r>
                  <a:rPr lang="en-US" sz="1600" i="1" dirty="0"/>
                  <a:t>x </a:t>
                </a:r>
                <a:r>
                  <a:rPr lang="en-US" sz="1600" dirty="0"/>
                  <a:t>makes the expression </a:t>
                </a:r>
                <a:r>
                  <a:rPr lang="en-US" sz="1600" dirty="0" smtClean="0"/>
                  <a:t>equivalent to 10</a:t>
                </a:r>
                <a14:m>
                  <m:oMath xmlns:m="http://schemas.openxmlformats.org/officeDocument/2006/math">
                    <m:rad>
                      <m:radPr>
                        <m:degHide m:val="on"/>
                        <m:ctrlPr>
                          <a:rPr lang="en-US" sz="1600" i="1">
                            <a:latin typeface="Cambria Math"/>
                          </a:rPr>
                        </m:ctrlPr>
                      </m:radPr>
                      <m:deg/>
                      <m:e>
                        <m:r>
                          <m:rPr>
                            <m:nor/>
                          </m:rPr>
                          <a:rPr lang="en-US" sz="1600" dirty="0"/>
                          <m:t>51</m:t>
                        </m:r>
                        <m:r>
                          <m:rPr>
                            <m:nor/>
                          </m:rPr>
                          <a:rPr lang="en-US" sz="1600" i="1" dirty="0"/>
                          <m:t> </m:t>
                        </m:r>
                      </m:e>
                    </m:rad>
                    <m:r>
                      <a:rPr lang="en-US" sz="1600" i="1" dirty="0">
                        <a:latin typeface="Cambria Math"/>
                      </a:rPr>
                      <m:t> </m:t>
                    </m:r>
                  </m:oMath>
                </a14:m>
                <a:r>
                  <a:rPr lang="en-US" sz="1600" dirty="0" smtClean="0"/>
                  <a:t>?</a:t>
                </a:r>
              </a:p>
              <a:p>
                <a:endParaRPr lang="en-US" sz="1600" dirty="0"/>
              </a:p>
              <a:p>
                <a:pPr marL="342900" indent="-342900">
                  <a:buAutoNum type="alphaUcPeriod"/>
                </a:pPr>
                <a:r>
                  <a:rPr lang="en-US" sz="1600" dirty="0" smtClean="0"/>
                  <a:t>5</a:t>
                </a:r>
              </a:p>
              <a:p>
                <a:endParaRPr lang="en-US" sz="1600" dirty="0"/>
              </a:p>
              <a:p>
                <a:r>
                  <a:rPr lang="en-US" sz="1600" dirty="0"/>
                  <a:t>B. </a:t>
                </a:r>
                <a:r>
                  <a:rPr lang="en-US" sz="1600" dirty="0" smtClean="0"/>
                  <a:t>25</a:t>
                </a:r>
              </a:p>
              <a:p>
                <a:endParaRPr lang="en-US" sz="1600" dirty="0"/>
              </a:p>
              <a:p>
                <a:r>
                  <a:rPr lang="en-US" sz="1600" dirty="0"/>
                  <a:t>C. </a:t>
                </a:r>
                <a:r>
                  <a:rPr lang="en-US" sz="1600" dirty="0" smtClean="0"/>
                  <a:t>50</a:t>
                </a:r>
              </a:p>
              <a:p>
                <a:endParaRPr lang="en-US" sz="1600" dirty="0"/>
              </a:p>
              <a:p>
                <a:r>
                  <a:rPr lang="en-US" sz="1600" dirty="0"/>
                  <a:t>D. 100</a:t>
                </a:r>
              </a:p>
            </p:txBody>
          </p:sp>
        </mc:Choice>
        <mc:Fallback xmlns="">
          <p:sp>
            <p:nvSpPr>
              <p:cNvPr id="2" name="TextBox 1"/>
              <p:cNvSpPr txBox="1">
                <a:spLocks noRot="1" noChangeAspect="1" noMove="1" noResize="1" noEditPoints="1" noAdjustHandles="1" noChangeArrowheads="1" noChangeShapeType="1" noTextEdit="1"/>
              </p:cNvSpPr>
              <p:nvPr/>
            </p:nvSpPr>
            <p:spPr>
              <a:xfrm>
                <a:off x="518160" y="5029201"/>
                <a:ext cx="6865620" cy="2839111"/>
              </a:xfrm>
              <a:prstGeom prst="rect">
                <a:avLst/>
              </a:prstGeom>
              <a:blipFill rotWithShape="1">
                <a:blip r:embed="rId3" cstate="print"/>
                <a:stretch>
                  <a:fillRect l="-444" t="-644" b="-1717"/>
                </a:stretch>
              </a:blipFill>
            </p:spPr>
            <p:txBody>
              <a:bodyPr/>
              <a:lstStyle/>
              <a:p>
                <a:r>
                  <a:rPr lang="en-US">
                    <a:noFill/>
                  </a:rPr>
                  <a:t> </a:t>
                </a:r>
              </a:p>
            </p:txBody>
          </p:sp>
        </mc:Fallback>
      </mc:AlternateContent>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13</a:t>
            </a:fld>
            <a:endParaRPr lang="en-US" dirty="0"/>
          </a:p>
        </p:txBody>
      </p:sp>
      <p:sp>
        <p:nvSpPr>
          <p:cNvPr id="7" name="Rectangle 6"/>
          <p:cNvSpPr/>
          <p:nvPr/>
        </p:nvSpPr>
        <p:spPr>
          <a:xfrm>
            <a:off x="7365741" y="1680851"/>
            <a:ext cx="414757" cy="1676814"/>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t>Module 1</a:t>
            </a:r>
            <a:endParaRPr lang="en-US" sz="1000" b="1" spc="-300" dirty="0"/>
          </a:p>
        </p:txBody>
      </p:sp>
      <p:sp>
        <p:nvSpPr>
          <p:cNvPr id="10" name="Freeform 9"/>
          <p:cNvSpPr/>
          <p:nvPr/>
        </p:nvSpPr>
        <p:spPr>
          <a:xfrm>
            <a:off x="468465" y="1680851"/>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68465" y="6575057"/>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1051646"/>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7635387" y="3333749"/>
            <a:ext cx="137835" cy="2605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ounded Rectangle 44"/>
          <p:cNvSpPr/>
          <p:nvPr/>
        </p:nvSpPr>
        <p:spPr>
          <a:xfrm>
            <a:off x="-3461" y="3333750"/>
            <a:ext cx="7757245" cy="261827"/>
          </a:xfrm>
          <a:prstGeom prst="roundRect">
            <a:avLst>
              <a:gd name="adj" fmla="val 50000"/>
            </a:avLst>
          </a:prstGeom>
          <a:gradFill>
            <a:gsLst>
              <a:gs pos="40000">
                <a:srgbClr val="663300"/>
              </a:gs>
              <a:gs pos="44000">
                <a:srgbClr val="FF0000"/>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876" y="5591427"/>
            <a:ext cx="7754226" cy="4389120"/>
          </a:xfrm>
          <a:prstGeom prst="roundRect">
            <a:avLst>
              <a:gd name="adj" fmla="val 4597"/>
            </a:avLst>
          </a:prstGeom>
          <a:solidFill>
            <a:srgbClr val="AD9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7496820" y="5591191"/>
            <a:ext cx="275579" cy="4389356"/>
          </a:xfrm>
          <a:prstGeom prst="rect">
            <a:avLst/>
          </a:prstGeom>
          <a:solidFill>
            <a:srgbClr val="AD9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ounded Rectangle 42"/>
          <p:cNvSpPr/>
          <p:nvPr/>
        </p:nvSpPr>
        <p:spPr>
          <a:xfrm>
            <a:off x="7052" y="3660255"/>
            <a:ext cx="7765347" cy="1423421"/>
          </a:xfrm>
          <a:prstGeom prst="roundRect">
            <a:avLst>
              <a:gd name="adj" fmla="val 15328"/>
            </a:avLst>
          </a:prstGeom>
          <a:gradFill flip="none" rotWithShape="1">
            <a:gsLst>
              <a:gs pos="56000">
                <a:srgbClr val="A7C46E"/>
              </a:gs>
              <a:gs pos="60000">
                <a:srgbClr val="FFFF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7496860" y="3660255"/>
            <a:ext cx="275974" cy="1427502"/>
          </a:xfrm>
          <a:prstGeom prst="rect">
            <a:avLst/>
          </a:prstGeom>
          <a:solidFill>
            <a:srgbClr val="A7C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ounded Rectangle 45"/>
          <p:cNvSpPr/>
          <p:nvPr/>
        </p:nvSpPr>
        <p:spPr>
          <a:xfrm>
            <a:off x="99616" y="3363620"/>
            <a:ext cx="1843289" cy="20338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Modules 1 &amp; 2</a:t>
            </a:r>
            <a:endParaRPr lang="en-US" sz="1600" b="1" dirty="0">
              <a:solidFill>
                <a:schemeClr val="tx1"/>
              </a:solidFill>
            </a:endParaRPr>
          </a:p>
        </p:txBody>
      </p:sp>
      <p:sp>
        <p:nvSpPr>
          <p:cNvPr id="44" name="Rounded Rectangle 43"/>
          <p:cNvSpPr/>
          <p:nvPr/>
        </p:nvSpPr>
        <p:spPr>
          <a:xfrm>
            <a:off x="99616" y="3728927"/>
            <a:ext cx="1843289" cy="12907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Constructed Response</a:t>
            </a:r>
            <a:endParaRPr lang="en-US" b="1" dirty="0">
              <a:solidFill>
                <a:schemeClr val="tx1"/>
              </a:solidFill>
            </a:endParaRPr>
          </a:p>
        </p:txBody>
      </p:sp>
      <p:sp>
        <p:nvSpPr>
          <p:cNvPr id="6" name="Rectangle 5"/>
          <p:cNvSpPr/>
          <p:nvPr/>
        </p:nvSpPr>
        <p:spPr>
          <a:xfrm>
            <a:off x="500547" y="251936"/>
            <a:ext cx="6778355" cy="923330"/>
          </a:xfrm>
          <a:prstGeom prst="rect">
            <a:avLst/>
          </a:prstGeom>
        </p:spPr>
        <p:txBody>
          <a:bodyPr wrap="square">
            <a:spAutoFit/>
          </a:bodyPr>
          <a:lstStyle/>
          <a:p>
            <a:r>
              <a:rPr lang="en-US" sz="1200" b="1" dirty="0" smtClean="0"/>
              <a:t>CDT Data</a:t>
            </a:r>
          </a:p>
          <a:p>
            <a:endParaRPr lang="en-US" sz="400" dirty="0"/>
          </a:p>
          <a:p>
            <a:r>
              <a:rPr lang="en-US" sz="1200" dirty="0" smtClean="0"/>
              <a:t>Direct students to the problems they need using their CDT data (by class or by individual).  Each of the 4 CDT categories have been </a:t>
            </a:r>
            <a:r>
              <a:rPr lang="en-US" sz="1200" dirty="0" err="1" smtClean="0"/>
              <a:t>colour</a:t>
            </a:r>
            <a:r>
              <a:rPr lang="en-US" sz="1200" dirty="0"/>
              <a:t>-</a:t>
            </a:r>
            <a:r>
              <a:rPr lang="en-US" sz="1200" dirty="0" smtClean="0"/>
              <a:t>coded throughout this Solutions Companion for your convenience in indexing and assigning problems.  Listed here are all of the problems coded by </a:t>
            </a:r>
            <a:r>
              <a:rPr lang="en-US" sz="1200" dirty="0" err="1" smtClean="0"/>
              <a:t>colour</a:t>
            </a:r>
            <a:r>
              <a:rPr lang="en-US" sz="1200" dirty="0" smtClean="0"/>
              <a:t>:</a:t>
            </a:r>
            <a:endParaRPr lang="en-US" sz="1200" dirty="0"/>
          </a:p>
        </p:txBody>
      </p:sp>
      <p:sp>
        <p:nvSpPr>
          <p:cNvPr id="9" name="TextBox 8"/>
          <p:cNvSpPr txBox="1"/>
          <p:nvPr/>
        </p:nvSpPr>
        <p:spPr>
          <a:xfrm>
            <a:off x="561976" y="-4003537"/>
            <a:ext cx="954731" cy="2984514"/>
          </a:xfrm>
          <a:custGeom>
            <a:avLst/>
            <a:gdLst>
              <a:gd name="connsiteX0" fmla="*/ 0 w 952498"/>
              <a:gd name="connsiteY0" fmla="*/ 0 h 773787"/>
              <a:gd name="connsiteX1" fmla="*/ 952498 w 952498"/>
              <a:gd name="connsiteY1" fmla="*/ 0 h 773787"/>
              <a:gd name="connsiteX2" fmla="*/ 952498 w 952498"/>
              <a:gd name="connsiteY2" fmla="*/ 773787 h 773787"/>
              <a:gd name="connsiteX3" fmla="*/ 0 w 952498"/>
              <a:gd name="connsiteY3" fmla="*/ 773787 h 773787"/>
              <a:gd name="connsiteX4" fmla="*/ 0 w 952498"/>
              <a:gd name="connsiteY4" fmla="*/ 0 h 773787"/>
              <a:gd name="connsiteX0" fmla="*/ 0 w 963384"/>
              <a:gd name="connsiteY0" fmla="*/ 2242457 h 3016244"/>
              <a:gd name="connsiteX1" fmla="*/ 963384 w 963384"/>
              <a:gd name="connsiteY1" fmla="*/ 0 h 3016244"/>
              <a:gd name="connsiteX2" fmla="*/ 952498 w 963384"/>
              <a:gd name="connsiteY2" fmla="*/ 3016244 h 3016244"/>
              <a:gd name="connsiteX3" fmla="*/ 0 w 963384"/>
              <a:gd name="connsiteY3" fmla="*/ 3016244 h 3016244"/>
              <a:gd name="connsiteX4" fmla="*/ 0 w 963384"/>
              <a:gd name="connsiteY4" fmla="*/ 2242457 h 3016244"/>
              <a:gd name="connsiteX0" fmla="*/ 0 w 954731"/>
              <a:gd name="connsiteY0" fmla="*/ 2210727 h 2984514"/>
              <a:gd name="connsiteX1" fmla="*/ 954731 w 954731"/>
              <a:gd name="connsiteY1" fmla="*/ 0 h 2984514"/>
              <a:gd name="connsiteX2" fmla="*/ 952498 w 954731"/>
              <a:gd name="connsiteY2" fmla="*/ 2984514 h 2984514"/>
              <a:gd name="connsiteX3" fmla="*/ 0 w 954731"/>
              <a:gd name="connsiteY3" fmla="*/ 2984514 h 2984514"/>
              <a:gd name="connsiteX4" fmla="*/ 0 w 954731"/>
              <a:gd name="connsiteY4" fmla="*/ 2210727 h 2984514"/>
              <a:gd name="connsiteX0" fmla="*/ 5769 w 954731"/>
              <a:gd name="connsiteY0" fmla="*/ 1457862 h 2984514"/>
              <a:gd name="connsiteX1" fmla="*/ 954731 w 954731"/>
              <a:gd name="connsiteY1" fmla="*/ 0 h 2984514"/>
              <a:gd name="connsiteX2" fmla="*/ 952498 w 954731"/>
              <a:gd name="connsiteY2" fmla="*/ 2984514 h 2984514"/>
              <a:gd name="connsiteX3" fmla="*/ 0 w 954731"/>
              <a:gd name="connsiteY3" fmla="*/ 2984514 h 2984514"/>
              <a:gd name="connsiteX4" fmla="*/ 5769 w 954731"/>
              <a:gd name="connsiteY4" fmla="*/ 1457862 h 2984514"/>
              <a:gd name="connsiteX0" fmla="*/ 5769 w 954731"/>
              <a:gd name="connsiteY0" fmla="*/ 1457862 h 2984514"/>
              <a:gd name="connsiteX1" fmla="*/ 954731 w 954731"/>
              <a:gd name="connsiteY1" fmla="*/ 0 h 2984514"/>
              <a:gd name="connsiteX2" fmla="*/ 952498 w 954731"/>
              <a:gd name="connsiteY2" fmla="*/ 2984514 h 2984514"/>
              <a:gd name="connsiteX3" fmla="*/ 0 w 954731"/>
              <a:gd name="connsiteY3" fmla="*/ 2984514 h 2984514"/>
              <a:gd name="connsiteX4" fmla="*/ 5769 w 954731"/>
              <a:gd name="connsiteY4" fmla="*/ 1457862 h 2984514"/>
              <a:gd name="connsiteX0" fmla="*/ 5769 w 954731"/>
              <a:gd name="connsiteY0" fmla="*/ 1457862 h 2984514"/>
              <a:gd name="connsiteX1" fmla="*/ 954731 w 954731"/>
              <a:gd name="connsiteY1" fmla="*/ 0 h 2984514"/>
              <a:gd name="connsiteX2" fmla="*/ 952498 w 954731"/>
              <a:gd name="connsiteY2" fmla="*/ 2984514 h 2984514"/>
              <a:gd name="connsiteX3" fmla="*/ 0 w 954731"/>
              <a:gd name="connsiteY3" fmla="*/ 2984514 h 2984514"/>
              <a:gd name="connsiteX4" fmla="*/ 5769 w 954731"/>
              <a:gd name="connsiteY4" fmla="*/ 1457862 h 2984514"/>
              <a:gd name="connsiteX0" fmla="*/ 5769 w 954731"/>
              <a:gd name="connsiteY0" fmla="*/ 1457862 h 2984514"/>
              <a:gd name="connsiteX1" fmla="*/ 954731 w 954731"/>
              <a:gd name="connsiteY1" fmla="*/ 0 h 2984514"/>
              <a:gd name="connsiteX2" fmla="*/ 952498 w 954731"/>
              <a:gd name="connsiteY2" fmla="*/ 2984514 h 2984514"/>
              <a:gd name="connsiteX3" fmla="*/ 0 w 954731"/>
              <a:gd name="connsiteY3" fmla="*/ 2984514 h 2984514"/>
              <a:gd name="connsiteX4" fmla="*/ 5769 w 954731"/>
              <a:gd name="connsiteY4" fmla="*/ 1457862 h 2984514"/>
              <a:gd name="connsiteX0" fmla="*/ 5769 w 954731"/>
              <a:gd name="connsiteY0" fmla="*/ 1457862 h 2984514"/>
              <a:gd name="connsiteX1" fmla="*/ 954731 w 954731"/>
              <a:gd name="connsiteY1" fmla="*/ 0 h 2984514"/>
              <a:gd name="connsiteX2" fmla="*/ 952498 w 954731"/>
              <a:gd name="connsiteY2" fmla="*/ 2984514 h 2984514"/>
              <a:gd name="connsiteX3" fmla="*/ 0 w 954731"/>
              <a:gd name="connsiteY3" fmla="*/ 2984514 h 2984514"/>
              <a:gd name="connsiteX4" fmla="*/ 5769 w 954731"/>
              <a:gd name="connsiteY4" fmla="*/ 1457862 h 2984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731" h="2984514">
                <a:moveTo>
                  <a:pt x="5769" y="1457862"/>
                </a:moveTo>
                <a:cubicBezTo>
                  <a:pt x="261515" y="876718"/>
                  <a:pt x="577835" y="333075"/>
                  <a:pt x="954731" y="0"/>
                </a:cubicBezTo>
                <a:cubicBezTo>
                  <a:pt x="951102" y="1005415"/>
                  <a:pt x="956127" y="1979099"/>
                  <a:pt x="952498" y="2984514"/>
                </a:cubicBezTo>
                <a:lnTo>
                  <a:pt x="0" y="2984514"/>
                </a:lnTo>
                <a:lnTo>
                  <a:pt x="5769" y="1457862"/>
                </a:lnTo>
                <a:close/>
              </a:path>
            </a:pathLst>
          </a:custGeom>
          <a:solidFill>
            <a:schemeClr val="bg1">
              <a:lumMod val="65000"/>
            </a:schemeClr>
          </a:solidFill>
        </p:spPr>
        <p:txBody>
          <a:bodyPr wrap="square" rtlCol="0" anchor="b">
            <a:noAutofit/>
          </a:bodyPr>
          <a:lstStyle>
            <a:defPPr>
              <a:defRPr lang="en-US"/>
            </a:defPPr>
            <a:lvl1pPr algn="ctr">
              <a:defRPr sz="1100" b="1"/>
            </a:lvl1pPr>
          </a:lstStyle>
          <a:p>
            <a:r>
              <a:rPr lang="en-US" dirty="0"/>
              <a:t>Operations with Real Numbers &amp; Expressions</a:t>
            </a:r>
          </a:p>
        </p:txBody>
      </p:sp>
      <p:sp>
        <p:nvSpPr>
          <p:cNvPr id="11" name="TextBox 10"/>
          <p:cNvSpPr txBox="1"/>
          <p:nvPr/>
        </p:nvSpPr>
        <p:spPr>
          <a:xfrm>
            <a:off x="1902353" y="-4741080"/>
            <a:ext cx="955147" cy="3717710"/>
          </a:xfrm>
          <a:custGeom>
            <a:avLst/>
            <a:gdLst>
              <a:gd name="connsiteX0" fmla="*/ 0 w 948042"/>
              <a:gd name="connsiteY0" fmla="*/ 0 h 600164"/>
              <a:gd name="connsiteX1" fmla="*/ 948042 w 948042"/>
              <a:gd name="connsiteY1" fmla="*/ 0 h 600164"/>
              <a:gd name="connsiteX2" fmla="*/ 948042 w 948042"/>
              <a:gd name="connsiteY2" fmla="*/ 600164 h 600164"/>
              <a:gd name="connsiteX3" fmla="*/ 0 w 948042"/>
              <a:gd name="connsiteY3" fmla="*/ 600164 h 600164"/>
              <a:gd name="connsiteX4" fmla="*/ 0 w 948042"/>
              <a:gd name="connsiteY4" fmla="*/ 0 h 600164"/>
              <a:gd name="connsiteX0" fmla="*/ 0 w 950424"/>
              <a:gd name="connsiteY0" fmla="*/ 366713 h 966877"/>
              <a:gd name="connsiteX1" fmla="*/ 950424 w 950424"/>
              <a:gd name="connsiteY1" fmla="*/ 0 h 966877"/>
              <a:gd name="connsiteX2" fmla="*/ 948042 w 950424"/>
              <a:gd name="connsiteY2" fmla="*/ 966877 h 966877"/>
              <a:gd name="connsiteX3" fmla="*/ 0 w 950424"/>
              <a:gd name="connsiteY3" fmla="*/ 966877 h 966877"/>
              <a:gd name="connsiteX4" fmla="*/ 0 w 950424"/>
              <a:gd name="connsiteY4" fmla="*/ 366713 h 966877"/>
              <a:gd name="connsiteX0" fmla="*/ 0 w 950424"/>
              <a:gd name="connsiteY0" fmla="*/ 405302 h 1005466"/>
              <a:gd name="connsiteX1" fmla="*/ 576528 w 950424"/>
              <a:gd name="connsiteY1" fmla="*/ 0 h 1005466"/>
              <a:gd name="connsiteX2" fmla="*/ 950424 w 950424"/>
              <a:gd name="connsiteY2" fmla="*/ 38589 h 1005466"/>
              <a:gd name="connsiteX3" fmla="*/ 948042 w 950424"/>
              <a:gd name="connsiteY3" fmla="*/ 1005466 h 1005466"/>
              <a:gd name="connsiteX4" fmla="*/ 0 w 950424"/>
              <a:gd name="connsiteY4" fmla="*/ 1005466 h 1005466"/>
              <a:gd name="connsiteX5" fmla="*/ 0 w 950424"/>
              <a:gd name="connsiteY5" fmla="*/ 405302 h 1005466"/>
              <a:gd name="connsiteX0" fmla="*/ 0 w 950424"/>
              <a:gd name="connsiteY0" fmla="*/ 2144 h 2357290"/>
              <a:gd name="connsiteX1" fmla="*/ 576528 w 950424"/>
              <a:gd name="connsiteY1" fmla="*/ 1351824 h 2357290"/>
              <a:gd name="connsiteX2" fmla="*/ 950424 w 950424"/>
              <a:gd name="connsiteY2" fmla="*/ 1390413 h 2357290"/>
              <a:gd name="connsiteX3" fmla="*/ 948042 w 950424"/>
              <a:gd name="connsiteY3" fmla="*/ 2357290 h 2357290"/>
              <a:gd name="connsiteX4" fmla="*/ 0 w 950424"/>
              <a:gd name="connsiteY4" fmla="*/ 2357290 h 2357290"/>
              <a:gd name="connsiteX5" fmla="*/ 0 w 950424"/>
              <a:gd name="connsiteY5" fmla="*/ 2144 h 2357290"/>
              <a:gd name="connsiteX0" fmla="*/ 0 w 952805"/>
              <a:gd name="connsiteY0" fmla="*/ 1326 h 3297065"/>
              <a:gd name="connsiteX1" fmla="*/ 578909 w 952805"/>
              <a:gd name="connsiteY1" fmla="*/ 2291599 h 3297065"/>
              <a:gd name="connsiteX2" fmla="*/ 952805 w 952805"/>
              <a:gd name="connsiteY2" fmla="*/ 2330188 h 3297065"/>
              <a:gd name="connsiteX3" fmla="*/ 950423 w 952805"/>
              <a:gd name="connsiteY3" fmla="*/ 3297065 h 3297065"/>
              <a:gd name="connsiteX4" fmla="*/ 2381 w 952805"/>
              <a:gd name="connsiteY4" fmla="*/ 3297065 h 3297065"/>
              <a:gd name="connsiteX5" fmla="*/ 0 w 952805"/>
              <a:gd name="connsiteY5" fmla="*/ 1326 h 3297065"/>
              <a:gd name="connsiteX0" fmla="*/ 0 w 952805"/>
              <a:gd name="connsiteY0" fmla="*/ 424130 h 3719869"/>
              <a:gd name="connsiteX1" fmla="*/ 309828 w 952805"/>
              <a:gd name="connsiteY1" fmla="*/ 240285 h 3719869"/>
              <a:gd name="connsiteX2" fmla="*/ 578909 w 952805"/>
              <a:gd name="connsiteY2" fmla="*/ 2714403 h 3719869"/>
              <a:gd name="connsiteX3" fmla="*/ 952805 w 952805"/>
              <a:gd name="connsiteY3" fmla="*/ 2752992 h 3719869"/>
              <a:gd name="connsiteX4" fmla="*/ 950423 w 952805"/>
              <a:gd name="connsiteY4" fmla="*/ 3719869 h 3719869"/>
              <a:gd name="connsiteX5" fmla="*/ 2381 w 952805"/>
              <a:gd name="connsiteY5" fmla="*/ 3719869 h 3719869"/>
              <a:gd name="connsiteX6" fmla="*/ 0 w 952805"/>
              <a:gd name="connsiteY6" fmla="*/ 424130 h 3719869"/>
              <a:gd name="connsiteX0" fmla="*/ 0 w 952805"/>
              <a:gd name="connsiteY0" fmla="*/ 340918 h 3636657"/>
              <a:gd name="connsiteX1" fmla="*/ 309828 w 952805"/>
              <a:gd name="connsiteY1" fmla="*/ 157073 h 3636657"/>
              <a:gd name="connsiteX2" fmla="*/ 578909 w 952805"/>
              <a:gd name="connsiteY2" fmla="*/ 2631191 h 3636657"/>
              <a:gd name="connsiteX3" fmla="*/ 952805 w 952805"/>
              <a:gd name="connsiteY3" fmla="*/ 2669780 h 3636657"/>
              <a:gd name="connsiteX4" fmla="*/ 950423 w 952805"/>
              <a:gd name="connsiteY4" fmla="*/ 3636657 h 3636657"/>
              <a:gd name="connsiteX5" fmla="*/ 2381 w 952805"/>
              <a:gd name="connsiteY5" fmla="*/ 3636657 h 3636657"/>
              <a:gd name="connsiteX6" fmla="*/ 0 w 952805"/>
              <a:gd name="connsiteY6" fmla="*/ 340918 h 3636657"/>
              <a:gd name="connsiteX0" fmla="*/ 0 w 952805"/>
              <a:gd name="connsiteY0" fmla="*/ 183845 h 3479584"/>
              <a:gd name="connsiteX1" fmla="*/ 309828 w 952805"/>
              <a:gd name="connsiteY1" fmla="*/ 0 h 3479584"/>
              <a:gd name="connsiteX2" fmla="*/ 578909 w 952805"/>
              <a:gd name="connsiteY2" fmla="*/ 2474118 h 3479584"/>
              <a:gd name="connsiteX3" fmla="*/ 952805 w 952805"/>
              <a:gd name="connsiteY3" fmla="*/ 2512707 h 3479584"/>
              <a:gd name="connsiteX4" fmla="*/ 950423 w 952805"/>
              <a:gd name="connsiteY4" fmla="*/ 3479584 h 3479584"/>
              <a:gd name="connsiteX5" fmla="*/ 2381 w 952805"/>
              <a:gd name="connsiteY5" fmla="*/ 3479584 h 3479584"/>
              <a:gd name="connsiteX6" fmla="*/ 0 w 952805"/>
              <a:gd name="connsiteY6" fmla="*/ 183845 h 3479584"/>
              <a:gd name="connsiteX0" fmla="*/ 0 w 952805"/>
              <a:gd name="connsiteY0" fmla="*/ 183845 h 3479584"/>
              <a:gd name="connsiteX1" fmla="*/ 309828 w 952805"/>
              <a:gd name="connsiteY1" fmla="*/ 0 h 3479584"/>
              <a:gd name="connsiteX2" fmla="*/ 324116 w 952805"/>
              <a:gd name="connsiteY2" fmla="*/ 2197893 h 3479584"/>
              <a:gd name="connsiteX3" fmla="*/ 578909 w 952805"/>
              <a:gd name="connsiteY3" fmla="*/ 2474118 h 3479584"/>
              <a:gd name="connsiteX4" fmla="*/ 952805 w 952805"/>
              <a:gd name="connsiteY4" fmla="*/ 2512707 h 3479584"/>
              <a:gd name="connsiteX5" fmla="*/ 950423 w 952805"/>
              <a:gd name="connsiteY5" fmla="*/ 3479584 h 3479584"/>
              <a:gd name="connsiteX6" fmla="*/ 2381 w 952805"/>
              <a:gd name="connsiteY6" fmla="*/ 3479584 h 3479584"/>
              <a:gd name="connsiteX7" fmla="*/ 0 w 952805"/>
              <a:gd name="connsiteY7" fmla="*/ 183845 h 3479584"/>
              <a:gd name="connsiteX0" fmla="*/ 0 w 952805"/>
              <a:gd name="connsiteY0" fmla="*/ 183845 h 3479584"/>
              <a:gd name="connsiteX1" fmla="*/ 309828 w 952805"/>
              <a:gd name="connsiteY1" fmla="*/ 0 h 3479584"/>
              <a:gd name="connsiteX2" fmla="*/ 278872 w 952805"/>
              <a:gd name="connsiteY2" fmla="*/ 1719262 h 3479584"/>
              <a:gd name="connsiteX3" fmla="*/ 324116 w 952805"/>
              <a:gd name="connsiteY3" fmla="*/ 2197893 h 3479584"/>
              <a:gd name="connsiteX4" fmla="*/ 578909 w 952805"/>
              <a:gd name="connsiteY4" fmla="*/ 2474118 h 3479584"/>
              <a:gd name="connsiteX5" fmla="*/ 952805 w 952805"/>
              <a:gd name="connsiteY5" fmla="*/ 2512707 h 3479584"/>
              <a:gd name="connsiteX6" fmla="*/ 950423 w 952805"/>
              <a:gd name="connsiteY6" fmla="*/ 3479584 h 3479584"/>
              <a:gd name="connsiteX7" fmla="*/ 2381 w 952805"/>
              <a:gd name="connsiteY7" fmla="*/ 3479584 h 3479584"/>
              <a:gd name="connsiteX8" fmla="*/ 0 w 952805"/>
              <a:gd name="connsiteY8" fmla="*/ 183845 h 3479584"/>
              <a:gd name="connsiteX0" fmla="*/ 0 w 952805"/>
              <a:gd name="connsiteY0" fmla="*/ 183845 h 3479584"/>
              <a:gd name="connsiteX1" fmla="*/ 309828 w 952805"/>
              <a:gd name="connsiteY1" fmla="*/ 0 h 3479584"/>
              <a:gd name="connsiteX2" fmla="*/ 278872 w 952805"/>
              <a:gd name="connsiteY2" fmla="*/ 1719262 h 3479584"/>
              <a:gd name="connsiteX3" fmla="*/ 324116 w 952805"/>
              <a:gd name="connsiteY3" fmla="*/ 2197893 h 3479584"/>
              <a:gd name="connsiteX4" fmla="*/ 578909 w 952805"/>
              <a:gd name="connsiteY4" fmla="*/ 2474118 h 3479584"/>
              <a:gd name="connsiteX5" fmla="*/ 952805 w 952805"/>
              <a:gd name="connsiteY5" fmla="*/ 2512707 h 3479584"/>
              <a:gd name="connsiteX6" fmla="*/ 950423 w 952805"/>
              <a:gd name="connsiteY6" fmla="*/ 3479584 h 3479584"/>
              <a:gd name="connsiteX7" fmla="*/ 2381 w 952805"/>
              <a:gd name="connsiteY7" fmla="*/ 3479584 h 3479584"/>
              <a:gd name="connsiteX8" fmla="*/ 0 w 952805"/>
              <a:gd name="connsiteY8" fmla="*/ 183845 h 3479584"/>
              <a:gd name="connsiteX0" fmla="*/ 0 w 952805"/>
              <a:gd name="connsiteY0" fmla="*/ 183845 h 3479584"/>
              <a:gd name="connsiteX1" fmla="*/ 309828 w 952805"/>
              <a:gd name="connsiteY1" fmla="*/ 0 h 3479584"/>
              <a:gd name="connsiteX2" fmla="*/ 278872 w 952805"/>
              <a:gd name="connsiteY2" fmla="*/ 1719262 h 3479584"/>
              <a:gd name="connsiteX3" fmla="*/ 324116 w 952805"/>
              <a:gd name="connsiteY3" fmla="*/ 2197893 h 3479584"/>
              <a:gd name="connsiteX4" fmla="*/ 578909 w 952805"/>
              <a:gd name="connsiteY4" fmla="*/ 2474118 h 3479584"/>
              <a:gd name="connsiteX5" fmla="*/ 952805 w 952805"/>
              <a:gd name="connsiteY5" fmla="*/ 2512707 h 3479584"/>
              <a:gd name="connsiteX6" fmla="*/ 950423 w 952805"/>
              <a:gd name="connsiteY6" fmla="*/ 3479584 h 3479584"/>
              <a:gd name="connsiteX7" fmla="*/ 2381 w 952805"/>
              <a:gd name="connsiteY7" fmla="*/ 3479584 h 3479584"/>
              <a:gd name="connsiteX8" fmla="*/ 0 w 952805"/>
              <a:gd name="connsiteY8" fmla="*/ 183845 h 3479584"/>
              <a:gd name="connsiteX0" fmla="*/ 0 w 952805"/>
              <a:gd name="connsiteY0" fmla="*/ 183845 h 3479584"/>
              <a:gd name="connsiteX1" fmla="*/ 309828 w 952805"/>
              <a:gd name="connsiteY1" fmla="*/ 0 h 3479584"/>
              <a:gd name="connsiteX2" fmla="*/ 278872 w 952805"/>
              <a:gd name="connsiteY2" fmla="*/ 1719262 h 3479584"/>
              <a:gd name="connsiteX3" fmla="*/ 324116 w 952805"/>
              <a:gd name="connsiteY3" fmla="*/ 2197893 h 3479584"/>
              <a:gd name="connsiteX4" fmla="*/ 578909 w 952805"/>
              <a:gd name="connsiteY4" fmla="*/ 2474118 h 3479584"/>
              <a:gd name="connsiteX5" fmla="*/ 952805 w 952805"/>
              <a:gd name="connsiteY5" fmla="*/ 2512707 h 3479584"/>
              <a:gd name="connsiteX6" fmla="*/ 950423 w 952805"/>
              <a:gd name="connsiteY6" fmla="*/ 3479584 h 3479584"/>
              <a:gd name="connsiteX7" fmla="*/ 2381 w 952805"/>
              <a:gd name="connsiteY7" fmla="*/ 3479584 h 3479584"/>
              <a:gd name="connsiteX8" fmla="*/ 0 w 952805"/>
              <a:gd name="connsiteY8" fmla="*/ 183845 h 3479584"/>
              <a:gd name="connsiteX0" fmla="*/ 0 w 952805"/>
              <a:gd name="connsiteY0" fmla="*/ 183845 h 3479584"/>
              <a:gd name="connsiteX1" fmla="*/ 309828 w 952805"/>
              <a:gd name="connsiteY1" fmla="*/ 0 h 3479584"/>
              <a:gd name="connsiteX2" fmla="*/ 278872 w 952805"/>
              <a:gd name="connsiteY2" fmla="*/ 1719262 h 3479584"/>
              <a:gd name="connsiteX3" fmla="*/ 324116 w 952805"/>
              <a:gd name="connsiteY3" fmla="*/ 2197893 h 3479584"/>
              <a:gd name="connsiteX4" fmla="*/ 578909 w 952805"/>
              <a:gd name="connsiteY4" fmla="*/ 2474118 h 3479584"/>
              <a:gd name="connsiteX5" fmla="*/ 952805 w 952805"/>
              <a:gd name="connsiteY5" fmla="*/ 2512707 h 3479584"/>
              <a:gd name="connsiteX6" fmla="*/ 950423 w 952805"/>
              <a:gd name="connsiteY6" fmla="*/ 3479584 h 3479584"/>
              <a:gd name="connsiteX7" fmla="*/ 2381 w 952805"/>
              <a:gd name="connsiteY7" fmla="*/ 3479584 h 3479584"/>
              <a:gd name="connsiteX8" fmla="*/ 0 w 952805"/>
              <a:gd name="connsiteY8" fmla="*/ 183845 h 3479584"/>
              <a:gd name="connsiteX0" fmla="*/ 0 w 952805"/>
              <a:gd name="connsiteY0" fmla="*/ 183845 h 3479584"/>
              <a:gd name="connsiteX1" fmla="*/ 309828 w 952805"/>
              <a:gd name="connsiteY1" fmla="*/ 0 h 3479584"/>
              <a:gd name="connsiteX2" fmla="*/ 278872 w 952805"/>
              <a:gd name="connsiteY2" fmla="*/ 1719262 h 3479584"/>
              <a:gd name="connsiteX3" fmla="*/ 328878 w 952805"/>
              <a:gd name="connsiteY3" fmla="*/ 2197893 h 3479584"/>
              <a:gd name="connsiteX4" fmla="*/ 578909 w 952805"/>
              <a:gd name="connsiteY4" fmla="*/ 2474118 h 3479584"/>
              <a:gd name="connsiteX5" fmla="*/ 952805 w 952805"/>
              <a:gd name="connsiteY5" fmla="*/ 2512707 h 3479584"/>
              <a:gd name="connsiteX6" fmla="*/ 950423 w 952805"/>
              <a:gd name="connsiteY6" fmla="*/ 3479584 h 3479584"/>
              <a:gd name="connsiteX7" fmla="*/ 2381 w 952805"/>
              <a:gd name="connsiteY7" fmla="*/ 3479584 h 3479584"/>
              <a:gd name="connsiteX8" fmla="*/ 0 w 952805"/>
              <a:gd name="connsiteY8" fmla="*/ 183845 h 3479584"/>
              <a:gd name="connsiteX0" fmla="*/ 0 w 952805"/>
              <a:gd name="connsiteY0" fmla="*/ 183845 h 3479584"/>
              <a:gd name="connsiteX1" fmla="*/ 309828 w 952805"/>
              <a:gd name="connsiteY1" fmla="*/ 0 h 3479584"/>
              <a:gd name="connsiteX2" fmla="*/ 393172 w 952805"/>
              <a:gd name="connsiteY2" fmla="*/ 1076324 h 3479584"/>
              <a:gd name="connsiteX3" fmla="*/ 278872 w 952805"/>
              <a:gd name="connsiteY3" fmla="*/ 1719262 h 3479584"/>
              <a:gd name="connsiteX4" fmla="*/ 328878 w 952805"/>
              <a:gd name="connsiteY4" fmla="*/ 2197893 h 3479584"/>
              <a:gd name="connsiteX5" fmla="*/ 578909 w 952805"/>
              <a:gd name="connsiteY5" fmla="*/ 2474118 h 3479584"/>
              <a:gd name="connsiteX6" fmla="*/ 952805 w 952805"/>
              <a:gd name="connsiteY6" fmla="*/ 2512707 h 3479584"/>
              <a:gd name="connsiteX7" fmla="*/ 950423 w 952805"/>
              <a:gd name="connsiteY7" fmla="*/ 3479584 h 3479584"/>
              <a:gd name="connsiteX8" fmla="*/ 2381 w 952805"/>
              <a:gd name="connsiteY8" fmla="*/ 3479584 h 3479584"/>
              <a:gd name="connsiteX9" fmla="*/ 0 w 952805"/>
              <a:gd name="connsiteY9" fmla="*/ 183845 h 3479584"/>
              <a:gd name="connsiteX0" fmla="*/ 0 w 952805"/>
              <a:gd name="connsiteY0" fmla="*/ 183845 h 3479584"/>
              <a:gd name="connsiteX1" fmla="*/ 309828 w 952805"/>
              <a:gd name="connsiteY1" fmla="*/ 0 h 3479584"/>
              <a:gd name="connsiteX2" fmla="*/ 393172 w 952805"/>
              <a:gd name="connsiteY2" fmla="*/ 1076324 h 3479584"/>
              <a:gd name="connsiteX3" fmla="*/ 278872 w 952805"/>
              <a:gd name="connsiteY3" fmla="*/ 1719262 h 3479584"/>
              <a:gd name="connsiteX4" fmla="*/ 328878 w 952805"/>
              <a:gd name="connsiteY4" fmla="*/ 2197893 h 3479584"/>
              <a:gd name="connsiteX5" fmla="*/ 578909 w 952805"/>
              <a:gd name="connsiteY5" fmla="*/ 2474118 h 3479584"/>
              <a:gd name="connsiteX6" fmla="*/ 952805 w 952805"/>
              <a:gd name="connsiteY6" fmla="*/ 2512707 h 3479584"/>
              <a:gd name="connsiteX7" fmla="*/ 950423 w 952805"/>
              <a:gd name="connsiteY7" fmla="*/ 3479584 h 3479584"/>
              <a:gd name="connsiteX8" fmla="*/ 2381 w 952805"/>
              <a:gd name="connsiteY8" fmla="*/ 3479584 h 3479584"/>
              <a:gd name="connsiteX9" fmla="*/ 0 w 952805"/>
              <a:gd name="connsiteY9" fmla="*/ 183845 h 3479584"/>
              <a:gd name="connsiteX0" fmla="*/ 0 w 952805"/>
              <a:gd name="connsiteY0" fmla="*/ 183845 h 3479584"/>
              <a:gd name="connsiteX1" fmla="*/ 309828 w 952805"/>
              <a:gd name="connsiteY1" fmla="*/ 0 h 3479584"/>
              <a:gd name="connsiteX2" fmla="*/ 393172 w 952805"/>
              <a:gd name="connsiteY2" fmla="*/ 1076324 h 3479584"/>
              <a:gd name="connsiteX3" fmla="*/ 278872 w 952805"/>
              <a:gd name="connsiteY3" fmla="*/ 1719262 h 3479584"/>
              <a:gd name="connsiteX4" fmla="*/ 328878 w 952805"/>
              <a:gd name="connsiteY4" fmla="*/ 2197893 h 3479584"/>
              <a:gd name="connsiteX5" fmla="*/ 578909 w 952805"/>
              <a:gd name="connsiteY5" fmla="*/ 2474118 h 3479584"/>
              <a:gd name="connsiteX6" fmla="*/ 952805 w 952805"/>
              <a:gd name="connsiteY6" fmla="*/ 2512707 h 3479584"/>
              <a:gd name="connsiteX7" fmla="*/ 950423 w 952805"/>
              <a:gd name="connsiteY7" fmla="*/ 3479584 h 3479584"/>
              <a:gd name="connsiteX8" fmla="*/ 2381 w 952805"/>
              <a:gd name="connsiteY8" fmla="*/ 3479584 h 3479584"/>
              <a:gd name="connsiteX9" fmla="*/ 0 w 952805"/>
              <a:gd name="connsiteY9" fmla="*/ 183845 h 3479584"/>
              <a:gd name="connsiteX0" fmla="*/ 0 w 952805"/>
              <a:gd name="connsiteY0" fmla="*/ 183845 h 3479584"/>
              <a:gd name="connsiteX1" fmla="*/ 309828 w 952805"/>
              <a:gd name="connsiteY1" fmla="*/ 0 h 3479584"/>
              <a:gd name="connsiteX2" fmla="*/ 562241 w 952805"/>
              <a:gd name="connsiteY2" fmla="*/ 678655 h 3479584"/>
              <a:gd name="connsiteX3" fmla="*/ 393172 w 952805"/>
              <a:gd name="connsiteY3" fmla="*/ 1076324 h 3479584"/>
              <a:gd name="connsiteX4" fmla="*/ 278872 w 952805"/>
              <a:gd name="connsiteY4" fmla="*/ 1719262 h 3479584"/>
              <a:gd name="connsiteX5" fmla="*/ 328878 w 952805"/>
              <a:gd name="connsiteY5" fmla="*/ 2197893 h 3479584"/>
              <a:gd name="connsiteX6" fmla="*/ 578909 w 952805"/>
              <a:gd name="connsiteY6" fmla="*/ 2474118 h 3479584"/>
              <a:gd name="connsiteX7" fmla="*/ 952805 w 952805"/>
              <a:gd name="connsiteY7" fmla="*/ 2512707 h 3479584"/>
              <a:gd name="connsiteX8" fmla="*/ 950423 w 952805"/>
              <a:gd name="connsiteY8" fmla="*/ 3479584 h 3479584"/>
              <a:gd name="connsiteX9" fmla="*/ 2381 w 952805"/>
              <a:gd name="connsiteY9" fmla="*/ 3479584 h 3479584"/>
              <a:gd name="connsiteX10" fmla="*/ 0 w 952805"/>
              <a:gd name="connsiteY10" fmla="*/ 183845 h 3479584"/>
              <a:gd name="connsiteX0" fmla="*/ 0 w 952805"/>
              <a:gd name="connsiteY0" fmla="*/ 183845 h 3479584"/>
              <a:gd name="connsiteX1" fmla="*/ 309828 w 952805"/>
              <a:gd name="connsiteY1" fmla="*/ 0 h 3479584"/>
              <a:gd name="connsiteX2" fmla="*/ 800366 w 952805"/>
              <a:gd name="connsiteY2" fmla="*/ 366712 h 3479584"/>
              <a:gd name="connsiteX3" fmla="*/ 562241 w 952805"/>
              <a:gd name="connsiteY3" fmla="*/ 678655 h 3479584"/>
              <a:gd name="connsiteX4" fmla="*/ 393172 w 952805"/>
              <a:gd name="connsiteY4" fmla="*/ 1076324 h 3479584"/>
              <a:gd name="connsiteX5" fmla="*/ 278872 w 952805"/>
              <a:gd name="connsiteY5" fmla="*/ 1719262 h 3479584"/>
              <a:gd name="connsiteX6" fmla="*/ 328878 w 952805"/>
              <a:gd name="connsiteY6" fmla="*/ 2197893 h 3479584"/>
              <a:gd name="connsiteX7" fmla="*/ 578909 w 952805"/>
              <a:gd name="connsiteY7" fmla="*/ 2474118 h 3479584"/>
              <a:gd name="connsiteX8" fmla="*/ 952805 w 952805"/>
              <a:gd name="connsiteY8" fmla="*/ 2512707 h 3479584"/>
              <a:gd name="connsiteX9" fmla="*/ 950423 w 952805"/>
              <a:gd name="connsiteY9" fmla="*/ 3479584 h 3479584"/>
              <a:gd name="connsiteX10" fmla="*/ 2381 w 952805"/>
              <a:gd name="connsiteY10" fmla="*/ 3479584 h 3479584"/>
              <a:gd name="connsiteX11" fmla="*/ 0 w 952805"/>
              <a:gd name="connsiteY11" fmla="*/ 183845 h 3479584"/>
              <a:gd name="connsiteX0" fmla="*/ 0 w 952805"/>
              <a:gd name="connsiteY0" fmla="*/ 183845 h 3479584"/>
              <a:gd name="connsiteX1" fmla="*/ 309828 w 952805"/>
              <a:gd name="connsiteY1" fmla="*/ 0 h 3479584"/>
              <a:gd name="connsiteX2" fmla="*/ 800366 w 952805"/>
              <a:gd name="connsiteY2" fmla="*/ 366712 h 3479584"/>
              <a:gd name="connsiteX3" fmla="*/ 562241 w 952805"/>
              <a:gd name="connsiteY3" fmla="*/ 678655 h 3479584"/>
              <a:gd name="connsiteX4" fmla="*/ 393172 w 952805"/>
              <a:gd name="connsiteY4" fmla="*/ 1076324 h 3479584"/>
              <a:gd name="connsiteX5" fmla="*/ 278872 w 952805"/>
              <a:gd name="connsiteY5" fmla="*/ 1719262 h 3479584"/>
              <a:gd name="connsiteX6" fmla="*/ 328878 w 952805"/>
              <a:gd name="connsiteY6" fmla="*/ 2197893 h 3479584"/>
              <a:gd name="connsiteX7" fmla="*/ 578909 w 952805"/>
              <a:gd name="connsiteY7" fmla="*/ 2474118 h 3479584"/>
              <a:gd name="connsiteX8" fmla="*/ 952805 w 952805"/>
              <a:gd name="connsiteY8" fmla="*/ 2512707 h 3479584"/>
              <a:gd name="connsiteX9" fmla="*/ 950423 w 952805"/>
              <a:gd name="connsiteY9" fmla="*/ 3479584 h 3479584"/>
              <a:gd name="connsiteX10" fmla="*/ 2381 w 952805"/>
              <a:gd name="connsiteY10" fmla="*/ 3479584 h 3479584"/>
              <a:gd name="connsiteX11" fmla="*/ 0 w 952805"/>
              <a:gd name="connsiteY11" fmla="*/ 183845 h 3479584"/>
              <a:gd name="connsiteX0" fmla="*/ 0 w 973231"/>
              <a:gd name="connsiteY0" fmla="*/ 183845 h 3479584"/>
              <a:gd name="connsiteX1" fmla="*/ 309828 w 973231"/>
              <a:gd name="connsiteY1" fmla="*/ 0 h 3479584"/>
              <a:gd name="connsiteX2" fmla="*/ 955147 w 973231"/>
              <a:gd name="connsiteY2" fmla="*/ 254793 h 3479584"/>
              <a:gd name="connsiteX3" fmla="*/ 800366 w 973231"/>
              <a:gd name="connsiteY3" fmla="*/ 366712 h 3479584"/>
              <a:gd name="connsiteX4" fmla="*/ 562241 w 973231"/>
              <a:gd name="connsiteY4" fmla="*/ 678655 h 3479584"/>
              <a:gd name="connsiteX5" fmla="*/ 393172 w 973231"/>
              <a:gd name="connsiteY5" fmla="*/ 1076324 h 3479584"/>
              <a:gd name="connsiteX6" fmla="*/ 278872 w 973231"/>
              <a:gd name="connsiteY6" fmla="*/ 1719262 h 3479584"/>
              <a:gd name="connsiteX7" fmla="*/ 328878 w 973231"/>
              <a:gd name="connsiteY7" fmla="*/ 2197893 h 3479584"/>
              <a:gd name="connsiteX8" fmla="*/ 578909 w 973231"/>
              <a:gd name="connsiteY8" fmla="*/ 2474118 h 3479584"/>
              <a:gd name="connsiteX9" fmla="*/ 952805 w 973231"/>
              <a:gd name="connsiteY9" fmla="*/ 2512707 h 3479584"/>
              <a:gd name="connsiteX10" fmla="*/ 950423 w 973231"/>
              <a:gd name="connsiteY10" fmla="*/ 3479584 h 3479584"/>
              <a:gd name="connsiteX11" fmla="*/ 2381 w 973231"/>
              <a:gd name="connsiteY11" fmla="*/ 3479584 h 3479584"/>
              <a:gd name="connsiteX12" fmla="*/ 0 w 973231"/>
              <a:gd name="connsiteY12" fmla="*/ 183845 h 3479584"/>
              <a:gd name="connsiteX0" fmla="*/ 0 w 955147"/>
              <a:gd name="connsiteY0" fmla="*/ 183845 h 3479584"/>
              <a:gd name="connsiteX1" fmla="*/ 309828 w 955147"/>
              <a:gd name="connsiteY1" fmla="*/ 0 h 3479584"/>
              <a:gd name="connsiteX2" fmla="*/ 955147 w 955147"/>
              <a:gd name="connsiteY2" fmla="*/ 254793 h 3479584"/>
              <a:gd name="connsiteX3" fmla="*/ 800366 w 955147"/>
              <a:gd name="connsiteY3" fmla="*/ 366712 h 3479584"/>
              <a:gd name="connsiteX4" fmla="*/ 562241 w 955147"/>
              <a:gd name="connsiteY4" fmla="*/ 678655 h 3479584"/>
              <a:gd name="connsiteX5" fmla="*/ 393172 w 955147"/>
              <a:gd name="connsiteY5" fmla="*/ 1076324 h 3479584"/>
              <a:gd name="connsiteX6" fmla="*/ 278872 w 955147"/>
              <a:gd name="connsiteY6" fmla="*/ 1719262 h 3479584"/>
              <a:gd name="connsiteX7" fmla="*/ 328878 w 955147"/>
              <a:gd name="connsiteY7" fmla="*/ 2197893 h 3479584"/>
              <a:gd name="connsiteX8" fmla="*/ 578909 w 955147"/>
              <a:gd name="connsiteY8" fmla="*/ 2474118 h 3479584"/>
              <a:gd name="connsiteX9" fmla="*/ 952805 w 955147"/>
              <a:gd name="connsiteY9" fmla="*/ 2512707 h 3479584"/>
              <a:gd name="connsiteX10" fmla="*/ 950423 w 955147"/>
              <a:gd name="connsiteY10" fmla="*/ 3479584 h 3479584"/>
              <a:gd name="connsiteX11" fmla="*/ 2381 w 955147"/>
              <a:gd name="connsiteY11" fmla="*/ 3479584 h 3479584"/>
              <a:gd name="connsiteX12" fmla="*/ 0 w 955147"/>
              <a:gd name="connsiteY12" fmla="*/ 183845 h 3479584"/>
              <a:gd name="connsiteX0" fmla="*/ 0 w 955147"/>
              <a:gd name="connsiteY0" fmla="*/ 183845 h 3479584"/>
              <a:gd name="connsiteX1" fmla="*/ 309828 w 955147"/>
              <a:gd name="connsiteY1" fmla="*/ 0 h 3479584"/>
              <a:gd name="connsiteX2" fmla="*/ 955147 w 955147"/>
              <a:gd name="connsiteY2" fmla="*/ 254793 h 3479584"/>
              <a:gd name="connsiteX3" fmla="*/ 800366 w 955147"/>
              <a:gd name="connsiteY3" fmla="*/ 366712 h 3479584"/>
              <a:gd name="connsiteX4" fmla="*/ 562241 w 955147"/>
              <a:gd name="connsiteY4" fmla="*/ 678655 h 3479584"/>
              <a:gd name="connsiteX5" fmla="*/ 393172 w 955147"/>
              <a:gd name="connsiteY5" fmla="*/ 1076324 h 3479584"/>
              <a:gd name="connsiteX6" fmla="*/ 278872 w 955147"/>
              <a:gd name="connsiteY6" fmla="*/ 1719262 h 3479584"/>
              <a:gd name="connsiteX7" fmla="*/ 328878 w 955147"/>
              <a:gd name="connsiteY7" fmla="*/ 2197893 h 3479584"/>
              <a:gd name="connsiteX8" fmla="*/ 578909 w 955147"/>
              <a:gd name="connsiteY8" fmla="*/ 2474118 h 3479584"/>
              <a:gd name="connsiteX9" fmla="*/ 952805 w 955147"/>
              <a:gd name="connsiteY9" fmla="*/ 2512707 h 3479584"/>
              <a:gd name="connsiteX10" fmla="*/ 950423 w 955147"/>
              <a:gd name="connsiteY10" fmla="*/ 3479584 h 3479584"/>
              <a:gd name="connsiteX11" fmla="*/ 2381 w 955147"/>
              <a:gd name="connsiteY11" fmla="*/ 3479584 h 3479584"/>
              <a:gd name="connsiteX12" fmla="*/ 0 w 955147"/>
              <a:gd name="connsiteY12" fmla="*/ 183845 h 3479584"/>
              <a:gd name="connsiteX0" fmla="*/ 0 w 955147"/>
              <a:gd name="connsiteY0" fmla="*/ 183845 h 3479584"/>
              <a:gd name="connsiteX1" fmla="*/ 309828 w 955147"/>
              <a:gd name="connsiteY1" fmla="*/ 0 h 3479584"/>
              <a:gd name="connsiteX2" fmla="*/ 955147 w 955147"/>
              <a:gd name="connsiteY2" fmla="*/ 254793 h 3479584"/>
              <a:gd name="connsiteX3" fmla="*/ 800366 w 955147"/>
              <a:gd name="connsiteY3" fmla="*/ 366712 h 3479584"/>
              <a:gd name="connsiteX4" fmla="*/ 562241 w 955147"/>
              <a:gd name="connsiteY4" fmla="*/ 678655 h 3479584"/>
              <a:gd name="connsiteX5" fmla="*/ 393172 w 955147"/>
              <a:gd name="connsiteY5" fmla="*/ 1076324 h 3479584"/>
              <a:gd name="connsiteX6" fmla="*/ 278872 w 955147"/>
              <a:gd name="connsiteY6" fmla="*/ 1719262 h 3479584"/>
              <a:gd name="connsiteX7" fmla="*/ 328878 w 955147"/>
              <a:gd name="connsiteY7" fmla="*/ 2197893 h 3479584"/>
              <a:gd name="connsiteX8" fmla="*/ 578909 w 955147"/>
              <a:gd name="connsiteY8" fmla="*/ 2474118 h 3479584"/>
              <a:gd name="connsiteX9" fmla="*/ 952805 w 955147"/>
              <a:gd name="connsiteY9" fmla="*/ 2512707 h 3479584"/>
              <a:gd name="connsiteX10" fmla="*/ 950423 w 955147"/>
              <a:gd name="connsiteY10" fmla="*/ 3479584 h 3479584"/>
              <a:gd name="connsiteX11" fmla="*/ 2381 w 955147"/>
              <a:gd name="connsiteY11" fmla="*/ 3479584 h 3479584"/>
              <a:gd name="connsiteX12" fmla="*/ 0 w 955147"/>
              <a:gd name="connsiteY12" fmla="*/ 183845 h 3479584"/>
              <a:gd name="connsiteX0" fmla="*/ 0 w 999438"/>
              <a:gd name="connsiteY0" fmla="*/ 417045 h 3712784"/>
              <a:gd name="connsiteX1" fmla="*/ 309828 w 999438"/>
              <a:gd name="connsiteY1" fmla="*/ 233200 h 3712784"/>
              <a:gd name="connsiteX2" fmla="*/ 952766 w 999438"/>
              <a:gd name="connsiteY2" fmla="*/ 4599 h 3712784"/>
              <a:gd name="connsiteX3" fmla="*/ 955147 w 999438"/>
              <a:gd name="connsiteY3" fmla="*/ 487993 h 3712784"/>
              <a:gd name="connsiteX4" fmla="*/ 800366 w 999438"/>
              <a:gd name="connsiteY4" fmla="*/ 599912 h 3712784"/>
              <a:gd name="connsiteX5" fmla="*/ 562241 w 999438"/>
              <a:gd name="connsiteY5" fmla="*/ 911855 h 3712784"/>
              <a:gd name="connsiteX6" fmla="*/ 393172 w 999438"/>
              <a:gd name="connsiteY6" fmla="*/ 1309524 h 3712784"/>
              <a:gd name="connsiteX7" fmla="*/ 278872 w 999438"/>
              <a:gd name="connsiteY7" fmla="*/ 1952462 h 3712784"/>
              <a:gd name="connsiteX8" fmla="*/ 328878 w 999438"/>
              <a:gd name="connsiteY8" fmla="*/ 2431093 h 3712784"/>
              <a:gd name="connsiteX9" fmla="*/ 578909 w 999438"/>
              <a:gd name="connsiteY9" fmla="*/ 2707318 h 3712784"/>
              <a:gd name="connsiteX10" fmla="*/ 952805 w 999438"/>
              <a:gd name="connsiteY10" fmla="*/ 2745907 h 3712784"/>
              <a:gd name="connsiteX11" fmla="*/ 950423 w 999438"/>
              <a:gd name="connsiteY11" fmla="*/ 3712784 h 3712784"/>
              <a:gd name="connsiteX12" fmla="*/ 2381 w 999438"/>
              <a:gd name="connsiteY12" fmla="*/ 3712784 h 3712784"/>
              <a:gd name="connsiteX13" fmla="*/ 0 w 999438"/>
              <a:gd name="connsiteY13" fmla="*/ 417045 h 3712784"/>
              <a:gd name="connsiteX0" fmla="*/ 0 w 955147"/>
              <a:gd name="connsiteY0" fmla="*/ 417045 h 3712784"/>
              <a:gd name="connsiteX1" fmla="*/ 309828 w 955147"/>
              <a:gd name="connsiteY1" fmla="*/ 233200 h 3712784"/>
              <a:gd name="connsiteX2" fmla="*/ 952766 w 955147"/>
              <a:gd name="connsiteY2" fmla="*/ 4599 h 3712784"/>
              <a:gd name="connsiteX3" fmla="*/ 955147 w 955147"/>
              <a:gd name="connsiteY3" fmla="*/ 487993 h 3712784"/>
              <a:gd name="connsiteX4" fmla="*/ 800366 w 955147"/>
              <a:gd name="connsiteY4" fmla="*/ 599912 h 3712784"/>
              <a:gd name="connsiteX5" fmla="*/ 562241 w 955147"/>
              <a:gd name="connsiteY5" fmla="*/ 911855 h 3712784"/>
              <a:gd name="connsiteX6" fmla="*/ 393172 w 955147"/>
              <a:gd name="connsiteY6" fmla="*/ 1309524 h 3712784"/>
              <a:gd name="connsiteX7" fmla="*/ 278872 w 955147"/>
              <a:gd name="connsiteY7" fmla="*/ 1952462 h 3712784"/>
              <a:gd name="connsiteX8" fmla="*/ 328878 w 955147"/>
              <a:gd name="connsiteY8" fmla="*/ 2431093 h 3712784"/>
              <a:gd name="connsiteX9" fmla="*/ 578909 w 955147"/>
              <a:gd name="connsiteY9" fmla="*/ 2707318 h 3712784"/>
              <a:gd name="connsiteX10" fmla="*/ 952805 w 955147"/>
              <a:gd name="connsiteY10" fmla="*/ 2745907 h 3712784"/>
              <a:gd name="connsiteX11" fmla="*/ 950423 w 955147"/>
              <a:gd name="connsiteY11" fmla="*/ 3712784 h 3712784"/>
              <a:gd name="connsiteX12" fmla="*/ 2381 w 955147"/>
              <a:gd name="connsiteY12" fmla="*/ 3712784 h 3712784"/>
              <a:gd name="connsiteX13" fmla="*/ 0 w 955147"/>
              <a:gd name="connsiteY13" fmla="*/ 417045 h 3712784"/>
              <a:gd name="connsiteX0" fmla="*/ 0 w 955147"/>
              <a:gd name="connsiteY0" fmla="*/ 413034 h 3708773"/>
              <a:gd name="connsiteX1" fmla="*/ 309828 w 955147"/>
              <a:gd name="connsiteY1" fmla="*/ 229189 h 3708773"/>
              <a:gd name="connsiteX2" fmla="*/ 952766 w 955147"/>
              <a:gd name="connsiteY2" fmla="*/ 588 h 3708773"/>
              <a:gd name="connsiteX3" fmla="*/ 955147 w 955147"/>
              <a:gd name="connsiteY3" fmla="*/ 483982 h 3708773"/>
              <a:gd name="connsiteX4" fmla="*/ 800366 w 955147"/>
              <a:gd name="connsiteY4" fmla="*/ 595901 h 3708773"/>
              <a:gd name="connsiteX5" fmla="*/ 562241 w 955147"/>
              <a:gd name="connsiteY5" fmla="*/ 907844 h 3708773"/>
              <a:gd name="connsiteX6" fmla="*/ 393172 w 955147"/>
              <a:gd name="connsiteY6" fmla="*/ 1305513 h 3708773"/>
              <a:gd name="connsiteX7" fmla="*/ 278872 w 955147"/>
              <a:gd name="connsiteY7" fmla="*/ 1948451 h 3708773"/>
              <a:gd name="connsiteX8" fmla="*/ 328878 w 955147"/>
              <a:gd name="connsiteY8" fmla="*/ 2427082 h 3708773"/>
              <a:gd name="connsiteX9" fmla="*/ 578909 w 955147"/>
              <a:gd name="connsiteY9" fmla="*/ 2703307 h 3708773"/>
              <a:gd name="connsiteX10" fmla="*/ 952805 w 955147"/>
              <a:gd name="connsiteY10" fmla="*/ 2741896 h 3708773"/>
              <a:gd name="connsiteX11" fmla="*/ 950423 w 955147"/>
              <a:gd name="connsiteY11" fmla="*/ 3708773 h 3708773"/>
              <a:gd name="connsiteX12" fmla="*/ 2381 w 955147"/>
              <a:gd name="connsiteY12" fmla="*/ 3708773 h 3708773"/>
              <a:gd name="connsiteX13" fmla="*/ 0 w 955147"/>
              <a:gd name="connsiteY13" fmla="*/ 413034 h 3708773"/>
              <a:gd name="connsiteX0" fmla="*/ 0 w 955147"/>
              <a:gd name="connsiteY0" fmla="*/ 413747 h 3709486"/>
              <a:gd name="connsiteX1" fmla="*/ 309828 w 955147"/>
              <a:gd name="connsiteY1" fmla="*/ 229902 h 3709486"/>
              <a:gd name="connsiteX2" fmla="*/ 952766 w 955147"/>
              <a:gd name="connsiteY2" fmla="*/ 1301 h 3709486"/>
              <a:gd name="connsiteX3" fmla="*/ 955147 w 955147"/>
              <a:gd name="connsiteY3" fmla="*/ 484695 h 3709486"/>
              <a:gd name="connsiteX4" fmla="*/ 800366 w 955147"/>
              <a:gd name="connsiteY4" fmla="*/ 596614 h 3709486"/>
              <a:gd name="connsiteX5" fmla="*/ 562241 w 955147"/>
              <a:gd name="connsiteY5" fmla="*/ 908557 h 3709486"/>
              <a:gd name="connsiteX6" fmla="*/ 393172 w 955147"/>
              <a:gd name="connsiteY6" fmla="*/ 1306226 h 3709486"/>
              <a:gd name="connsiteX7" fmla="*/ 278872 w 955147"/>
              <a:gd name="connsiteY7" fmla="*/ 1949164 h 3709486"/>
              <a:gd name="connsiteX8" fmla="*/ 328878 w 955147"/>
              <a:gd name="connsiteY8" fmla="*/ 2427795 h 3709486"/>
              <a:gd name="connsiteX9" fmla="*/ 578909 w 955147"/>
              <a:gd name="connsiteY9" fmla="*/ 2704020 h 3709486"/>
              <a:gd name="connsiteX10" fmla="*/ 952805 w 955147"/>
              <a:gd name="connsiteY10" fmla="*/ 2742609 h 3709486"/>
              <a:gd name="connsiteX11" fmla="*/ 950423 w 955147"/>
              <a:gd name="connsiteY11" fmla="*/ 3709486 h 3709486"/>
              <a:gd name="connsiteX12" fmla="*/ 2381 w 955147"/>
              <a:gd name="connsiteY12" fmla="*/ 3709486 h 3709486"/>
              <a:gd name="connsiteX13" fmla="*/ 0 w 955147"/>
              <a:gd name="connsiteY13" fmla="*/ 413747 h 3709486"/>
              <a:gd name="connsiteX0" fmla="*/ 0 w 955147"/>
              <a:gd name="connsiteY0" fmla="*/ 423171 h 3718910"/>
              <a:gd name="connsiteX1" fmla="*/ 309828 w 955147"/>
              <a:gd name="connsiteY1" fmla="*/ 239326 h 3718910"/>
              <a:gd name="connsiteX2" fmla="*/ 952766 w 955147"/>
              <a:gd name="connsiteY2" fmla="*/ 1200 h 3718910"/>
              <a:gd name="connsiteX3" fmla="*/ 955147 w 955147"/>
              <a:gd name="connsiteY3" fmla="*/ 494119 h 3718910"/>
              <a:gd name="connsiteX4" fmla="*/ 800366 w 955147"/>
              <a:gd name="connsiteY4" fmla="*/ 606038 h 3718910"/>
              <a:gd name="connsiteX5" fmla="*/ 562241 w 955147"/>
              <a:gd name="connsiteY5" fmla="*/ 917981 h 3718910"/>
              <a:gd name="connsiteX6" fmla="*/ 393172 w 955147"/>
              <a:gd name="connsiteY6" fmla="*/ 1315650 h 3718910"/>
              <a:gd name="connsiteX7" fmla="*/ 278872 w 955147"/>
              <a:gd name="connsiteY7" fmla="*/ 1958588 h 3718910"/>
              <a:gd name="connsiteX8" fmla="*/ 328878 w 955147"/>
              <a:gd name="connsiteY8" fmla="*/ 2437219 h 3718910"/>
              <a:gd name="connsiteX9" fmla="*/ 578909 w 955147"/>
              <a:gd name="connsiteY9" fmla="*/ 2713444 h 3718910"/>
              <a:gd name="connsiteX10" fmla="*/ 952805 w 955147"/>
              <a:gd name="connsiteY10" fmla="*/ 2752033 h 3718910"/>
              <a:gd name="connsiteX11" fmla="*/ 950423 w 955147"/>
              <a:gd name="connsiteY11" fmla="*/ 3718910 h 3718910"/>
              <a:gd name="connsiteX12" fmla="*/ 2381 w 955147"/>
              <a:gd name="connsiteY12" fmla="*/ 3718910 h 3718910"/>
              <a:gd name="connsiteX13" fmla="*/ 0 w 955147"/>
              <a:gd name="connsiteY13" fmla="*/ 423171 h 3718910"/>
              <a:gd name="connsiteX0" fmla="*/ 0 w 955147"/>
              <a:gd name="connsiteY0" fmla="*/ 421971 h 3717710"/>
              <a:gd name="connsiteX1" fmla="*/ 309828 w 955147"/>
              <a:gd name="connsiteY1" fmla="*/ 238126 h 3717710"/>
              <a:gd name="connsiteX2" fmla="*/ 952766 w 955147"/>
              <a:gd name="connsiteY2" fmla="*/ 0 h 3717710"/>
              <a:gd name="connsiteX3" fmla="*/ 955147 w 955147"/>
              <a:gd name="connsiteY3" fmla="*/ 492919 h 3717710"/>
              <a:gd name="connsiteX4" fmla="*/ 800366 w 955147"/>
              <a:gd name="connsiteY4" fmla="*/ 604838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1971 h 3717710"/>
              <a:gd name="connsiteX0" fmla="*/ 0 w 955147"/>
              <a:gd name="connsiteY0" fmla="*/ 421971 h 3717710"/>
              <a:gd name="connsiteX1" fmla="*/ 309828 w 955147"/>
              <a:gd name="connsiteY1" fmla="*/ 238126 h 3717710"/>
              <a:gd name="connsiteX2" fmla="*/ 952766 w 955147"/>
              <a:gd name="connsiteY2" fmla="*/ 0 h 3717710"/>
              <a:gd name="connsiteX3" fmla="*/ 955147 w 955147"/>
              <a:gd name="connsiteY3" fmla="*/ 492919 h 3717710"/>
              <a:gd name="connsiteX4" fmla="*/ 800366 w 955147"/>
              <a:gd name="connsiteY4" fmla="*/ 604838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1971 h 3717710"/>
              <a:gd name="connsiteX0" fmla="*/ 0 w 955147"/>
              <a:gd name="connsiteY0" fmla="*/ 421971 h 3717710"/>
              <a:gd name="connsiteX1" fmla="*/ 309828 w 955147"/>
              <a:gd name="connsiteY1" fmla="*/ 238126 h 3717710"/>
              <a:gd name="connsiteX2" fmla="*/ 952766 w 955147"/>
              <a:gd name="connsiteY2" fmla="*/ 0 h 3717710"/>
              <a:gd name="connsiteX3" fmla="*/ 955147 w 955147"/>
              <a:gd name="connsiteY3" fmla="*/ 492919 h 3717710"/>
              <a:gd name="connsiteX4" fmla="*/ 800366 w 955147"/>
              <a:gd name="connsiteY4" fmla="*/ 604838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1971 h 3717710"/>
              <a:gd name="connsiteX0" fmla="*/ 0 w 955147"/>
              <a:gd name="connsiteY0" fmla="*/ 421971 h 3717710"/>
              <a:gd name="connsiteX1" fmla="*/ 309828 w 955147"/>
              <a:gd name="connsiteY1" fmla="*/ 238126 h 3717710"/>
              <a:gd name="connsiteX2" fmla="*/ 952766 w 955147"/>
              <a:gd name="connsiteY2" fmla="*/ 0 h 3717710"/>
              <a:gd name="connsiteX3" fmla="*/ 955147 w 955147"/>
              <a:gd name="connsiteY3" fmla="*/ 492919 h 3717710"/>
              <a:gd name="connsiteX4" fmla="*/ 800366 w 955147"/>
              <a:gd name="connsiteY4" fmla="*/ 604838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1971 h 3717710"/>
              <a:gd name="connsiteX0" fmla="*/ 0 w 955147"/>
              <a:gd name="connsiteY0" fmla="*/ 421971 h 3717710"/>
              <a:gd name="connsiteX1" fmla="*/ 309828 w 955147"/>
              <a:gd name="connsiteY1" fmla="*/ 238126 h 3717710"/>
              <a:gd name="connsiteX2" fmla="*/ 952766 w 955147"/>
              <a:gd name="connsiteY2" fmla="*/ 0 h 3717710"/>
              <a:gd name="connsiteX3" fmla="*/ 955147 w 955147"/>
              <a:gd name="connsiteY3" fmla="*/ 492919 h 3717710"/>
              <a:gd name="connsiteX4" fmla="*/ 800366 w 955147"/>
              <a:gd name="connsiteY4" fmla="*/ 604838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1971 h 3717710"/>
              <a:gd name="connsiteX0" fmla="*/ 0 w 955147"/>
              <a:gd name="connsiteY0" fmla="*/ 421971 h 3717710"/>
              <a:gd name="connsiteX1" fmla="*/ 309828 w 955147"/>
              <a:gd name="connsiteY1" fmla="*/ 238126 h 3717710"/>
              <a:gd name="connsiteX2" fmla="*/ 952766 w 955147"/>
              <a:gd name="connsiteY2" fmla="*/ 0 h 3717710"/>
              <a:gd name="connsiteX3" fmla="*/ 955147 w 955147"/>
              <a:gd name="connsiteY3" fmla="*/ 492919 h 3717710"/>
              <a:gd name="connsiteX4" fmla="*/ 800366 w 955147"/>
              <a:gd name="connsiteY4" fmla="*/ 604838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1971 h 3717710"/>
              <a:gd name="connsiteX0" fmla="*/ 0 w 955147"/>
              <a:gd name="connsiteY0" fmla="*/ 426733 h 3717710"/>
              <a:gd name="connsiteX1" fmla="*/ 309828 w 955147"/>
              <a:gd name="connsiteY1" fmla="*/ 238126 h 3717710"/>
              <a:gd name="connsiteX2" fmla="*/ 952766 w 955147"/>
              <a:gd name="connsiteY2" fmla="*/ 0 h 3717710"/>
              <a:gd name="connsiteX3" fmla="*/ 955147 w 955147"/>
              <a:gd name="connsiteY3" fmla="*/ 492919 h 3717710"/>
              <a:gd name="connsiteX4" fmla="*/ 800366 w 955147"/>
              <a:gd name="connsiteY4" fmla="*/ 604838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6733 h 3717710"/>
              <a:gd name="connsiteX0" fmla="*/ 0 w 955147"/>
              <a:gd name="connsiteY0" fmla="*/ 426733 h 3717710"/>
              <a:gd name="connsiteX1" fmla="*/ 309828 w 955147"/>
              <a:gd name="connsiteY1" fmla="*/ 238126 h 3717710"/>
              <a:gd name="connsiteX2" fmla="*/ 952766 w 955147"/>
              <a:gd name="connsiteY2" fmla="*/ 0 h 3717710"/>
              <a:gd name="connsiteX3" fmla="*/ 955147 w 955147"/>
              <a:gd name="connsiteY3" fmla="*/ 492919 h 3717710"/>
              <a:gd name="connsiteX4" fmla="*/ 805128 w 955147"/>
              <a:gd name="connsiteY4" fmla="*/ 609600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6733 h 3717710"/>
              <a:gd name="connsiteX0" fmla="*/ 0 w 955147"/>
              <a:gd name="connsiteY0" fmla="*/ 426733 h 3717710"/>
              <a:gd name="connsiteX1" fmla="*/ 309828 w 955147"/>
              <a:gd name="connsiteY1" fmla="*/ 238126 h 3717710"/>
              <a:gd name="connsiteX2" fmla="*/ 952766 w 955147"/>
              <a:gd name="connsiteY2" fmla="*/ 0 h 3717710"/>
              <a:gd name="connsiteX3" fmla="*/ 955147 w 955147"/>
              <a:gd name="connsiteY3" fmla="*/ 492919 h 3717710"/>
              <a:gd name="connsiteX4" fmla="*/ 805128 w 955147"/>
              <a:gd name="connsiteY4" fmla="*/ 609600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6733 h 3717710"/>
              <a:gd name="connsiteX0" fmla="*/ 0 w 955147"/>
              <a:gd name="connsiteY0" fmla="*/ 426733 h 3717710"/>
              <a:gd name="connsiteX1" fmla="*/ 309828 w 955147"/>
              <a:gd name="connsiteY1" fmla="*/ 238126 h 3717710"/>
              <a:gd name="connsiteX2" fmla="*/ 952766 w 955147"/>
              <a:gd name="connsiteY2" fmla="*/ 0 h 3717710"/>
              <a:gd name="connsiteX3" fmla="*/ 955147 w 955147"/>
              <a:gd name="connsiteY3" fmla="*/ 492919 h 3717710"/>
              <a:gd name="connsiteX4" fmla="*/ 805128 w 955147"/>
              <a:gd name="connsiteY4" fmla="*/ 609600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6733 h 3717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55147" h="3717710">
                <a:moveTo>
                  <a:pt x="0" y="426733"/>
                </a:moveTo>
                <a:lnTo>
                  <a:pt x="309828" y="238126"/>
                </a:lnTo>
                <a:cubicBezTo>
                  <a:pt x="592448" y="94376"/>
                  <a:pt x="680907" y="38498"/>
                  <a:pt x="952766" y="0"/>
                </a:cubicBezTo>
                <a:cubicBezTo>
                  <a:pt x="953163" y="80565"/>
                  <a:pt x="947210" y="456803"/>
                  <a:pt x="955147" y="492919"/>
                </a:cubicBezTo>
                <a:cubicBezTo>
                  <a:pt x="896409" y="530225"/>
                  <a:pt x="892044" y="527051"/>
                  <a:pt x="805128" y="609600"/>
                </a:cubicBezTo>
                <a:cubicBezTo>
                  <a:pt x="716228" y="689371"/>
                  <a:pt x="628122" y="793750"/>
                  <a:pt x="562241" y="916781"/>
                </a:cubicBezTo>
                <a:cubicBezTo>
                  <a:pt x="503504" y="1035050"/>
                  <a:pt x="449528" y="1134269"/>
                  <a:pt x="393172" y="1314450"/>
                </a:cubicBezTo>
                <a:cubicBezTo>
                  <a:pt x="333244" y="1522413"/>
                  <a:pt x="286016" y="1742282"/>
                  <a:pt x="278872" y="1957388"/>
                </a:cubicBezTo>
                <a:cubicBezTo>
                  <a:pt x="295540" y="2314178"/>
                  <a:pt x="310622" y="2292351"/>
                  <a:pt x="328878" y="2436019"/>
                </a:cubicBezTo>
                <a:cubicBezTo>
                  <a:pt x="373328" y="2558256"/>
                  <a:pt x="402293" y="2619691"/>
                  <a:pt x="578909" y="2712244"/>
                </a:cubicBezTo>
                <a:cubicBezTo>
                  <a:pt x="715447" y="2732251"/>
                  <a:pt x="828173" y="2737970"/>
                  <a:pt x="952805" y="2750833"/>
                </a:cubicBezTo>
                <a:lnTo>
                  <a:pt x="950423" y="3717710"/>
                </a:lnTo>
                <a:lnTo>
                  <a:pt x="2381" y="3717710"/>
                </a:lnTo>
                <a:cubicBezTo>
                  <a:pt x="1587" y="2619130"/>
                  <a:pt x="794" y="1525313"/>
                  <a:pt x="0" y="426733"/>
                </a:cubicBezTo>
                <a:close/>
              </a:path>
            </a:pathLst>
          </a:custGeom>
          <a:solidFill>
            <a:srgbClr val="558ED5">
              <a:alpha val="75000"/>
            </a:srgbClr>
          </a:solidFill>
        </p:spPr>
        <p:txBody>
          <a:bodyPr wrap="square" rtlCol="0" anchor="b">
            <a:noAutofit/>
          </a:bodyPr>
          <a:lstStyle/>
          <a:p>
            <a:pPr algn="ctr"/>
            <a:r>
              <a:rPr lang="en-US" sz="1100" b="1" dirty="0" smtClean="0"/>
              <a:t>Linear Equations &amp; Inequalities</a:t>
            </a:r>
            <a:endParaRPr lang="en-US" sz="1100" b="1" dirty="0"/>
          </a:p>
        </p:txBody>
      </p:sp>
      <p:sp>
        <p:nvSpPr>
          <p:cNvPr id="12" name="TextBox 11"/>
          <p:cNvSpPr txBox="1"/>
          <p:nvPr/>
        </p:nvSpPr>
        <p:spPr>
          <a:xfrm>
            <a:off x="3503070" y="-2041991"/>
            <a:ext cx="959889" cy="1012485"/>
          </a:xfrm>
          <a:custGeom>
            <a:avLst/>
            <a:gdLst>
              <a:gd name="connsiteX0" fmla="*/ 0 w 952498"/>
              <a:gd name="connsiteY0" fmla="*/ 0 h 600164"/>
              <a:gd name="connsiteX1" fmla="*/ 952498 w 952498"/>
              <a:gd name="connsiteY1" fmla="*/ 0 h 600164"/>
              <a:gd name="connsiteX2" fmla="*/ 952498 w 952498"/>
              <a:gd name="connsiteY2" fmla="*/ 600164 h 600164"/>
              <a:gd name="connsiteX3" fmla="*/ 0 w 952498"/>
              <a:gd name="connsiteY3" fmla="*/ 600164 h 600164"/>
              <a:gd name="connsiteX4" fmla="*/ 0 w 952498"/>
              <a:gd name="connsiteY4" fmla="*/ 0 h 600164"/>
              <a:gd name="connsiteX0" fmla="*/ 0 w 952498"/>
              <a:gd name="connsiteY0" fmla="*/ 0 h 978826"/>
              <a:gd name="connsiteX1" fmla="*/ 952498 w 952498"/>
              <a:gd name="connsiteY1" fmla="*/ 378662 h 978826"/>
              <a:gd name="connsiteX2" fmla="*/ 952498 w 952498"/>
              <a:gd name="connsiteY2" fmla="*/ 978826 h 978826"/>
              <a:gd name="connsiteX3" fmla="*/ 0 w 952498"/>
              <a:gd name="connsiteY3" fmla="*/ 978826 h 978826"/>
              <a:gd name="connsiteX4" fmla="*/ 0 w 952498"/>
              <a:gd name="connsiteY4" fmla="*/ 0 h 978826"/>
              <a:gd name="connsiteX0" fmla="*/ 0 w 955303"/>
              <a:gd name="connsiteY0" fmla="*/ 33659 h 1012485"/>
              <a:gd name="connsiteX1" fmla="*/ 955303 w 955303"/>
              <a:gd name="connsiteY1" fmla="*/ 0 h 1012485"/>
              <a:gd name="connsiteX2" fmla="*/ 952498 w 955303"/>
              <a:gd name="connsiteY2" fmla="*/ 1012485 h 1012485"/>
              <a:gd name="connsiteX3" fmla="*/ 0 w 955303"/>
              <a:gd name="connsiteY3" fmla="*/ 1012485 h 1012485"/>
              <a:gd name="connsiteX4" fmla="*/ 0 w 955303"/>
              <a:gd name="connsiteY4" fmla="*/ 33659 h 1012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303" h="1012485">
                <a:moveTo>
                  <a:pt x="0" y="33659"/>
                </a:moveTo>
                <a:lnTo>
                  <a:pt x="955303" y="0"/>
                </a:lnTo>
                <a:lnTo>
                  <a:pt x="952498" y="1012485"/>
                </a:lnTo>
                <a:lnTo>
                  <a:pt x="0" y="1012485"/>
                </a:lnTo>
                <a:lnTo>
                  <a:pt x="0" y="33659"/>
                </a:lnTo>
                <a:close/>
              </a:path>
            </a:pathLst>
          </a:custGeom>
          <a:solidFill>
            <a:srgbClr val="FF0000">
              <a:alpha val="74902"/>
            </a:srgbClr>
          </a:solidFill>
        </p:spPr>
        <p:txBody>
          <a:bodyPr wrap="square" rtlCol="0" anchor="b">
            <a:noAutofit/>
          </a:bodyPr>
          <a:lstStyle/>
          <a:p>
            <a:pPr algn="ctr"/>
            <a:r>
              <a:rPr lang="en-US" sz="1100" b="1" dirty="0" smtClean="0"/>
              <a:t>Functions &amp; Coordinate Geometry</a:t>
            </a:r>
            <a:endParaRPr lang="en-US" sz="1100" b="1" dirty="0"/>
          </a:p>
        </p:txBody>
      </p:sp>
      <p:sp>
        <p:nvSpPr>
          <p:cNvPr id="13" name="TextBox 12"/>
          <p:cNvSpPr txBox="1"/>
          <p:nvPr/>
        </p:nvSpPr>
        <p:spPr>
          <a:xfrm>
            <a:off x="4846120" y="-2064437"/>
            <a:ext cx="962928" cy="1035481"/>
          </a:xfrm>
          <a:custGeom>
            <a:avLst/>
            <a:gdLst>
              <a:gd name="connsiteX0" fmla="*/ 0 w 952498"/>
              <a:gd name="connsiteY0" fmla="*/ 0 h 391715"/>
              <a:gd name="connsiteX1" fmla="*/ 952498 w 952498"/>
              <a:gd name="connsiteY1" fmla="*/ 0 h 391715"/>
              <a:gd name="connsiteX2" fmla="*/ 952498 w 952498"/>
              <a:gd name="connsiteY2" fmla="*/ 391715 h 391715"/>
              <a:gd name="connsiteX3" fmla="*/ 0 w 952498"/>
              <a:gd name="connsiteY3" fmla="*/ 391715 h 391715"/>
              <a:gd name="connsiteX4" fmla="*/ 0 w 952498"/>
              <a:gd name="connsiteY4" fmla="*/ 0 h 391715"/>
              <a:gd name="connsiteX0" fmla="*/ 0 w 952498"/>
              <a:gd name="connsiteY0" fmla="*/ 0 h 1047698"/>
              <a:gd name="connsiteX1" fmla="*/ 952498 w 952498"/>
              <a:gd name="connsiteY1" fmla="*/ 655983 h 1047698"/>
              <a:gd name="connsiteX2" fmla="*/ 952498 w 952498"/>
              <a:gd name="connsiteY2" fmla="*/ 1047698 h 1047698"/>
              <a:gd name="connsiteX3" fmla="*/ 0 w 952498"/>
              <a:gd name="connsiteY3" fmla="*/ 1047698 h 1047698"/>
              <a:gd name="connsiteX4" fmla="*/ 0 w 952498"/>
              <a:gd name="connsiteY4" fmla="*/ 0 h 1047698"/>
              <a:gd name="connsiteX0" fmla="*/ 3476 w 952498"/>
              <a:gd name="connsiteY0" fmla="*/ 0 h 1030314"/>
              <a:gd name="connsiteX1" fmla="*/ 952498 w 952498"/>
              <a:gd name="connsiteY1" fmla="*/ 638599 h 1030314"/>
              <a:gd name="connsiteX2" fmla="*/ 952498 w 952498"/>
              <a:gd name="connsiteY2" fmla="*/ 1030314 h 1030314"/>
              <a:gd name="connsiteX3" fmla="*/ 0 w 952498"/>
              <a:gd name="connsiteY3" fmla="*/ 1030314 h 1030314"/>
              <a:gd name="connsiteX4" fmla="*/ 3476 w 952498"/>
              <a:gd name="connsiteY4" fmla="*/ 0 h 1030314"/>
              <a:gd name="connsiteX0" fmla="*/ 3476 w 952498"/>
              <a:gd name="connsiteY0" fmla="*/ 0 h 1030314"/>
              <a:gd name="connsiteX1" fmla="*/ 952498 w 952498"/>
              <a:gd name="connsiteY1" fmla="*/ 638599 h 1030314"/>
              <a:gd name="connsiteX2" fmla="*/ 952498 w 952498"/>
              <a:gd name="connsiteY2" fmla="*/ 1030314 h 1030314"/>
              <a:gd name="connsiteX3" fmla="*/ 0 w 952498"/>
              <a:gd name="connsiteY3" fmla="*/ 1030314 h 1030314"/>
              <a:gd name="connsiteX4" fmla="*/ 3476 w 952498"/>
              <a:gd name="connsiteY4" fmla="*/ 0 h 1030314"/>
              <a:gd name="connsiteX0" fmla="*/ 3476 w 962928"/>
              <a:gd name="connsiteY0" fmla="*/ 0 h 1030314"/>
              <a:gd name="connsiteX1" fmla="*/ 962928 w 962928"/>
              <a:gd name="connsiteY1" fmla="*/ 370885 h 1030314"/>
              <a:gd name="connsiteX2" fmla="*/ 952498 w 962928"/>
              <a:gd name="connsiteY2" fmla="*/ 1030314 h 1030314"/>
              <a:gd name="connsiteX3" fmla="*/ 0 w 962928"/>
              <a:gd name="connsiteY3" fmla="*/ 1030314 h 1030314"/>
              <a:gd name="connsiteX4" fmla="*/ 3476 w 962928"/>
              <a:gd name="connsiteY4" fmla="*/ 0 h 1030314"/>
              <a:gd name="connsiteX0" fmla="*/ 3476 w 962928"/>
              <a:gd name="connsiteY0" fmla="*/ 0 h 1030314"/>
              <a:gd name="connsiteX1" fmla="*/ 962928 w 962928"/>
              <a:gd name="connsiteY1" fmla="*/ 370885 h 1030314"/>
              <a:gd name="connsiteX2" fmla="*/ 952498 w 962928"/>
              <a:gd name="connsiteY2" fmla="*/ 1030314 h 1030314"/>
              <a:gd name="connsiteX3" fmla="*/ 0 w 962928"/>
              <a:gd name="connsiteY3" fmla="*/ 1030314 h 1030314"/>
              <a:gd name="connsiteX4" fmla="*/ 3476 w 962928"/>
              <a:gd name="connsiteY4" fmla="*/ 0 h 1030314"/>
              <a:gd name="connsiteX0" fmla="*/ 3476 w 962928"/>
              <a:gd name="connsiteY0" fmla="*/ 5167 h 1035481"/>
              <a:gd name="connsiteX1" fmla="*/ 962928 w 962928"/>
              <a:gd name="connsiteY1" fmla="*/ 376052 h 1035481"/>
              <a:gd name="connsiteX2" fmla="*/ 952498 w 962928"/>
              <a:gd name="connsiteY2" fmla="*/ 1035481 h 1035481"/>
              <a:gd name="connsiteX3" fmla="*/ 0 w 962928"/>
              <a:gd name="connsiteY3" fmla="*/ 1035481 h 1035481"/>
              <a:gd name="connsiteX4" fmla="*/ 3476 w 962928"/>
              <a:gd name="connsiteY4" fmla="*/ 5167 h 1035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928" h="1035481">
                <a:moveTo>
                  <a:pt x="3476" y="5167"/>
                </a:moveTo>
                <a:cubicBezTo>
                  <a:pt x="451935" y="-18390"/>
                  <a:pt x="736984" y="27591"/>
                  <a:pt x="962928" y="376052"/>
                </a:cubicBezTo>
                <a:lnTo>
                  <a:pt x="952498" y="1035481"/>
                </a:lnTo>
                <a:lnTo>
                  <a:pt x="0" y="1035481"/>
                </a:lnTo>
                <a:cubicBezTo>
                  <a:pt x="1159" y="692043"/>
                  <a:pt x="2317" y="348605"/>
                  <a:pt x="3476" y="5167"/>
                </a:cubicBezTo>
                <a:close/>
              </a:path>
            </a:pathLst>
          </a:custGeom>
          <a:solidFill>
            <a:srgbClr val="A7C46E">
              <a:alpha val="74902"/>
            </a:srgbClr>
          </a:solidFill>
        </p:spPr>
        <p:txBody>
          <a:bodyPr wrap="square" rtlCol="0" anchor="b">
            <a:noAutofit/>
          </a:bodyPr>
          <a:lstStyle/>
          <a:p>
            <a:pPr algn="ctr"/>
            <a:r>
              <a:rPr lang="en-US" sz="1100" b="1" dirty="0" smtClean="0"/>
              <a:t>Data Analysis</a:t>
            </a:r>
            <a:endParaRPr lang="en-US" sz="1100" b="1" dirty="0"/>
          </a:p>
        </p:txBody>
      </p:sp>
      <p:sp>
        <p:nvSpPr>
          <p:cNvPr id="14" name="TextBox 13"/>
          <p:cNvSpPr txBox="1"/>
          <p:nvPr/>
        </p:nvSpPr>
        <p:spPr>
          <a:xfrm>
            <a:off x="2261691" y="6025578"/>
            <a:ext cx="960120" cy="2878480"/>
          </a:xfrm>
          <a:prstGeom prst="rect">
            <a:avLst/>
          </a:prstGeom>
          <a:solidFill>
            <a:schemeClr val="bg1">
              <a:lumMod val="65000"/>
            </a:schemeClr>
          </a:solidFill>
        </p:spPr>
        <p:txBody>
          <a:bodyPr vert="horz" wrap="square" numCol="2" rtlCol="0">
            <a:noAutofit/>
          </a:bodyPr>
          <a:lstStyle/>
          <a:p>
            <a:pPr algn="ctr"/>
            <a:r>
              <a:rPr lang="en-US" sz="1100" dirty="0" smtClean="0"/>
              <a:t>3</a:t>
            </a:r>
          </a:p>
          <a:p>
            <a:pPr algn="ctr"/>
            <a:r>
              <a:rPr lang="en-US" sz="1100" dirty="0" smtClean="0"/>
              <a:t>6</a:t>
            </a:r>
          </a:p>
          <a:p>
            <a:pPr algn="ctr"/>
            <a:r>
              <a:rPr lang="en-US" sz="1100" dirty="0" smtClean="0"/>
              <a:t>8</a:t>
            </a:r>
          </a:p>
          <a:p>
            <a:pPr algn="ctr"/>
            <a:r>
              <a:rPr lang="en-US" sz="1100" dirty="0" smtClean="0"/>
              <a:t>11</a:t>
            </a:r>
          </a:p>
          <a:p>
            <a:pPr algn="ctr"/>
            <a:r>
              <a:rPr lang="en-US" sz="1100" dirty="0"/>
              <a:t>17</a:t>
            </a:r>
          </a:p>
          <a:p>
            <a:pPr algn="ctr"/>
            <a:r>
              <a:rPr lang="en-US" sz="1100" dirty="0" smtClean="0"/>
              <a:t>29</a:t>
            </a:r>
          </a:p>
          <a:p>
            <a:pPr algn="ctr"/>
            <a:r>
              <a:rPr lang="en-US" sz="1100" dirty="0" smtClean="0"/>
              <a:t>32</a:t>
            </a:r>
          </a:p>
          <a:p>
            <a:pPr algn="ctr"/>
            <a:r>
              <a:rPr lang="en-US" sz="1100" dirty="0" smtClean="0"/>
              <a:t>35</a:t>
            </a:r>
          </a:p>
          <a:p>
            <a:pPr algn="ctr"/>
            <a:r>
              <a:rPr lang="en-US" sz="1100" dirty="0" smtClean="0"/>
              <a:t>36</a:t>
            </a:r>
          </a:p>
          <a:p>
            <a:pPr algn="ctr"/>
            <a:r>
              <a:rPr lang="en-US" sz="1100" dirty="0" smtClean="0"/>
              <a:t>37</a:t>
            </a:r>
          </a:p>
          <a:p>
            <a:pPr algn="ctr"/>
            <a:r>
              <a:rPr lang="en-US" sz="1100" dirty="0" smtClean="0"/>
              <a:t>38</a:t>
            </a:r>
          </a:p>
          <a:p>
            <a:pPr algn="ctr"/>
            <a:r>
              <a:rPr lang="en-US" sz="1100" dirty="0" smtClean="0"/>
              <a:t>39</a:t>
            </a:r>
          </a:p>
          <a:p>
            <a:pPr algn="ctr"/>
            <a:r>
              <a:rPr lang="en-US" sz="1100" dirty="0" smtClean="0"/>
              <a:t>40</a:t>
            </a:r>
          </a:p>
          <a:p>
            <a:pPr algn="ctr"/>
            <a:r>
              <a:rPr lang="en-US" sz="1100" dirty="0" smtClean="0"/>
              <a:t>41</a:t>
            </a:r>
          </a:p>
          <a:p>
            <a:pPr algn="ctr"/>
            <a:r>
              <a:rPr lang="en-US" sz="1100" dirty="0" smtClean="0"/>
              <a:t>43</a:t>
            </a:r>
          </a:p>
          <a:p>
            <a:pPr algn="ctr"/>
            <a:r>
              <a:rPr lang="en-US" sz="1100" dirty="0" smtClean="0"/>
              <a:t>46</a:t>
            </a:r>
          </a:p>
          <a:p>
            <a:pPr algn="ctr"/>
            <a:endParaRPr lang="en-US" sz="1100" dirty="0" smtClean="0"/>
          </a:p>
          <a:p>
            <a:pPr algn="ctr"/>
            <a:r>
              <a:rPr lang="en-US" sz="1100" dirty="0" smtClean="0"/>
              <a:t>48</a:t>
            </a:r>
          </a:p>
          <a:p>
            <a:pPr algn="ctr"/>
            <a:r>
              <a:rPr lang="en-US" sz="1100" dirty="0"/>
              <a:t>4</a:t>
            </a:r>
            <a:r>
              <a:rPr lang="en-US" sz="1100" dirty="0" smtClean="0"/>
              <a:t>9</a:t>
            </a:r>
            <a:endParaRPr lang="en-US" sz="1100" dirty="0"/>
          </a:p>
          <a:p>
            <a:pPr algn="ctr"/>
            <a:r>
              <a:rPr lang="en-US" sz="1100" dirty="0"/>
              <a:t>50</a:t>
            </a:r>
          </a:p>
          <a:p>
            <a:pPr algn="ctr"/>
            <a:r>
              <a:rPr lang="en-US" sz="1100" dirty="0"/>
              <a:t>51</a:t>
            </a:r>
          </a:p>
          <a:p>
            <a:pPr algn="ctr"/>
            <a:r>
              <a:rPr lang="en-US" sz="1100" dirty="0"/>
              <a:t>62</a:t>
            </a:r>
          </a:p>
          <a:p>
            <a:pPr algn="ctr"/>
            <a:r>
              <a:rPr lang="en-US" sz="1100" dirty="0"/>
              <a:t>66</a:t>
            </a:r>
          </a:p>
          <a:p>
            <a:pPr algn="ctr"/>
            <a:r>
              <a:rPr lang="en-US" sz="1100" dirty="0"/>
              <a:t>67</a:t>
            </a:r>
          </a:p>
          <a:p>
            <a:pPr algn="ctr"/>
            <a:r>
              <a:rPr lang="en-US" sz="1100" dirty="0"/>
              <a:t>68</a:t>
            </a:r>
          </a:p>
          <a:p>
            <a:pPr algn="ctr"/>
            <a:r>
              <a:rPr lang="en-US" sz="1100" dirty="0"/>
              <a:t>85</a:t>
            </a:r>
          </a:p>
          <a:p>
            <a:pPr algn="ctr"/>
            <a:r>
              <a:rPr lang="en-US" sz="1100" dirty="0"/>
              <a:t>86</a:t>
            </a:r>
          </a:p>
          <a:p>
            <a:pPr algn="ctr"/>
            <a:r>
              <a:rPr lang="en-US" sz="1100" dirty="0"/>
              <a:t>87</a:t>
            </a:r>
          </a:p>
          <a:p>
            <a:pPr algn="ctr"/>
            <a:r>
              <a:rPr lang="en-US" sz="1100" dirty="0"/>
              <a:t>88</a:t>
            </a:r>
          </a:p>
          <a:p>
            <a:pPr algn="ctr"/>
            <a:r>
              <a:rPr lang="en-US" sz="1100" dirty="0"/>
              <a:t>90</a:t>
            </a:r>
          </a:p>
          <a:p>
            <a:pPr algn="ctr"/>
            <a:r>
              <a:rPr lang="en-US" sz="1100" dirty="0"/>
              <a:t>91</a:t>
            </a:r>
          </a:p>
          <a:p>
            <a:pPr algn="ctr"/>
            <a:r>
              <a:rPr lang="en-US" sz="1100" dirty="0"/>
              <a:t>92</a:t>
            </a:r>
          </a:p>
          <a:p>
            <a:pPr algn="ctr"/>
            <a:r>
              <a:rPr lang="en-US" sz="1100" dirty="0"/>
              <a:t>93</a:t>
            </a:r>
          </a:p>
          <a:p>
            <a:pPr algn="ctr"/>
            <a:endParaRPr lang="en-US" sz="1100" dirty="0" smtClean="0"/>
          </a:p>
        </p:txBody>
      </p:sp>
      <p:sp>
        <p:nvSpPr>
          <p:cNvPr id="15" name="TextBox 14"/>
          <p:cNvSpPr txBox="1"/>
          <p:nvPr/>
        </p:nvSpPr>
        <p:spPr>
          <a:xfrm>
            <a:off x="3604449" y="6023787"/>
            <a:ext cx="960120" cy="2107129"/>
          </a:xfrm>
          <a:prstGeom prst="rect">
            <a:avLst/>
          </a:prstGeom>
          <a:solidFill>
            <a:srgbClr val="558ED5">
              <a:alpha val="75000"/>
            </a:srgbClr>
          </a:solidFill>
        </p:spPr>
        <p:txBody>
          <a:bodyPr vert="horz" wrap="square" numCol="2" rtlCol="0">
            <a:noAutofit/>
          </a:bodyPr>
          <a:lstStyle/>
          <a:p>
            <a:pPr algn="ctr"/>
            <a:r>
              <a:rPr lang="en-US" sz="1100" dirty="0" smtClean="0"/>
              <a:t>2</a:t>
            </a:r>
          </a:p>
          <a:p>
            <a:pPr algn="ctr"/>
            <a:r>
              <a:rPr lang="en-US" sz="1100" dirty="0" smtClean="0"/>
              <a:t>3</a:t>
            </a:r>
          </a:p>
          <a:p>
            <a:pPr algn="ctr"/>
            <a:r>
              <a:rPr lang="en-US" sz="1100" dirty="0" smtClean="0"/>
              <a:t>5</a:t>
            </a:r>
          </a:p>
          <a:p>
            <a:pPr algn="ctr"/>
            <a:r>
              <a:rPr lang="en-US" sz="1100" dirty="0" smtClean="0"/>
              <a:t>7</a:t>
            </a:r>
          </a:p>
          <a:p>
            <a:pPr algn="ctr"/>
            <a:r>
              <a:rPr lang="en-US" sz="1100" dirty="0" smtClean="0"/>
              <a:t>9</a:t>
            </a:r>
          </a:p>
          <a:p>
            <a:pPr algn="ctr"/>
            <a:r>
              <a:rPr lang="en-US" sz="1100" dirty="0" smtClean="0"/>
              <a:t>14</a:t>
            </a:r>
          </a:p>
          <a:p>
            <a:pPr algn="ctr"/>
            <a:r>
              <a:rPr lang="en-US" sz="1100" dirty="0" smtClean="0"/>
              <a:t>21</a:t>
            </a:r>
          </a:p>
          <a:p>
            <a:pPr algn="ctr"/>
            <a:r>
              <a:rPr lang="en-US" sz="1100" dirty="0" smtClean="0"/>
              <a:t>23</a:t>
            </a:r>
          </a:p>
          <a:p>
            <a:pPr algn="ctr"/>
            <a:r>
              <a:rPr lang="en-US" sz="1100" dirty="0" smtClean="0"/>
              <a:t>25</a:t>
            </a:r>
          </a:p>
          <a:p>
            <a:pPr algn="ctr"/>
            <a:r>
              <a:rPr lang="en-US" sz="1100" dirty="0" smtClean="0"/>
              <a:t>31</a:t>
            </a:r>
          </a:p>
          <a:p>
            <a:pPr algn="ctr"/>
            <a:r>
              <a:rPr lang="en-US" sz="1100" dirty="0" smtClean="0"/>
              <a:t>33</a:t>
            </a:r>
          </a:p>
          <a:p>
            <a:pPr algn="ctr"/>
            <a:r>
              <a:rPr lang="en-US" sz="1100" dirty="0" smtClean="0"/>
              <a:t>47</a:t>
            </a:r>
          </a:p>
          <a:p>
            <a:pPr algn="ctr"/>
            <a:r>
              <a:rPr lang="en-US" sz="1100" dirty="0" smtClean="0"/>
              <a:t>52</a:t>
            </a:r>
          </a:p>
          <a:p>
            <a:pPr algn="ctr"/>
            <a:r>
              <a:rPr lang="en-US" sz="1100" dirty="0"/>
              <a:t>5</a:t>
            </a:r>
            <a:r>
              <a:rPr lang="en-US" sz="1100" dirty="0" smtClean="0"/>
              <a:t>3</a:t>
            </a:r>
          </a:p>
          <a:p>
            <a:pPr algn="ctr"/>
            <a:r>
              <a:rPr lang="en-US" sz="1100" dirty="0" smtClean="0"/>
              <a:t>54</a:t>
            </a:r>
          </a:p>
          <a:p>
            <a:pPr algn="ctr"/>
            <a:r>
              <a:rPr lang="en-US" sz="1100" dirty="0" smtClean="0"/>
              <a:t>55</a:t>
            </a:r>
          </a:p>
          <a:p>
            <a:pPr algn="ctr"/>
            <a:r>
              <a:rPr lang="en-US" sz="1100" dirty="0" smtClean="0"/>
              <a:t>56</a:t>
            </a:r>
          </a:p>
          <a:p>
            <a:pPr algn="ctr"/>
            <a:r>
              <a:rPr lang="en-US" sz="1100" dirty="0" smtClean="0"/>
              <a:t>57</a:t>
            </a:r>
          </a:p>
          <a:p>
            <a:pPr algn="ctr"/>
            <a:r>
              <a:rPr lang="en-US" sz="1100" dirty="0" smtClean="0"/>
              <a:t>60</a:t>
            </a:r>
          </a:p>
          <a:p>
            <a:pPr algn="ctr"/>
            <a:r>
              <a:rPr lang="en-US" sz="1100" dirty="0" smtClean="0"/>
              <a:t>69</a:t>
            </a:r>
          </a:p>
          <a:p>
            <a:pPr algn="ctr"/>
            <a:r>
              <a:rPr lang="en-US" sz="1100" dirty="0" smtClean="0"/>
              <a:t>80</a:t>
            </a:r>
          </a:p>
          <a:p>
            <a:pPr algn="ctr"/>
            <a:r>
              <a:rPr lang="en-US" sz="1100" dirty="0" smtClean="0"/>
              <a:t>81</a:t>
            </a:r>
          </a:p>
          <a:p>
            <a:pPr algn="ctr"/>
            <a:r>
              <a:rPr lang="en-US" sz="1100" dirty="0" smtClean="0"/>
              <a:t>82</a:t>
            </a:r>
          </a:p>
          <a:p>
            <a:pPr algn="ctr"/>
            <a:r>
              <a:rPr lang="en-US" sz="1100" dirty="0" smtClean="0"/>
              <a:t>98</a:t>
            </a:r>
          </a:p>
        </p:txBody>
      </p:sp>
      <p:sp>
        <p:nvSpPr>
          <p:cNvPr id="16" name="TextBox 15"/>
          <p:cNvSpPr txBox="1"/>
          <p:nvPr/>
        </p:nvSpPr>
        <p:spPr>
          <a:xfrm>
            <a:off x="5202784" y="6030654"/>
            <a:ext cx="960120" cy="3852110"/>
          </a:xfrm>
          <a:prstGeom prst="rect">
            <a:avLst/>
          </a:prstGeom>
          <a:solidFill>
            <a:srgbClr val="FF0000">
              <a:alpha val="74902"/>
            </a:srgbClr>
          </a:solidFill>
        </p:spPr>
        <p:txBody>
          <a:bodyPr vert="horz" wrap="square" numCol="2" rtlCol="0">
            <a:noAutofit/>
          </a:bodyPr>
          <a:lstStyle/>
          <a:p>
            <a:pPr algn="ctr"/>
            <a:r>
              <a:rPr lang="en-US" sz="1100" dirty="0" smtClean="0"/>
              <a:t>1</a:t>
            </a:r>
          </a:p>
          <a:p>
            <a:pPr algn="ctr"/>
            <a:r>
              <a:rPr lang="en-US" sz="1100" dirty="0" smtClean="0"/>
              <a:t>10</a:t>
            </a:r>
          </a:p>
          <a:p>
            <a:pPr algn="ctr"/>
            <a:r>
              <a:rPr lang="en-US" sz="1100" dirty="0" smtClean="0"/>
              <a:t>12</a:t>
            </a:r>
          </a:p>
          <a:p>
            <a:pPr algn="ctr"/>
            <a:r>
              <a:rPr lang="en-US" sz="1100" dirty="0" smtClean="0"/>
              <a:t>13</a:t>
            </a:r>
          </a:p>
          <a:p>
            <a:pPr algn="ctr"/>
            <a:r>
              <a:rPr lang="en-US" sz="1100" dirty="0" smtClean="0"/>
              <a:t>15</a:t>
            </a:r>
          </a:p>
          <a:p>
            <a:pPr algn="ctr"/>
            <a:r>
              <a:rPr lang="en-US" sz="1100" dirty="0" smtClean="0"/>
              <a:t>16</a:t>
            </a:r>
          </a:p>
          <a:p>
            <a:pPr algn="ctr"/>
            <a:r>
              <a:rPr lang="en-US" sz="1100" dirty="0" smtClean="0"/>
              <a:t>18</a:t>
            </a:r>
          </a:p>
          <a:p>
            <a:pPr algn="ctr"/>
            <a:r>
              <a:rPr lang="en-US" sz="1100" dirty="0" smtClean="0"/>
              <a:t>19</a:t>
            </a:r>
          </a:p>
          <a:p>
            <a:pPr algn="ctr"/>
            <a:r>
              <a:rPr lang="en-US" sz="1100" dirty="0" smtClean="0"/>
              <a:t>20</a:t>
            </a:r>
          </a:p>
          <a:p>
            <a:pPr algn="ctr"/>
            <a:r>
              <a:rPr lang="en-US" sz="1100" dirty="0" smtClean="0"/>
              <a:t>23</a:t>
            </a:r>
          </a:p>
          <a:p>
            <a:pPr algn="ctr"/>
            <a:r>
              <a:rPr lang="en-US" sz="1100" dirty="0" smtClean="0"/>
              <a:t>24</a:t>
            </a:r>
          </a:p>
          <a:p>
            <a:pPr algn="ctr"/>
            <a:r>
              <a:rPr lang="en-US" sz="1100" dirty="0" smtClean="0"/>
              <a:t>26</a:t>
            </a:r>
          </a:p>
          <a:p>
            <a:pPr algn="ctr"/>
            <a:r>
              <a:rPr lang="en-US" sz="1100" dirty="0" smtClean="0"/>
              <a:t>30</a:t>
            </a:r>
          </a:p>
          <a:p>
            <a:pPr algn="ctr"/>
            <a:r>
              <a:rPr lang="en-US" sz="1100" dirty="0" smtClean="0"/>
              <a:t>42</a:t>
            </a:r>
          </a:p>
          <a:p>
            <a:pPr algn="ctr"/>
            <a:r>
              <a:rPr lang="en-US" sz="1100" dirty="0" smtClean="0"/>
              <a:t>44</a:t>
            </a:r>
          </a:p>
          <a:p>
            <a:pPr algn="ctr"/>
            <a:r>
              <a:rPr lang="en-US" sz="1100" dirty="0" smtClean="0"/>
              <a:t>45</a:t>
            </a:r>
          </a:p>
          <a:p>
            <a:pPr algn="ctr"/>
            <a:r>
              <a:rPr lang="en-US" sz="1100" dirty="0" smtClean="0"/>
              <a:t>58</a:t>
            </a:r>
          </a:p>
          <a:p>
            <a:pPr algn="ctr"/>
            <a:r>
              <a:rPr lang="en-US" sz="1100" dirty="0" smtClean="0"/>
              <a:t>59</a:t>
            </a:r>
          </a:p>
          <a:p>
            <a:pPr algn="ctr"/>
            <a:r>
              <a:rPr lang="en-US" sz="1100" dirty="0" smtClean="0"/>
              <a:t>61</a:t>
            </a:r>
          </a:p>
          <a:p>
            <a:pPr algn="ctr"/>
            <a:r>
              <a:rPr lang="en-US" sz="1100" dirty="0" smtClean="0"/>
              <a:t>63</a:t>
            </a:r>
          </a:p>
          <a:p>
            <a:pPr algn="ctr"/>
            <a:r>
              <a:rPr lang="en-US" sz="1100" dirty="0" smtClean="0"/>
              <a:t>64</a:t>
            </a:r>
          </a:p>
          <a:p>
            <a:pPr algn="ctr"/>
            <a:r>
              <a:rPr lang="en-US" sz="1100" dirty="0" smtClean="0"/>
              <a:t>69</a:t>
            </a:r>
          </a:p>
          <a:p>
            <a:pPr algn="ctr"/>
            <a:r>
              <a:rPr lang="en-US" sz="1100" dirty="0" smtClean="0"/>
              <a:t>70</a:t>
            </a:r>
          </a:p>
          <a:p>
            <a:pPr algn="ctr"/>
            <a:r>
              <a:rPr lang="en-US" sz="1100" dirty="0" smtClean="0"/>
              <a:t>71</a:t>
            </a:r>
          </a:p>
          <a:p>
            <a:pPr algn="ctr"/>
            <a:r>
              <a:rPr lang="en-US" sz="1100" dirty="0" smtClean="0"/>
              <a:t>72</a:t>
            </a:r>
          </a:p>
          <a:p>
            <a:pPr algn="ctr"/>
            <a:r>
              <a:rPr lang="en-US" sz="1100" dirty="0" smtClean="0"/>
              <a:t>73</a:t>
            </a:r>
          </a:p>
          <a:p>
            <a:pPr algn="ctr"/>
            <a:r>
              <a:rPr lang="en-US" sz="1100" dirty="0" smtClean="0"/>
              <a:t>74</a:t>
            </a:r>
          </a:p>
          <a:p>
            <a:pPr algn="ctr"/>
            <a:r>
              <a:rPr lang="en-US" sz="1100" dirty="0" smtClean="0"/>
              <a:t>75</a:t>
            </a:r>
          </a:p>
          <a:p>
            <a:pPr algn="ctr"/>
            <a:r>
              <a:rPr lang="en-US" sz="1100" dirty="0" smtClean="0"/>
              <a:t>77</a:t>
            </a:r>
          </a:p>
          <a:p>
            <a:pPr algn="ctr"/>
            <a:r>
              <a:rPr lang="en-US" sz="1100" dirty="0" smtClean="0"/>
              <a:t>78</a:t>
            </a:r>
          </a:p>
          <a:p>
            <a:pPr algn="ctr"/>
            <a:r>
              <a:rPr lang="en-US" sz="1100" dirty="0" smtClean="0"/>
              <a:t>79</a:t>
            </a:r>
          </a:p>
          <a:p>
            <a:pPr algn="ctr"/>
            <a:r>
              <a:rPr lang="en-US" sz="1100" dirty="0" smtClean="0"/>
              <a:t>80</a:t>
            </a:r>
          </a:p>
          <a:p>
            <a:pPr algn="ctr"/>
            <a:r>
              <a:rPr lang="en-US" sz="1100" dirty="0" smtClean="0"/>
              <a:t>81</a:t>
            </a:r>
          </a:p>
          <a:p>
            <a:pPr algn="ctr"/>
            <a:r>
              <a:rPr lang="en-US" sz="1100" dirty="0" smtClean="0"/>
              <a:t>82</a:t>
            </a:r>
          </a:p>
          <a:p>
            <a:pPr algn="ctr"/>
            <a:r>
              <a:rPr lang="en-US" sz="1100" dirty="0" smtClean="0"/>
              <a:t>83</a:t>
            </a:r>
          </a:p>
          <a:p>
            <a:pPr algn="ctr"/>
            <a:r>
              <a:rPr lang="en-US" sz="1100" dirty="0" smtClean="0"/>
              <a:t>84</a:t>
            </a:r>
          </a:p>
          <a:p>
            <a:pPr algn="ctr"/>
            <a:r>
              <a:rPr lang="en-US" sz="1100" dirty="0" smtClean="0"/>
              <a:t>89</a:t>
            </a:r>
          </a:p>
          <a:p>
            <a:pPr algn="ctr"/>
            <a:r>
              <a:rPr lang="en-US" sz="1100" dirty="0" smtClean="0"/>
              <a:t>94</a:t>
            </a:r>
          </a:p>
          <a:p>
            <a:pPr algn="ctr"/>
            <a:r>
              <a:rPr lang="en-US" sz="1100" dirty="0" smtClean="0"/>
              <a:t>95</a:t>
            </a:r>
          </a:p>
          <a:p>
            <a:pPr algn="ctr"/>
            <a:r>
              <a:rPr lang="en-US" sz="1100" dirty="0" smtClean="0"/>
              <a:t>96</a:t>
            </a:r>
          </a:p>
          <a:p>
            <a:pPr algn="ctr"/>
            <a:r>
              <a:rPr lang="en-US" sz="1100" dirty="0" smtClean="0"/>
              <a:t>97</a:t>
            </a:r>
          </a:p>
          <a:p>
            <a:pPr algn="ctr"/>
            <a:r>
              <a:rPr lang="en-US" sz="1100" dirty="0" smtClean="0"/>
              <a:t>98</a:t>
            </a:r>
          </a:p>
          <a:p>
            <a:pPr algn="ctr"/>
            <a:r>
              <a:rPr lang="en-US" sz="1100" dirty="0" smtClean="0"/>
              <a:t>99</a:t>
            </a:r>
          </a:p>
          <a:p>
            <a:pPr algn="ctr"/>
            <a:r>
              <a:rPr lang="en-US" sz="1100" dirty="0" smtClean="0"/>
              <a:t>100</a:t>
            </a:r>
            <a:endParaRPr lang="en-US" sz="1100" dirty="0"/>
          </a:p>
        </p:txBody>
      </p:sp>
      <p:sp>
        <p:nvSpPr>
          <p:cNvPr id="17" name="TextBox 16"/>
          <p:cNvSpPr txBox="1"/>
          <p:nvPr/>
        </p:nvSpPr>
        <p:spPr>
          <a:xfrm>
            <a:off x="6545835" y="6023787"/>
            <a:ext cx="960120" cy="1665169"/>
          </a:xfrm>
          <a:prstGeom prst="rect">
            <a:avLst/>
          </a:prstGeom>
          <a:solidFill>
            <a:srgbClr val="92D050"/>
          </a:solidFill>
        </p:spPr>
        <p:txBody>
          <a:bodyPr vert="horz" wrap="square" rtlCol="0">
            <a:noAutofit/>
          </a:bodyPr>
          <a:lstStyle>
            <a:defPPr>
              <a:defRPr lang="en-US"/>
            </a:defPPr>
            <a:lvl1pPr algn="ctr">
              <a:defRPr sz="1100"/>
            </a:lvl1pPr>
          </a:lstStyle>
          <a:p>
            <a:r>
              <a:rPr lang="en-US" dirty="0"/>
              <a:t>4</a:t>
            </a:r>
          </a:p>
          <a:p>
            <a:r>
              <a:rPr lang="en-US" dirty="0"/>
              <a:t>12</a:t>
            </a:r>
          </a:p>
          <a:p>
            <a:r>
              <a:rPr lang="en-US" dirty="0"/>
              <a:t>22</a:t>
            </a:r>
          </a:p>
          <a:p>
            <a:r>
              <a:rPr lang="en-US" dirty="0"/>
              <a:t>27</a:t>
            </a:r>
          </a:p>
          <a:p>
            <a:r>
              <a:rPr lang="en-US" dirty="0"/>
              <a:t>28</a:t>
            </a:r>
          </a:p>
          <a:p>
            <a:r>
              <a:rPr lang="en-US" dirty="0"/>
              <a:t>34</a:t>
            </a:r>
          </a:p>
          <a:p>
            <a:r>
              <a:rPr lang="en-US" dirty="0"/>
              <a:t>65</a:t>
            </a:r>
          </a:p>
          <a:p>
            <a:r>
              <a:rPr lang="en-US" dirty="0"/>
              <a:t>76</a:t>
            </a:r>
          </a:p>
          <a:p>
            <a:r>
              <a:rPr lang="en-US" dirty="0"/>
              <a:t>98</a:t>
            </a:r>
          </a:p>
        </p:txBody>
      </p:sp>
      <p:sp>
        <p:nvSpPr>
          <p:cNvPr id="20" name="TextBox 19"/>
          <p:cNvSpPr txBox="1"/>
          <p:nvPr/>
        </p:nvSpPr>
        <p:spPr>
          <a:xfrm>
            <a:off x="6547774" y="3595823"/>
            <a:ext cx="960120" cy="1491933"/>
          </a:xfrm>
          <a:custGeom>
            <a:avLst/>
            <a:gdLst>
              <a:gd name="connsiteX0" fmla="*/ 0 w 952497"/>
              <a:gd name="connsiteY0" fmla="*/ 0 h 1289293"/>
              <a:gd name="connsiteX1" fmla="*/ 952497 w 952497"/>
              <a:gd name="connsiteY1" fmla="*/ 0 h 1289293"/>
              <a:gd name="connsiteX2" fmla="*/ 952497 w 952497"/>
              <a:gd name="connsiteY2" fmla="*/ 1289293 h 1289293"/>
              <a:gd name="connsiteX3" fmla="*/ 0 w 952497"/>
              <a:gd name="connsiteY3" fmla="*/ 1289293 h 1289293"/>
              <a:gd name="connsiteX4" fmla="*/ 0 w 952497"/>
              <a:gd name="connsiteY4" fmla="*/ 0 h 1289293"/>
              <a:gd name="connsiteX0" fmla="*/ 0 w 952497"/>
              <a:gd name="connsiteY0" fmla="*/ 0 h 1289293"/>
              <a:gd name="connsiteX1" fmla="*/ 952497 w 952497"/>
              <a:gd name="connsiteY1" fmla="*/ 0 h 1289293"/>
              <a:gd name="connsiteX2" fmla="*/ 588941 w 952497"/>
              <a:gd name="connsiteY2" fmla="*/ 1283784 h 1289293"/>
              <a:gd name="connsiteX3" fmla="*/ 0 w 952497"/>
              <a:gd name="connsiteY3" fmla="*/ 1289293 h 1289293"/>
              <a:gd name="connsiteX4" fmla="*/ 0 w 952497"/>
              <a:gd name="connsiteY4" fmla="*/ 0 h 1289293"/>
              <a:gd name="connsiteX0" fmla="*/ 0 w 952497"/>
              <a:gd name="connsiteY0" fmla="*/ 0 h 1289293"/>
              <a:gd name="connsiteX1" fmla="*/ 952497 w 952497"/>
              <a:gd name="connsiteY1" fmla="*/ 0 h 1289293"/>
              <a:gd name="connsiteX2" fmla="*/ 572416 w 952497"/>
              <a:gd name="connsiteY2" fmla="*/ 1289292 h 1289293"/>
              <a:gd name="connsiteX3" fmla="*/ 0 w 952497"/>
              <a:gd name="connsiteY3" fmla="*/ 1289293 h 1289293"/>
              <a:gd name="connsiteX4" fmla="*/ 0 w 952497"/>
              <a:gd name="connsiteY4" fmla="*/ 0 h 1289293"/>
              <a:gd name="connsiteX0" fmla="*/ 0 w 952497"/>
              <a:gd name="connsiteY0" fmla="*/ 0 h 1289293"/>
              <a:gd name="connsiteX1" fmla="*/ 952497 w 952497"/>
              <a:gd name="connsiteY1" fmla="*/ 0 h 1289293"/>
              <a:gd name="connsiteX2" fmla="*/ 704508 w 952497"/>
              <a:gd name="connsiteY2" fmla="*/ 1192895 h 1289293"/>
              <a:gd name="connsiteX3" fmla="*/ 572416 w 952497"/>
              <a:gd name="connsiteY3" fmla="*/ 1289292 h 1289293"/>
              <a:gd name="connsiteX4" fmla="*/ 0 w 952497"/>
              <a:gd name="connsiteY4" fmla="*/ 1289293 h 1289293"/>
              <a:gd name="connsiteX5" fmla="*/ 0 w 952497"/>
              <a:gd name="connsiteY5" fmla="*/ 0 h 1289293"/>
              <a:gd name="connsiteX0" fmla="*/ 0 w 993604"/>
              <a:gd name="connsiteY0" fmla="*/ 0 h 1289293"/>
              <a:gd name="connsiteX1" fmla="*/ 952497 w 993604"/>
              <a:gd name="connsiteY1" fmla="*/ 0 h 1289293"/>
              <a:gd name="connsiteX2" fmla="*/ 831202 w 993604"/>
              <a:gd name="connsiteY2" fmla="*/ 1000100 h 1289293"/>
              <a:gd name="connsiteX3" fmla="*/ 704508 w 993604"/>
              <a:gd name="connsiteY3" fmla="*/ 1192895 h 1289293"/>
              <a:gd name="connsiteX4" fmla="*/ 572416 w 993604"/>
              <a:gd name="connsiteY4" fmla="*/ 1289292 h 1289293"/>
              <a:gd name="connsiteX5" fmla="*/ 0 w 993604"/>
              <a:gd name="connsiteY5" fmla="*/ 1289293 h 1289293"/>
              <a:gd name="connsiteX6" fmla="*/ 0 w 993604"/>
              <a:gd name="connsiteY6" fmla="*/ 0 h 1289293"/>
              <a:gd name="connsiteX0" fmla="*/ 0 w 1005410"/>
              <a:gd name="connsiteY0" fmla="*/ 0 h 1289293"/>
              <a:gd name="connsiteX1" fmla="*/ 952497 w 1005410"/>
              <a:gd name="connsiteY1" fmla="*/ 0 h 1289293"/>
              <a:gd name="connsiteX2" fmla="*/ 872514 w 1005410"/>
              <a:gd name="connsiteY2" fmla="*/ 812813 h 1289293"/>
              <a:gd name="connsiteX3" fmla="*/ 831202 w 1005410"/>
              <a:gd name="connsiteY3" fmla="*/ 1000100 h 1289293"/>
              <a:gd name="connsiteX4" fmla="*/ 704508 w 1005410"/>
              <a:gd name="connsiteY4" fmla="*/ 1192895 h 1289293"/>
              <a:gd name="connsiteX5" fmla="*/ 572416 w 1005410"/>
              <a:gd name="connsiteY5" fmla="*/ 1289292 h 1289293"/>
              <a:gd name="connsiteX6" fmla="*/ 0 w 1005410"/>
              <a:gd name="connsiteY6" fmla="*/ 1289293 h 1289293"/>
              <a:gd name="connsiteX7" fmla="*/ 0 w 1005410"/>
              <a:gd name="connsiteY7" fmla="*/ 0 h 1289293"/>
              <a:gd name="connsiteX0" fmla="*/ 0 w 1014214"/>
              <a:gd name="connsiteY0" fmla="*/ 0 h 1289293"/>
              <a:gd name="connsiteX1" fmla="*/ 952497 w 1014214"/>
              <a:gd name="connsiteY1" fmla="*/ 0 h 1289293"/>
              <a:gd name="connsiteX2" fmla="*/ 919336 w 1014214"/>
              <a:gd name="connsiteY2" fmla="*/ 746712 h 1289293"/>
              <a:gd name="connsiteX3" fmla="*/ 872514 w 1014214"/>
              <a:gd name="connsiteY3" fmla="*/ 812813 h 1289293"/>
              <a:gd name="connsiteX4" fmla="*/ 831202 w 1014214"/>
              <a:gd name="connsiteY4" fmla="*/ 1000100 h 1289293"/>
              <a:gd name="connsiteX5" fmla="*/ 704508 w 1014214"/>
              <a:gd name="connsiteY5" fmla="*/ 1192895 h 1289293"/>
              <a:gd name="connsiteX6" fmla="*/ 572416 w 1014214"/>
              <a:gd name="connsiteY6" fmla="*/ 1289292 h 1289293"/>
              <a:gd name="connsiteX7" fmla="*/ 0 w 1014214"/>
              <a:gd name="connsiteY7" fmla="*/ 1289293 h 1289293"/>
              <a:gd name="connsiteX8" fmla="*/ 0 w 1014214"/>
              <a:gd name="connsiteY8" fmla="*/ 0 h 1289293"/>
              <a:gd name="connsiteX0" fmla="*/ 0 w 1022627"/>
              <a:gd name="connsiteY0" fmla="*/ 0 h 1289293"/>
              <a:gd name="connsiteX1" fmla="*/ 952497 w 1022627"/>
              <a:gd name="connsiteY1" fmla="*/ 0 h 1289293"/>
              <a:gd name="connsiteX2" fmla="*/ 952386 w 1022627"/>
              <a:gd name="connsiteY2" fmla="*/ 721924 h 1289293"/>
              <a:gd name="connsiteX3" fmla="*/ 919336 w 1022627"/>
              <a:gd name="connsiteY3" fmla="*/ 746712 h 1289293"/>
              <a:gd name="connsiteX4" fmla="*/ 872514 w 1022627"/>
              <a:gd name="connsiteY4" fmla="*/ 812813 h 1289293"/>
              <a:gd name="connsiteX5" fmla="*/ 831202 w 1022627"/>
              <a:gd name="connsiteY5" fmla="*/ 1000100 h 1289293"/>
              <a:gd name="connsiteX6" fmla="*/ 704508 w 1022627"/>
              <a:gd name="connsiteY6" fmla="*/ 1192895 h 1289293"/>
              <a:gd name="connsiteX7" fmla="*/ 572416 w 1022627"/>
              <a:gd name="connsiteY7" fmla="*/ 1289292 h 1289293"/>
              <a:gd name="connsiteX8" fmla="*/ 0 w 1022627"/>
              <a:gd name="connsiteY8" fmla="*/ 1289293 h 1289293"/>
              <a:gd name="connsiteX9" fmla="*/ 0 w 1022627"/>
              <a:gd name="connsiteY9" fmla="*/ 0 h 1289293"/>
              <a:gd name="connsiteX0" fmla="*/ 0 w 954487"/>
              <a:gd name="connsiteY0" fmla="*/ 0 h 1289293"/>
              <a:gd name="connsiteX1" fmla="*/ 952497 w 954487"/>
              <a:gd name="connsiteY1" fmla="*/ 0 h 1289293"/>
              <a:gd name="connsiteX2" fmla="*/ 952386 w 954487"/>
              <a:gd name="connsiteY2" fmla="*/ 721924 h 1289293"/>
              <a:gd name="connsiteX3" fmla="*/ 919336 w 954487"/>
              <a:gd name="connsiteY3" fmla="*/ 746712 h 1289293"/>
              <a:gd name="connsiteX4" fmla="*/ 872514 w 954487"/>
              <a:gd name="connsiteY4" fmla="*/ 812813 h 1289293"/>
              <a:gd name="connsiteX5" fmla="*/ 831202 w 954487"/>
              <a:gd name="connsiteY5" fmla="*/ 1000100 h 1289293"/>
              <a:gd name="connsiteX6" fmla="*/ 704508 w 954487"/>
              <a:gd name="connsiteY6" fmla="*/ 1192895 h 1289293"/>
              <a:gd name="connsiteX7" fmla="*/ 572416 w 954487"/>
              <a:gd name="connsiteY7" fmla="*/ 1289292 h 1289293"/>
              <a:gd name="connsiteX8" fmla="*/ 0 w 954487"/>
              <a:gd name="connsiteY8" fmla="*/ 1289293 h 1289293"/>
              <a:gd name="connsiteX9" fmla="*/ 0 w 95448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61559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61559 h 1289293"/>
              <a:gd name="connsiteX3" fmla="*/ 919336 w 952497"/>
              <a:gd name="connsiteY3" fmla="*/ 781944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61559 h 1289293"/>
              <a:gd name="connsiteX3" fmla="*/ 919336 w 952497"/>
              <a:gd name="connsiteY3" fmla="*/ 781944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61559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881539 w 952497"/>
              <a:gd name="connsiteY3" fmla="*/ 784146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879177 w 952497"/>
              <a:gd name="connsiteY3" fmla="*/ 781943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874877 w 952497"/>
              <a:gd name="connsiteY3" fmla="*/ 819418 h 1289293"/>
              <a:gd name="connsiteX4" fmla="*/ 831202 w 952497"/>
              <a:gd name="connsiteY4" fmla="*/ 1000100 h 1289293"/>
              <a:gd name="connsiteX5" fmla="*/ 704508 w 952497"/>
              <a:gd name="connsiteY5" fmla="*/ 1192895 h 1289293"/>
              <a:gd name="connsiteX6" fmla="*/ 572416 w 952497"/>
              <a:gd name="connsiteY6" fmla="*/ 1289292 h 1289293"/>
              <a:gd name="connsiteX7" fmla="*/ 0 w 952497"/>
              <a:gd name="connsiteY7" fmla="*/ 1289293 h 1289293"/>
              <a:gd name="connsiteX8" fmla="*/ 0 w 952497"/>
              <a:gd name="connsiteY8" fmla="*/ 0 h 1289293"/>
              <a:gd name="connsiteX0" fmla="*/ 0 w 952497"/>
              <a:gd name="connsiteY0" fmla="*/ 0 h 1289293"/>
              <a:gd name="connsiteX1" fmla="*/ 952497 w 952497"/>
              <a:gd name="connsiteY1" fmla="*/ 0 h 1289293"/>
              <a:gd name="connsiteX2" fmla="*/ 950024 w 952497"/>
              <a:gd name="connsiteY2" fmla="*/ 763761 h 1289293"/>
              <a:gd name="connsiteX3" fmla="*/ 874877 w 952497"/>
              <a:gd name="connsiteY3" fmla="*/ 819418 h 1289293"/>
              <a:gd name="connsiteX4" fmla="*/ 831202 w 952497"/>
              <a:gd name="connsiteY4" fmla="*/ 1000100 h 1289293"/>
              <a:gd name="connsiteX5" fmla="*/ 704508 w 952497"/>
              <a:gd name="connsiteY5" fmla="*/ 1192895 h 1289293"/>
              <a:gd name="connsiteX6" fmla="*/ 572416 w 952497"/>
              <a:gd name="connsiteY6" fmla="*/ 1289292 h 1289293"/>
              <a:gd name="connsiteX7" fmla="*/ 0 w 952497"/>
              <a:gd name="connsiteY7" fmla="*/ 1289293 h 1289293"/>
              <a:gd name="connsiteX8" fmla="*/ 0 w 952497"/>
              <a:gd name="connsiteY8" fmla="*/ 0 h 1289293"/>
              <a:gd name="connsiteX0" fmla="*/ 0 w 952497"/>
              <a:gd name="connsiteY0" fmla="*/ 0 h 1289293"/>
              <a:gd name="connsiteX1" fmla="*/ 952497 w 952497"/>
              <a:gd name="connsiteY1" fmla="*/ 0 h 1289293"/>
              <a:gd name="connsiteX2" fmla="*/ 950024 w 952497"/>
              <a:gd name="connsiteY2" fmla="*/ 763761 h 1289293"/>
              <a:gd name="connsiteX3" fmla="*/ 874877 w 952497"/>
              <a:gd name="connsiteY3" fmla="*/ 819418 h 1289293"/>
              <a:gd name="connsiteX4" fmla="*/ 831202 w 952497"/>
              <a:gd name="connsiteY4" fmla="*/ 1000100 h 1289293"/>
              <a:gd name="connsiteX5" fmla="*/ 704508 w 952497"/>
              <a:gd name="connsiteY5" fmla="*/ 1192895 h 1289293"/>
              <a:gd name="connsiteX6" fmla="*/ 572416 w 952497"/>
              <a:gd name="connsiteY6" fmla="*/ 1289292 h 1289293"/>
              <a:gd name="connsiteX7" fmla="*/ 0 w 952497"/>
              <a:gd name="connsiteY7" fmla="*/ 1289293 h 1289293"/>
              <a:gd name="connsiteX8" fmla="*/ 0 w 952497"/>
              <a:gd name="connsiteY8" fmla="*/ 0 h 1289293"/>
              <a:gd name="connsiteX0" fmla="*/ 0 w 952497"/>
              <a:gd name="connsiteY0" fmla="*/ 0 h 1289293"/>
              <a:gd name="connsiteX1" fmla="*/ 952497 w 952497"/>
              <a:gd name="connsiteY1" fmla="*/ 0 h 1289293"/>
              <a:gd name="connsiteX2" fmla="*/ 950024 w 952497"/>
              <a:gd name="connsiteY2" fmla="*/ 763761 h 1289293"/>
              <a:gd name="connsiteX3" fmla="*/ 874877 w 952497"/>
              <a:gd name="connsiteY3" fmla="*/ 819418 h 1289293"/>
              <a:gd name="connsiteX4" fmla="*/ 831202 w 952497"/>
              <a:gd name="connsiteY4" fmla="*/ 1000100 h 1289293"/>
              <a:gd name="connsiteX5" fmla="*/ 704508 w 952497"/>
              <a:gd name="connsiteY5" fmla="*/ 1192895 h 1289293"/>
              <a:gd name="connsiteX6" fmla="*/ 572416 w 952497"/>
              <a:gd name="connsiteY6" fmla="*/ 1289292 h 1289293"/>
              <a:gd name="connsiteX7" fmla="*/ 0 w 952497"/>
              <a:gd name="connsiteY7" fmla="*/ 1289293 h 1289293"/>
              <a:gd name="connsiteX8" fmla="*/ 0 w 952497"/>
              <a:gd name="connsiteY8" fmla="*/ 0 h 1289293"/>
              <a:gd name="connsiteX0" fmla="*/ 0 w 952497"/>
              <a:gd name="connsiteY0" fmla="*/ 0 h 1289293"/>
              <a:gd name="connsiteX1" fmla="*/ 952497 w 952497"/>
              <a:gd name="connsiteY1" fmla="*/ 0 h 1289293"/>
              <a:gd name="connsiteX2" fmla="*/ 950024 w 952497"/>
              <a:gd name="connsiteY2" fmla="*/ 763761 h 1289293"/>
              <a:gd name="connsiteX3" fmla="*/ 874877 w 952497"/>
              <a:gd name="connsiteY3" fmla="*/ 819418 h 1289293"/>
              <a:gd name="connsiteX4" fmla="*/ 831202 w 952497"/>
              <a:gd name="connsiteY4" fmla="*/ 1000100 h 1289293"/>
              <a:gd name="connsiteX5" fmla="*/ 704508 w 952497"/>
              <a:gd name="connsiteY5" fmla="*/ 1192895 h 1289293"/>
              <a:gd name="connsiteX6" fmla="*/ 572416 w 952497"/>
              <a:gd name="connsiteY6" fmla="*/ 1289292 h 1289293"/>
              <a:gd name="connsiteX7" fmla="*/ 0 w 952497"/>
              <a:gd name="connsiteY7" fmla="*/ 1289293 h 1289293"/>
              <a:gd name="connsiteX8" fmla="*/ 0 w 952497"/>
              <a:gd name="connsiteY8" fmla="*/ 0 h 1289293"/>
              <a:gd name="connsiteX0" fmla="*/ 0 w 952497"/>
              <a:gd name="connsiteY0" fmla="*/ 0 h 1289293"/>
              <a:gd name="connsiteX1" fmla="*/ 952497 w 952497"/>
              <a:gd name="connsiteY1" fmla="*/ 0 h 1289293"/>
              <a:gd name="connsiteX2" fmla="*/ 950024 w 952497"/>
              <a:gd name="connsiteY2" fmla="*/ 763761 h 1289293"/>
              <a:gd name="connsiteX3" fmla="*/ 874877 w 952497"/>
              <a:gd name="connsiteY3" fmla="*/ 819418 h 1289293"/>
              <a:gd name="connsiteX4" fmla="*/ 831202 w 952497"/>
              <a:gd name="connsiteY4" fmla="*/ 1000100 h 1289293"/>
              <a:gd name="connsiteX5" fmla="*/ 704508 w 952497"/>
              <a:gd name="connsiteY5" fmla="*/ 1192895 h 1289293"/>
              <a:gd name="connsiteX6" fmla="*/ 572416 w 952497"/>
              <a:gd name="connsiteY6" fmla="*/ 1289292 h 1289293"/>
              <a:gd name="connsiteX7" fmla="*/ 0 w 952497"/>
              <a:gd name="connsiteY7" fmla="*/ 1289293 h 1289293"/>
              <a:gd name="connsiteX8" fmla="*/ 0 w 952497"/>
              <a:gd name="connsiteY8" fmla="*/ 0 h 1289293"/>
              <a:gd name="connsiteX0" fmla="*/ 0 w 952497"/>
              <a:gd name="connsiteY0" fmla="*/ 0 h 1289293"/>
              <a:gd name="connsiteX1" fmla="*/ 952497 w 952497"/>
              <a:gd name="connsiteY1" fmla="*/ 0 h 1289293"/>
              <a:gd name="connsiteX2" fmla="*/ 950024 w 952497"/>
              <a:gd name="connsiteY2" fmla="*/ 763761 h 1289293"/>
              <a:gd name="connsiteX3" fmla="*/ 874877 w 952497"/>
              <a:gd name="connsiteY3" fmla="*/ 819418 h 1289293"/>
              <a:gd name="connsiteX4" fmla="*/ 831202 w 952497"/>
              <a:gd name="connsiteY4" fmla="*/ 1000100 h 1289293"/>
              <a:gd name="connsiteX5" fmla="*/ 704508 w 952497"/>
              <a:gd name="connsiteY5" fmla="*/ 1192895 h 1289293"/>
              <a:gd name="connsiteX6" fmla="*/ 572416 w 952497"/>
              <a:gd name="connsiteY6" fmla="*/ 1289292 h 1289293"/>
              <a:gd name="connsiteX7" fmla="*/ 0 w 952497"/>
              <a:gd name="connsiteY7" fmla="*/ 1289293 h 1289293"/>
              <a:gd name="connsiteX8" fmla="*/ 0 w 952497"/>
              <a:gd name="connsiteY8" fmla="*/ 0 h 1289293"/>
              <a:gd name="connsiteX0" fmla="*/ 0 w 952497"/>
              <a:gd name="connsiteY0" fmla="*/ 0 h 1289293"/>
              <a:gd name="connsiteX1" fmla="*/ 952497 w 952497"/>
              <a:gd name="connsiteY1" fmla="*/ 0 h 1289293"/>
              <a:gd name="connsiteX2" fmla="*/ 950024 w 952497"/>
              <a:gd name="connsiteY2" fmla="*/ 763761 h 1289293"/>
              <a:gd name="connsiteX3" fmla="*/ 881963 w 952497"/>
              <a:gd name="connsiteY3" fmla="*/ 819418 h 1289293"/>
              <a:gd name="connsiteX4" fmla="*/ 831202 w 952497"/>
              <a:gd name="connsiteY4" fmla="*/ 1000100 h 1289293"/>
              <a:gd name="connsiteX5" fmla="*/ 704508 w 952497"/>
              <a:gd name="connsiteY5" fmla="*/ 1192895 h 1289293"/>
              <a:gd name="connsiteX6" fmla="*/ 572416 w 952497"/>
              <a:gd name="connsiteY6" fmla="*/ 1289292 h 1289293"/>
              <a:gd name="connsiteX7" fmla="*/ 0 w 952497"/>
              <a:gd name="connsiteY7" fmla="*/ 1289293 h 1289293"/>
              <a:gd name="connsiteX8" fmla="*/ 0 w 952497"/>
              <a:gd name="connsiteY8" fmla="*/ 0 h 1289293"/>
              <a:gd name="connsiteX0" fmla="*/ 0 w 992462"/>
              <a:gd name="connsiteY0" fmla="*/ 0 h 1289293"/>
              <a:gd name="connsiteX1" fmla="*/ 952497 w 992462"/>
              <a:gd name="connsiteY1" fmla="*/ 0 h 1289293"/>
              <a:gd name="connsiteX2" fmla="*/ 950024 w 992462"/>
              <a:gd name="connsiteY2" fmla="*/ 763761 h 1289293"/>
              <a:gd name="connsiteX3" fmla="*/ 881963 w 992462"/>
              <a:gd name="connsiteY3" fmla="*/ 819418 h 1289293"/>
              <a:gd name="connsiteX4" fmla="*/ 988439 w 992462"/>
              <a:gd name="connsiteY4" fmla="*/ 1259409 h 1289293"/>
              <a:gd name="connsiteX5" fmla="*/ 704508 w 992462"/>
              <a:gd name="connsiteY5" fmla="*/ 1192895 h 1289293"/>
              <a:gd name="connsiteX6" fmla="*/ 572416 w 992462"/>
              <a:gd name="connsiteY6" fmla="*/ 1289292 h 1289293"/>
              <a:gd name="connsiteX7" fmla="*/ 0 w 992462"/>
              <a:gd name="connsiteY7" fmla="*/ 1289293 h 1289293"/>
              <a:gd name="connsiteX8" fmla="*/ 0 w 992462"/>
              <a:gd name="connsiteY8" fmla="*/ 0 h 1289293"/>
              <a:gd name="connsiteX0" fmla="*/ 0 w 957225"/>
              <a:gd name="connsiteY0" fmla="*/ 0 h 1289293"/>
              <a:gd name="connsiteX1" fmla="*/ 952497 w 957225"/>
              <a:gd name="connsiteY1" fmla="*/ 0 h 1289293"/>
              <a:gd name="connsiteX2" fmla="*/ 950024 w 957225"/>
              <a:gd name="connsiteY2" fmla="*/ 763761 h 1289293"/>
              <a:gd name="connsiteX3" fmla="*/ 881963 w 957225"/>
              <a:gd name="connsiteY3" fmla="*/ 819418 h 1289293"/>
              <a:gd name="connsiteX4" fmla="*/ 952154 w 957225"/>
              <a:gd name="connsiteY4" fmla="*/ 1236861 h 1289293"/>
              <a:gd name="connsiteX5" fmla="*/ 704508 w 957225"/>
              <a:gd name="connsiteY5" fmla="*/ 1192895 h 1289293"/>
              <a:gd name="connsiteX6" fmla="*/ 572416 w 957225"/>
              <a:gd name="connsiteY6" fmla="*/ 1289292 h 1289293"/>
              <a:gd name="connsiteX7" fmla="*/ 0 w 957225"/>
              <a:gd name="connsiteY7" fmla="*/ 1289293 h 1289293"/>
              <a:gd name="connsiteX8" fmla="*/ 0 w 957225"/>
              <a:gd name="connsiteY8" fmla="*/ 0 h 1289293"/>
              <a:gd name="connsiteX0" fmla="*/ 0 w 957225"/>
              <a:gd name="connsiteY0" fmla="*/ 0 h 1289293"/>
              <a:gd name="connsiteX1" fmla="*/ 952497 w 957225"/>
              <a:gd name="connsiteY1" fmla="*/ 0 h 1289293"/>
              <a:gd name="connsiteX2" fmla="*/ 950024 w 957225"/>
              <a:gd name="connsiteY2" fmla="*/ 763761 h 1289293"/>
              <a:gd name="connsiteX3" fmla="*/ 881963 w 957225"/>
              <a:gd name="connsiteY3" fmla="*/ 819418 h 1289293"/>
              <a:gd name="connsiteX4" fmla="*/ 952154 w 957225"/>
              <a:gd name="connsiteY4" fmla="*/ 1236861 h 1289293"/>
              <a:gd name="connsiteX5" fmla="*/ 704508 w 957225"/>
              <a:gd name="connsiteY5" fmla="*/ 1192895 h 1289293"/>
              <a:gd name="connsiteX6" fmla="*/ 572416 w 957225"/>
              <a:gd name="connsiteY6" fmla="*/ 1289292 h 1289293"/>
              <a:gd name="connsiteX7" fmla="*/ 0 w 957225"/>
              <a:gd name="connsiteY7" fmla="*/ 1289293 h 1289293"/>
              <a:gd name="connsiteX8" fmla="*/ 0 w 957225"/>
              <a:gd name="connsiteY8" fmla="*/ 0 h 1289293"/>
              <a:gd name="connsiteX0" fmla="*/ 0 w 969791"/>
              <a:gd name="connsiteY0" fmla="*/ 0 h 1289293"/>
              <a:gd name="connsiteX1" fmla="*/ 952497 w 969791"/>
              <a:gd name="connsiteY1" fmla="*/ 0 h 1289293"/>
              <a:gd name="connsiteX2" fmla="*/ 950024 w 969791"/>
              <a:gd name="connsiteY2" fmla="*/ 763761 h 1289293"/>
              <a:gd name="connsiteX3" fmla="*/ 952154 w 969791"/>
              <a:gd name="connsiteY3" fmla="*/ 1236861 h 1289293"/>
              <a:gd name="connsiteX4" fmla="*/ 704508 w 969791"/>
              <a:gd name="connsiteY4" fmla="*/ 1192895 h 1289293"/>
              <a:gd name="connsiteX5" fmla="*/ 572416 w 969791"/>
              <a:gd name="connsiteY5" fmla="*/ 1289292 h 1289293"/>
              <a:gd name="connsiteX6" fmla="*/ 0 w 969791"/>
              <a:gd name="connsiteY6" fmla="*/ 1289293 h 1289293"/>
              <a:gd name="connsiteX7" fmla="*/ 0 w 969791"/>
              <a:gd name="connsiteY7" fmla="*/ 0 h 1289293"/>
              <a:gd name="connsiteX0" fmla="*/ 0 w 969791"/>
              <a:gd name="connsiteY0" fmla="*/ 0 h 1289293"/>
              <a:gd name="connsiteX1" fmla="*/ 952497 w 969791"/>
              <a:gd name="connsiteY1" fmla="*/ 0 h 1289293"/>
              <a:gd name="connsiteX2" fmla="*/ 950024 w 969791"/>
              <a:gd name="connsiteY2" fmla="*/ 763761 h 1289293"/>
              <a:gd name="connsiteX3" fmla="*/ 952154 w 969791"/>
              <a:gd name="connsiteY3" fmla="*/ 1236861 h 1289293"/>
              <a:gd name="connsiteX4" fmla="*/ 704508 w 969791"/>
              <a:gd name="connsiteY4" fmla="*/ 1192895 h 1289293"/>
              <a:gd name="connsiteX5" fmla="*/ 572416 w 969791"/>
              <a:gd name="connsiteY5" fmla="*/ 1289292 h 1289293"/>
              <a:gd name="connsiteX6" fmla="*/ 0 w 969791"/>
              <a:gd name="connsiteY6" fmla="*/ 1289293 h 1289293"/>
              <a:gd name="connsiteX7" fmla="*/ 0 w 969791"/>
              <a:gd name="connsiteY7" fmla="*/ 0 h 1289293"/>
              <a:gd name="connsiteX0" fmla="*/ 0 w 969791"/>
              <a:gd name="connsiteY0" fmla="*/ 0 h 1292735"/>
              <a:gd name="connsiteX1" fmla="*/ 952497 w 969791"/>
              <a:gd name="connsiteY1" fmla="*/ 0 h 1292735"/>
              <a:gd name="connsiteX2" fmla="*/ 950024 w 969791"/>
              <a:gd name="connsiteY2" fmla="*/ 763761 h 1292735"/>
              <a:gd name="connsiteX3" fmla="*/ 952154 w 969791"/>
              <a:gd name="connsiteY3" fmla="*/ 1236861 h 1292735"/>
              <a:gd name="connsiteX4" fmla="*/ 572416 w 969791"/>
              <a:gd name="connsiteY4" fmla="*/ 1289292 h 1292735"/>
              <a:gd name="connsiteX5" fmla="*/ 0 w 969791"/>
              <a:gd name="connsiteY5" fmla="*/ 1289293 h 1292735"/>
              <a:gd name="connsiteX6" fmla="*/ 0 w 969791"/>
              <a:gd name="connsiteY6" fmla="*/ 0 h 1292735"/>
              <a:gd name="connsiteX0" fmla="*/ 0 w 969791"/>
              <a:gd name="connsiteY0" fmla="*/ 0 h 1386900"/>
              <a:gd name="connsiteX1" fmla="*/ 952497 w 969791"/>
              <a:gd name="connsiteY1" fmla="*/ 0 h 1386900"/>
              <a:gd name="connsiteX2" fmla="*/ 950024 w 969791"/>
              <a:gd name="connsiteY2" fmla="*/ 763761 h 1386900"/>
              <a:gd name="connsiteX3" fmla="*/ 952154 w 969791"/>
              <a:gd name="connsiteY3" fmla="*/ 1236861 h 1386900"/>
              <a:gd name="connsiteX4" fmla="*/ 0 w 969791"/>
              <a:gd name="connsiteY4" fmla="*/ 1289293 h 1386900"/>
              <a:gd name="connsiteX5" fmla="*/ 0 w 969791"/>
              <a:gd name="connsiteY5" fmla="*/ 0 h 1386900"/>
              <a:gd name="connsiteX0" fmla="*/ 0 w 1071366"/>
              <a:gd name="connsiteY0" fmla="*/ 0 h 1386900"/>
              <a:gd name="connsiteX1" fmla="*/ 952497 w 1071366"/>
              <a:gd name="connsiteY1" fmla="*/ 0 h 1386900"/>
              <a:gd name="connsiteX2" fmla="*/ 952154 w 1071366"/>
              <a:gd name="connsiteY2" fmla="*/ 1236861 h 1386900"/>
              <a:gd name="connsiteX3" fmla="*/ 0 w 1071366"/>
              <a:gd name="connsiteY3" fmla="*/ 1289293 h 1386900"/>
              <a:gd name="connsiteX4" fmla="*/ 0 w 1071366"/>
              <a:gd name="connsiteY4" fmla="*/ 0 h 1386900"/>
              <a:gd name="connsiteX0" fmla="*/ 0 w 1077577"/>
              <a:gd name="connsiteY0" fmla="*/ 0 h 1405071"/>
              <a:gd name="connsiteX1" fmla="*/ 952497 w 1077577"/>
              <a:gd name="connsiteY1" fmla="*/ 0 h 1405071"/>
              <a:gd name="connsiteX2" fmla="*/ 964249 w 1077577"/>
              <a:gd name="connsiteY2" fmla="*/ 1293233 h 1405071"/>
              <a:gd name="connsiteX3" fmla="*/ 0 w 1077577"/>
              <a:gd name="connsiteY3" fmla="*/ 1289293 h 1405071"/>
              <a:gd name="connsiteX4" fmla="*/ 0 w 1077577"/>
              <a:gd name="connsiteY4" fmla="*/ 0 h 1405071"/>
              <a:gd name="connsiteX0" fmla="*/ 0 w 1072217"/>
              <a:gd name="connsiteY0" fmla="*/ 0 h 1405071"/>
              <a:gd name="connsiteX1" fmla="*/ 952497 w 1072217"/>
              <a:gd name="connsiteY1" fmla="*/ 0 h 1405071"/>
              <a:gd name="connsiteX2" fmla="*/ 953852 w 1072217"/>
              <a:gd name="connsiteY2" fmla="*/ 1293233 h 1405071"/>
              <a:gd name="connsiteX3" fmla="*/ 0 w 1072217"/>
              <a:gd name="connsiteY3" fmla="*/ 1289293 h 1405071"/>
              <a:gd name="connsiteX4" fmla="*/ 0 w 1072217"/>
              <a:gd name="connsiteY4" fmla="*/ 0 h 1405071"/>
              <a:gd name="connsiteX0" fmla="*/ 0 w 1023423"/>
              <a:gd name="connsiteY0" fmla="*/ 0 h 1405071"/>
              <a:gd name="connsiteX1" fmla="*/ 952497 w 1023423"/>
              <a:gd name="connsiteY1" fmla="*/ 0 h 1405071"/>
              <a:gd name="connsiteX2" fmla="*/ 953852 w 1023423"/>
              <a:gd name="connsiteY2" fmla="*/ 1293233 h 1405071"/>
              <a:gd name="connsiteX3" fmla="*/ 0 w 1023423"/>
              <a:gd name="connsiteY3" fmla="*/ 1289293 h 1405071"/>
              <a:gd name="connsiteX4" fmla="*/ 0 w 1023423"/>
              <a:gd name="connsiteY4" fmla="*/ 0 h 1405071"/>
              <a:gd name="connsiteX0" fmla="*/ 0 w 954275"/>
              <a:gd name="connsiteY0" fmla="*/ 0 h 1405071"/>
              <a:gd name="connsiteX1" fmla="*/ 952497 w 954275"/>
              <a:gd name="connsiteY1" fmla="*/ 0 h 1405071"/>
              <a:gd name="connsiteX2" fmla="*/ 953852 w 954275"/>
              <a:gd name="connsiteY2" fmla="*/ 1293233 h 1405071"/>
              <a:gd name="connsiteX3" fmla="*/ 0 w 954275"/>
              <a:gd name="connsiteY3" fmla="*/ 1289293 h 1405071"/>
              <a:gd name="connsiteX4" fmla="*/ 0 w 954275"/>
              <a:gd name="connsiteY4" fmla="*/ 0 h 1405071"/>
              <a:gd name="connsiteX0" fmla="*/ 0 w 954275"/>
              <a:gd name="connsiteY0" fmla="*/ 0 h 1382579"/>
              <a:gd name="connsiteX1" fmla="*/ 952497 w 954275"/>
              <a:gd name="connsiteY1" fmla="*/ 0 h 1382579"/>
              <a:gd name="connsiteX2" fmla="*/ 953852 w 954275"/>
              <a:gd name="connsiteY2" fmla="*/ 1293233 h 1382579"/>
              <a:gd name="connsiteX3" fmla="*/ 0 w 954275"/>
              <a:gd name="connsiteY3" fmla="*/ 1289293 h 1382579"/>
              <a:gd name="connsiteX4" fmla="*/ 0 w 954275"/>
              <a:gd name="connsiteY4" fmla="*/ 0 h 1382579"/>
              <a:gd name="connsiteX0" fmla="*/ 0 w 954275"/>
              <a:gd name="connsiteY0" fmla="*/ 0 h 1294573"/>
              <a:gd name="connsiteX1" fmla="*/ 952497 w 954275"/>
              <a:gd name="connsiteY1" fmla="*/ 0 h 1294573"/>
              <a:gd name="connsiteX2" fmla="*/ 953852 w 954275"/>
              <a:gd name="connsiteY2" fmla="*/ 1293233 h 1294573"/>
              <a:gd name="connsiteX3" fmla="*/ 0 w 954275"/>
              <a:gd name="connsiteY3" fmla="*/ 1289293 h 1294573"/>
              <a:gd name="connsiteX4" fmla="*/ 0 w 954275"/>
              <a:gd name="connsiteY4" fmla="*/ 0 h 1294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275" h="1294573">
                <a:moveTo>
                  <a:pt x="0" y="0"/>
                </a:moveTo>
                <a:lnTo>
                  <a:pt x="952497" y="0"/>
                </a:lnTo>
                <a:cubicBezTo>
                  <a:pt x="955235" y="247332"/>
                  <a:pt x="954048" y="1068660"/>
                  <a:pt x="953852" y="1293233"/>
                </a:cubicBezTo>
                <a:cubicBezTo>
                  <a:pt x="777319" y="1296022"/>
                  <a:pt x="377028" y="1294340"/>
                  <a:pt x="0" y="1289293"/>
                </a:cubicBezTo>
                <a:lnTo>
                  <a:pt x="0" y="0"/>
                </a:lnTo>
                <a:close/>
              </a:path>
            </a:pathLst>
          </a:custGeom>
          <a:solidFill>
            <a:srgbClr val="92D050"/>
          </a:solidFill>
        </p:spPr>
        <p:txBody>
          <a:bodyPr vert="horz" wrap="square" rtlCol="0">
            <a:noAutofit/>
          </a:bodyPr>
          <a:lstStyle/>
          <a:p>
            <a:pPr algn="ctr"/>
            <a:r>
              <a:rPr lang="en-US" sz="1100" dirty="0" smtClean="0"/>
              <a:t>65-68</a:t>
            </a:r>
          </a:p>
          <a:p>
            <a:pPr algn="ctr"/>
            <a:r>
              <a:rPr lang="en-US" sz="1100" dirty="0" smtClean="0"/>
              <a:t>76 D</a:t>
            </a:r>
          </a:p>
          <a:p>
            <a:pPr algn="ctr"/>
            <a:r>
              <a:rPr lang="en-US" sz="1100" dirty="0" smtClean="0"/>
              <a:t>78 D</a:t>
            </a:r>
          </a:p>
          <a:p>
            <a:pPr algn="ctr"/>
            <a:r>
              <a:rPr lang="en-US" sz="1100" dirty="0" smtClean="0"/>
              <a:t>80 C, D</a:t>
            </a:r>
          </a:p>
          <a:p>
            <a:pPr algn="ctr"/>
            <a:r>
              <a:rPr lang="en-US" sz="1100" dirty="0" smtClean="0"/>
              <a:t>81 B-D</a:t>
            </a:r>
          </a:p>
          <a:p>
            <a:pPr algn="ctr"/>
            <a:r>
              <a:rPr lang="en-US" sz="1100" dirty="0" smtClean="0"/>
              <a:t>85-87</a:t>
            </a:r>
            <a:endParaRPr lang="en-US" sz="1100" dirty="0"/>
          </a:p>
        </p:txBody>
      </p:sp>
      <p:sp>
        <p:nvSpPr>
          <p:cNvPr id="21" name="TextBox 20"/>
          <p:cNvSpPr txBox="1"/>
          <p:nvPr/>
        </p:nvSpPr>
        <p:spPr>
          <a:xfrm>
            <a:off x="5202432" y="3601808"/>
            <a:ext cx="960120" cy="1481868"/>
          </a:xfrm>
          <a:prstGeom prst="rect">
            <a:avLst/>
          </a:prstGeom>
          <a:solidFill>
            <a:srgbClr val="FF0000">
              <a:alpha val="74902"/>
            </a:srgbClr>
          </a:solidFill>
        </p:spPr>
        <p:txBody>
          <a:bodyPr vert="horz" wrap="square" rtlCol="0">
            <a:noAutofit/>
          </a:bodyPr>
          <a:lstStyle/>
          <a:p>
            <a:pPr algn="ctr"/>
            <a:r>
              <a:rPr lang="en-US" sz="1100" dirty="0" smtClean="0"/>
              <a:t>55-64</a:t>
            </a:r>
          </a:p>
          <a:p>
            <a:pPr algn="ctr"/>
            <a:r>
              <a:rPr lang="en-US" sz="1100" dirty="0" smtClean="0"/>
              <a:t>75 A, B</a:t>
            </a:r>
          </a:p>
          <a:p>
            <a:pPr algn="ctr"/>
            <a:r>
              <a:rPr lang="en-US" sz="1100" dirty="0" smtClean="0"/>
              <a:t>76 C</a:t>
            </a:r>
          </a:p>
          <a:p>
            <a:pPr algn="ctr"/>
            <a:r>
              <a:rPr lang="en-US" sz="1100" dirty="0" smtClean="0"/>
              <a:t>77 A, B</a:t>
            </a:r>
          </a:p>
          <a:p>
            <a:pPr algn="ctr"/>
            <a:r>
              <a:rPr lang="en-US" sz="1100" dirty="0" smtClean="0"/>
              <a:t>78 C</a:t>
            </a:r>
          </a:p>
          <a:p>
            <a:pPr algn="ctr"/>
            <a:r>
              <a:rPr lang="en-US" sz="1100" dirty="0" smtClean="0"/>
              <a:t>79 A, B, D</a:t>
            </a:r>
          </a:p>
          <a:p>
            <a:pPr algn="ctr"/>
            <a:r>
              <a:rPr lang="en-US" sz="1100" dirty="0" smtClean="0"/>
              <a:t>81 A</a:t>
            </a:r>
            <a:endParaRPr lang="en-US" sz="1100" dirty="0"/>
          </a:p>
        </p:txBody>
      </p:sp>
      <p:sp>
        <p:nvSpPr>
          <p:cNvPr id="22" name="TextBox 21"/>
          <p:cNvSpPr txBox="1"/>
          <p:nvPr/>
        </p:nvSpPr>
        <p:spPr>
          <a:xfrm>
            <a:off x="3607800" y="3607729"/>
            <a:ext cx="960120" cy="1491932"/>
          </a:xfrm>
          <a:custGeom>
            <a:avLst/>
            <a:gdLst>
              <a:gd name="connsiteX0" fmla="*/ 0 w 952497"/>
              <a:gd name="connsiteY0" fmla="*/ 0 h 897101"/>
              <a:gd name="connsiteX1" fmla="*/ 952497 w 952497"/>
              <a:gd name="connsiteY1" fmla="*/ 0 h 897101"/>
              <a:gd name="connsiteX2" fmla="*/ 952497 w 952497"/>
              <a:gd name="connsiteY2" fmla="*/ 897101 h 897101"/>
              <a:gd name="connsiteX3" fmla="*/ 0 w 952497"/>
              <a:gd name="connsiteY3" fmla="*/ 897101 h 897101"/>
              <a:gd name="connsiteX4" fmla="*/ 0 w 952497"/>
              <a:gd name="connsiteY4" fmla="*/ 0 h 897101"/>
              <a:gd name="connsiteX0" fmla="*/ 0 w 955763"/>
              <a:gd name="connsiteY0" fmla="*/ 0 h 897101"/>
              <a:gd name="connsiteX1" fmla="*/ 952497 w 955763"/>
              <a:gd name="connsiteY1" fmla="*/ 0 h 897101"/>
              <a:gd name="connsiteX2" fmla="*/ 955763 w 955763"/>
              <a:gd name="connsiteY2" fmla="*/ 893835 h 897101"/>
              <a:gd name="connsiteX3" fmla="*/ 0 w 955763"/>
              <a:gd name="connsiteY3" fmla="*/ 897101 h 897101"/>
              <a:gd name="connsiteX4" fmla="*/ 0 w 955763"/>
              <a:gd name="connsiteY4" fmla="*/ 0 h 897101"/>
              <a:gd name="connsiteX0" fmla="*/ 0 w 955763"/>
              <a:gd name="connsiteY0" fmla="*/ 0 h 900366"/>
              <a:gd name="connsiteX1" fmla="*/ 952497 w 955763"/>
              <a:gd name="connsiteY1" fmla="*/ 0 h 900366"/>
              <a:gd name="connsiteX2" fmla="*/ 955763 w 955763"/>
              <a:gd name="connsiteY2" fmla="*/ 893835 h 900366"/>
              <a:gd name="connsiteX3" fmla="*/ 0 w 955763"/>
              <a:gd name="connsiteY3" fmla="*/ 900366 h 900366"/>
              <a:gd name="connsiteX4" fmla="*/ 0 w 955763"/>
              <a:gd name="connsiteY4" fmla="*/ 0 h 900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763" h="900366">
                <a:moveTo>
                  <a:pt x="0" y="0"/>
                </a:moveTo>
                <a:lnTo>
                  <a:pt x="952497" y="0"/>
                </a:lnTo>
                <a:cubicBezTo>
                  <a:pt x="953586" y="297945"/>
                  <a:pt x="954674" y="595890"/>
                  <a:pt x="955763" y="893835"/>
                </a:cubicBezTo>
                <a:lnTo>
                  <a:pt x="0" y="900366"/>
                </a:lnTo>
                <a:lnTo>
                  <a:pt x="0" y="0"/>
                </a:lnTo>
                <a:close/>
              </a:path>
            </a:pathLst>
          </a:custGeom>
          <a:solidFill>
            <a:srgbClr val="558ED5">
              <a:alpha val="74902"/>
            </a:srgbClr>
          </a:solidFill>
        </p:spPr>
        <p:txBody>
          <a:bodyPr vert="horz" wrap="square" rtlCol="0">
            <a:noAutofit/>
          </a:bodyPr>
          <a:lstStyle/>
          <a:p>
            <a:pPr algn="ctr"/>
            <a:r>
              <a:rPr lang="en-US" sz="1100" dirty="0" smtClean="0"/>
              <a:t>47-54</a:t>
            </a:r>
            <a:endParaRPr lang="en-US" sz="1100" dirty="0"/>
          </a:p>
          <a:p>
            <a:pPr algn="ctr"/>
            <a:r>
              <a:rPr lang="en-US" sz="1100" dirty="0"/>
              <a:t>71 </a:t>
            </a:r>
            <a:r>
              <a:rPr lang="en-US" sz="1100" dirty="0" smtClean="0"/>
              <a:t>C</a:t>
            </a:r>
            <a:endParaRPr lang="en-US" sz="1100" dirty="0"/>
          </a:p>
        </p:txBody>
      </p:sp>
      <p:sp>
        <p:nvSpPr>
          <p:cNvPr id="23" name="TextBox 22"/>
          <p:cNvSpPr txBox="1"/>
          <p:nvPr/>
        </p:nvSpPr>
        <p:spPr>
          <a:xfrm>
            <a:off x="2270432" y="3594268"/>
            <a:ext cx="960120" cy="1498999"/>
          </a:xfrm>
          <a:custGeom>
            <a:avLst/>
            <a:gdLst>
              <a:gd name="connsiteX0" fmla="*/ 0 w 938263"/>
              <a:gd name="connsiteY0" fmla="*/ 0 h 908919"/>
              <a:gd name="connsiteX1" fmla="*/ 938263 w 938263"/>
              <a:gd name="connsiteY1" fmla="*/ 0 h 908919"/>
              <a:gd name="connsiteX2" fmla="*/ 938263 w 938263"/>
              <a:gd name="connsiteY2" fmla="*/ 908919 h 908919"/>
              <a:gd name="connsiteX3" fmla="*/ 0 w 938263"/>
              <a:gd name="connsiteY3" fmla="*/ 908919 h 908919"/>
              <a:gd name="connsiteX4" fmla="*/ 0 w 938263"/>
              <a:gd name="connsiteY4" fmla="*/ 0 h 908919"/>
              <a:gd name="connsiteX0" fmla="*/ 0 w 938263"/>
              <a:gd name="connsiteY0" fmla="*/ 0 h 908919"/>
              <a:gd name="connsiteX1" fmla="*/ 938263 w 938263"/>
              <a:gd name="connsiteY1" fmla="*/ 0 h 908919"/>
              <a:gd name="connsiteX2" fmla="*/ 938263 w 938263"/>
              <a:gd name="connsiteY2" fmla="*/ 899122 h 908919"/>
              <a:gd name="connsiteX3" fmla="*/ 0 w 938263"/>
              <a:gd name="connsiteY3" fmla="*/ 908919 h 908919"/>
              <a:gd name="connsiteX4" fmla="*/ 0 w 938263"/>
              <a:gd name="connsiteY4" fmla="*/ 0 h 908919"/>
              <a:gd name="connsiteX0" fmla="*/ 0 w 941505"/>
              <a:gd name="connsiteY0" fmla="*/ 0 h 908919"/>
              <a:gd name="connsiteX1" fmla="*/ 938263 w 941505"/>
              <a:gd name="connsiteY1" fmla="*/ 0 h 908919"/>
              <a:gd name="connsiteX2" fmla="*/ 941505 w 941505"/>
              <a:gd name="connsiteY2" fmla="*/ 905654 h 908919"/>
              <a:gd name="connsiteX3" fmla="*/ 0 w 941505"/>
              <a:gd name="connsiteY3" fmla="*/ 908919 h 908919"/>
              <a:gd name="connsiteX4" fmla="*/ 0 w 941505"/>
              <a:gd name="connsiteY4" fmla="*/ 0 h 908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1505" h="908919">
                <a:moveTo>
                  <a:pt x="0" y="0"/>
                </a:moveTo>
                <a:lnTo>
                  <a:pt x="938263" y="0"/>
                </a:lnTo>
                <a:cubicBezTo>
                  <a:pt x="939344" y="301885"/>
                  <a:pt x="940424" y="603769"/>
                  <a:pt x="941505" y="905654"/>
                </a:cubicBezTo>
                <a:lnTo>
                  <a:pt x="0" y="908919"/>
                </a:lnTo>
                <a:lnTo>
                  <a:pt x="0" y="0"/>
                </a:lnTo>
                <a:close/>
              </a:path>
            </a:pathLst>
          </a:custGeom>
          <a:solidFill>
            <a:schemeClr val="bg1">
              <a:lumMod val="65000"/>
            </a:schemeClr>
          </a:solidFill>
        </p:spPr>
        <p:txBody>
          <a:bodyPr vert="horz" wrap="square" rtlCol="0">
            <a:noAutofit/>
          </a:bodyPr>
          <a:lstStyle/>
          <a:p>
            <a:pPr algn="ctr"/>
            <a:r>
              <a:rPr lang="en-US" sz="1100" dirty="0" smtClean="0"/>
              <a:t>45-46</a:t>
            </a:r>
          </a:p>
          <a:p>
            <a:pPr algn="ctr"/>
            <a:r>
              <a:rPr lang="en-US" sz="1100" dirty="0" smtClean="0"/>
              <a:t>71 A, B</a:t>
            </a:r>
          </a:p>
          <a:p>
            <a:pPr algn="ctr"/>
            <a:r>
              <a:rPr lang="en-US" sz="1100" dirty="0" smtClean="0"/>
              <a:t>72 A-C</a:t>
            </a:r>
            <a:endParaRPr lang="en-US" sz="1100" dirty="0"/>
          </a:p>
        </p:txBody>
      </p:sp>
      <p:sp>
        <p:nvSpPr>
          <p:cNvPr id="26" name="TextBox 25"/>
          <p:cNvSpPr txBox="1"/>
          <p:nvPr/>
        </p:nvSpPr>
        <p:spPr>
          <a:xfrm>
            <a:off x="2270430" y="3160445"/>
            <a:ext cx="960120" cy="444450"/>
          </a:xfrm>
          <a:prstGeom prst="rect">
            <a:avLst/>
          </a:prstGeom>
          <a:solidFill>
            <a:schemeClr val="bg1">
              <a:lumMod val="65000"/>
            </a:schemeClr>
          </a:solidFill>
        </p:spPr>
        <p:txBody>
          <a:bodyPr vert="horz" wrap="square" rtlCol="0">
            <a:noAutofit/>
          </a:bodyPr>
          <a:lstStyle>
            <a:defPPr>
              <a:defRPr lang="en-US"/>
            </a:defPPr>
            <a:lvl1pPr algn="ctr">
              <a:defRPr sz="1100"/>
            </a:lvl1pPr>
          </a:lstStyle>
          <a:p>
            <a:r>
              <a:rPr lang="en-US" b="1" dirty="0"/>
              <a:t>Pages: </a:t>
            </a:r>
          </a:p>
          <a:p>
            <a:r>
              <a:rPr lang="en-US" dirty="0"/>
              <a:t>1-11</a:t>
            </a:r>
          </a:p>
        </p:txBody>
      </p:sp>
      <p:sp>
        <p:nvSpPr>
          <p:cNvPr id="27" name="TextBox 26"/>
          <p:cNvSpPr txBox="1"/>
          <p:nvPr/>
        </p:nvSpPr>
        <p:spPr>
          <a:xfrm>
            <a:off x="3607801" y="3160445"/>
            <a:ext cx="960120" cy="447284"/>
          </a:xfrm>
          <a:prstGeom prst="rect">
            <a:avLst/>
          </a:prstGeom>
          <a:solidFill>
            <a:srgbClr val="558ED5">
              <a:alpha val="74902"/>
            </a:srgbClr>
          </a:solidFill>
        </p:spPr>
        <p:txBody>
          <a:bodyPr vert="horz" wrap="square" rtlCol="0">
            <a:noAutofit/>
          </a:bodyPr>
          <a:lstStyle>
            <a:defPPr>
              <a:defRPr lang="en-US"/>
            </a:defPPr>
            <a:lvl1pPr algn="ctr">
              <a:defRPr sz="1100"/>
            </a:lvl1pPr>
          </a:lstStyle>
          <a:p>
            <a:r>
              <a:rPr lang="en-US" b="1" dirty="0"/>
              <a:t>Pages: </a:t>
            </a:r>
          </a:p>
          <a:p>
            <a:r>
              <a:rPr lang="en-US" dirty="0"/>
              <a:t>12 - 22</a:t>
            </a:r>
          </a:p>
        </p:txBody>
      </p:sp>
      <p:sp>
        <p:nvSpPr>
          <p:cNvPr id="28" name="TextBox 27"/>
          <p:cNvSpPr txBox="1"/>
          <p:nvPr/>
        </p:nvSpPr>
        <p:spPr>
          <a:xfrm>
            <a:off x="5202783" y="3167072"/>
            <a:ext cx="960120" cy="440657"/>
          </a:xfrm>
          <a:prstGeom prst="rect">
            <a:avLst/>
          </a:prstGeom>
          <a:solidFill>
            <a:srgbClr val="FF0000">
              <a:alpha val="74902"/>
            </a:srgbClr>
          </a:solidFill>
        </p:spPr>
        <p:txBody>
          <a:bodyPr vert="horz" wrap="square" rtlCol="0">
            <a:noAutofit/>
          </a:bodyPr>
          <a:lstStyle>
            <a:defPPr>
              <a:defRPr lang="en-US"/>
            </a:defPPr>
            <a:lvl1pPr algn="ctr">
              <a:defRPr sz="1100"/>
            </a:lvl1pPr>
          </a:lstStyle>
          <a:p>
            <a:r>
              <a:rPr lang="en-US" b="1" dirty="0"/>
              <a:t>Pages:</a:t>
            </a:r>
            <a:r>
              <a:rPr lang="en-US" dirty="0"/>
              <a:t> </a:t>
            </a:r>
          </a:p>
          <a:p>
            <a:r>
              <a:rPr lang="en-US" dirty="0"/>
              <a:t>23-32</a:t>
            </a:r>
          </a:p>
        </p:txBody>
      </p:sp>
      <p:sp>
        <p:nvSpPr>
          <p:cNvPr id="29" name="TextBox 28"/>
          <p:cNvSpPr txBox="1"/>
          <p:nvPr/>
        </p:nvSpPr>
        <p:spPr>
          <a:xfrm>
            <a:off x="6547775" y="3160444"/>
            <a:ext cx="960120" cy="447285"/>
          </a:xfrm>
          <a:prstGeom prst="rect">
            <a:avLst/>
          </a:prstGeom>
          <a:solidFill>
            <a:srgbClr val="92D050"/>
          </a:solidFill>
        </p:spPr>
        <p:txBody>
          <a:bodyPr vert="horz" wrap="square" rtlCol="0">
            <a:noAutofit/>
          </a:bodyPr>
          <a:lstStyle>
            <a:defPPr>
              <a:defRPr lang="en-US"/>
            </a:defPPr>
            <a:lvl1pPr algn="ctr">
              <a:defRPr sz="1100"/>
            </a:lvl1pPr>
          </a:lstStyle>
          <a:p>
            <a:r>
              <a:rPr lang="en-US" b="1" dirty="0"/>
              <a:t>Pages:</a:t>
            </a:r>
            <a:r>
              <a:rPr lang="en-US" dirty="0"/>
              <a:t> </a:t>
            </a:r>
          </a:p>
          <a:p>
            <a:r>
              <a:rPr lang="en-US" dirty="0"/>
              <a:t>33-38</a:t>
            </a:r>
          </a:p>
        </p:txBody>
      </p:sp>
      <p:sp>
        <p:nvSpPr>
          <p:cNvPr id="34" name="TextBox 33"/>
          <p:cNvSpPr txBox="1"/>
          <p:nvPr/>
        </p:nvSpPr>
        <p:spPr>
          <a:xfrm>
            <a:off x="2261177" y="5730289"/>
            <a:ext cx="960120" cy="303023"/>
          </a:xfrm>
          <a:prstGeom prst="rect">
            <a:avLst/>
          </a:prstGeom>
          <a:solidFill>
            <a:schemeClr val="bg1">
              <a:lumMod val="65000"/>
            </a:schemeClr>
          </a:solidFill>
        </p:spPr>
        <p:txBody>
          <a:bodyPr vert="horz" wrap="square" rtlCol="0">
            <a:noAutofit/>
          </a:bodyPr>
          <a:lstStyle>
            <a:defPPr>
              <a:defRPr lang="en-US"/>
            </a:defPPr>
            <a:lvl1pPr algn="ctr">
              <a:defRPr sz="1100"/>
            </a:lvl1pPr>
          </a:lstStyle>
          <a:p>
            <a:r>
              <a:rPr lang="en-US" b="1" dirty="0" smtClean="0"/>
              <a:t>Problem №</a:t>
            </a:r>
            <a:endParaRPr lang="en-US" b="1" dirty="0"/>
          </a:p>
        </p:txBody>
      </p:sp>
      <p:sp>
        <p:nvSpPr>
          <p:cNvPr id="35" name="TextBox 34"/>
          <p:cNvSpPr txBox="1"/>
          <p:nvPr/>
        </p:nvSpPr>
        <p:spPr>
          <a:xfrm>
            <a:off x="3605005" y="5730290"/>
            <a:ext cx="960120" cy="293776"/>
          </a:xfrm>
          <a:prstGeom prst="rect">
            <a:avLst/>
          </a:prstGeom>
          <a:solidFill>
            <a:srgbClr val="558ED5">
              <a:alpha val="74902"/>
            </a:srgbClr>
          </a:solidFill>
        </p:spPr>
        <p:txBody>
          <a:bodyPr vert="horz" wrap="square" rtlCol="0">
            <a:noAutofit/>
          </a:bodyPr>
          <a:lstStyle>
            <a:defPPr>
              <a:defRPr lang="en-US"/>
            </a:defPPr>
            <a:lvl1pPr algn="ctr">
              <a:defRPr sz="1100"/>
            </a:lvl1pPr>
          </a:lstStyle>
          <a:p>
            <a:r>
              <a:rPr lang="en-US" b="1" dirty="0"/>
              <a:t>Problem №</a:t>
            </a:r>
          </a:p>
        </p:txBody>
      </p:sp>
      <p:sp>
        <p:nvSpPr>
          <p:cNvPr id="36" name="TextBox 35"/>
          <p:cNvSpPr txBox="1"/>
          <p:nvPr/>
        </p:nvSpPr>
        <p:spPr>
          <a:xfrm>
            <a:off x="5201538" y="5736917"/>
            <a:ext cx="960120" cy="293776"/>
          </a:xfrm>
          <a:prstGeom prst="rect">
            <a:avLst/>
          </a:prstGeom>
          <a:solidFill>
            <a:srgbClr val="FF0000">
              <a:alpha val="74902"/>
            </a:srgbClr>
          </a:solidFill>
        </p:spPr>
        <p:txBody>
          <a:bodyPr vert="horz" wrap="square" rtlCol="0">
            <a:noAutofit/>
          </a:bodyPr>
          <a:lstStyle>
            <a:defPPr>
              <a:defRPr lang="en-US"/>
            </a:defPPr>
            <a:lvl1pPr algn="ctr">
              <a:defRPr sz="1100"/>
            </a:lvl1pPr>
          </a:lstStyle>
          <a:p>
            <a:r>
              <a:rPr lang="en-US" b="1" dirty="0"/>
              <a:t>Problem №</a:t>
            </a:r>
          </a:p>
        </p:txBody>
      </p:sp>
      <p:sp>
        <p:nvSpPr>
          <p:cNvPr id="37" name="TextBox 36"/>
          <p:cNvSpPr txBox="1"/>
          <p:nvPr/>
        </p:nvSpPr>
        <p:spPr>
          <a:xfrm>
            <a:off x="6544979" y="5730289"/>
            <a:ext cx="960120" cy="293776"/>
          </a:xfrm>
          <a:prstGeom prst="rect">
            <a:avLst/>
          </a:prstGeom>
          <a:solidFill>
            <a:srgbClr val="92D050"/>
          </a:solidFill>
        </p:spPr>
        <p:txBody>
          <a:bodyPr vert="horz" wrap="square" rtlCol="0">
            <a:noAutofit/>
          </a:bodyPr>
          <a:lstStyle>
            <a:defPPr>
              <a:defRPr lang="en-US"/>
            </a:defPPr>
            <a:lvl1pPr algn="ctr">
              <a:defRPr sz="1100"/>
            </a:lvl1pPr>
          </a:lstStyle>
          <a:p>
            <a:r>
              <a:rPr lang="en-US" b="1" dirty="0"/>
              <a:t>Problem №</a:t>
            </a:r>
          </a:p>
        </p:txBody>
      </p:sp>
      <p:sp>
        <p:nvSpPr>
          <p:cNvPr id="38" name="TextBox 37"/>
          <p:cNvSpPr txBox="1"/>
          <p:nvPr/>
        </p:nvSpPr>
        <p:spPr>
          <a:xfrm>
            <a:off x="2270870" y="1906608"/>
            <a:ext cx="960120" cy="750619"/>
          </a:xfrm>
          <a:prstGeom prst="rect">
            <a:avLst/>
          </a:prstGeom>
          <a:solidFill>
            <a:schemeClr val="bg1">
              <a:lumMod val="65000"/>
            </a:schemeClr>
          </a:solidFill>
        </p:spPr>
        <p:txBody>
          <a:bodyPr vert="horz" wrap="square" rtlCol="0" anchor="ctr">
            <a:noAutofit/>
          </a:bodyPr>
          <a:lstStyle>
            <a:defPPr>
              <a:defRPr lang="en-US"/>
            </a:defPPr>
            <a:lvl1pPr algn="ctr">
              <a:defRPr sz="1100"/>
            </a:lvl1pPr>
          </a:lstStyle>
          <a:p>
            <a:r>
              <a:rPr lang="en-US" b="1" dirty="0"/>
              <a:t>Operations with Real Numbers &amp; Expressions</a:t>
            </a:r>
          </a:p>
        </p:txBody>
      </p:sp>
      <p:sp>
        <p:nvSpPr>
          <p:cNvPr id="39" name="TextBox 38"/>
          <p:cNvSpPr txBox="1"/>
          <p:nvPr/>
        </p:nvSpPr>
        <p:spPr>
          <a:xfrm>
            <a:off x="3608241" y="1891098"/>
            <a:ext cx="960120" cy="727713"/>
          </a:xfrm>
          <a:prstGeom prst="rect">
            <a:avLst/>
          </a:prstGeom>
          <a:solidFill>
            <a:srgbClr val="558ED5">
              <a:alpha val="74902"/>
            </a:srgbClr>
          </a:solidFill>
        </p:spPr>
        <p:txBody>
          <a:bodyPr vert="horz" wrap="square" rtlCol="0" anchor="ctr">
            <a:noAutofit/>
          </a:bodyPr>
          <a:lstStyle>
            <a:defPPr>
              <a:defRPr lang="en-US"/>
            </a:defPPr>
            <a:lvl1pPr algn="ctr">
              <a:defRPr sz="1100"/>
            </a:lvl1pPr>
          </a:lstStyle>
          <a:p>
            <a:r>
              <a:rPr lang="en-US" b="1" dirty="0"/>
              <a:t>Linear Equations &amp; Inequalities</a:t>
            </a:r>
          </a:p>
        </p:txBody>
      </p:sp>
      <p:sp>
        <p:nvSpPr>
          <p:cNvPr id="40" name="TextBox 39"/>
          <p:cNvSpPr txBox="1"/>
          <p:nvPr/>
        </p:nvSpPr>
        <p:spPr>
          <a:xfrm>
            <a:off x="5203223" y="1897725"/>
            <a:ext cx="960120" cy="727713"/>
          </a:xfrm>
          <a:prstGeom prst="rect">
            <a:avLst/>
          </a:prstGeom>
          <a:solidFill>
            <a:srgbClr val="FF0000">
              <a:alpha val="74902"/>
            </a:srgbClr>
          </a:solidFill>
        </p:spPr>
        <p:txBody>
          <a:bodyPr vert="horz" wrap="square" rtlCol="0" anchor="ctr">
            <a:noAutofit/>
          </a:bodyPr>
          <a:lstStyle>
            <a:defPPr>
              <a:defRPr lang="en-US"/>
            </a:defPPr>
            <a:lvl1pPr algn="ctr">
              <a:defRPr sz="1100"/>
            </a:lvl1pPr>
          </a:lstStyle>
          <a:p>
            <a:r>
              <a:rPr lang="en-US" b="1" dirty="0"/>
              <a:t>Functions &amp; Coordinate Geometry</a:t>
            </a:r>
          </a:p>
        </p:txBody>
      </p:sp>
      <p:sp>
        <p:nvSpPr>
          <p:cNvPr id="41" name="TextBox 40"/>
          <p:cNvSpPr txBox="1"/>
          <p:nvPr/>
        </p:nvSpPr>
        <p:spPr>
          <a:xfrm>
            <a:off x="6548215" y="1891097"/>
            <a:ext cx="960120" cy="727713"/>
          </a:xfrm>
          <a:prstGeom prst="rect">
            <a:avLst/>
          </a:prstGeom>
          <a:solidFill>
            <a:srgbClr val="92D050"/>
          </a:solidFill>
        </p:spPr>
        <p:txBody>
          <a:bodyPr vert="horz" wrap="square" rtlCol="0" anchor="ctr">
            <a:noAutofit/>
          </a:bodyPr>
          <a:lstStyle>
            <a:defPPr>
              <a:defRPr lang="en-US"/>
            </a:defPPr>
            <a:lvl1pPr algn="ctr">
              <a:defRPr sz="1100"/>
            </a:lvl1pPr>
          </a:lstStyle>
          <a:p>
            <a:r>
              <a:rPr lang="en-US" b="1" dirty="0"/>
              <a:t>Data Analysis</a:t>
            </a:r>
          </a:p>
        </p:txBody>
      </p:sp>
      <p:sp>
        <p:nvSpPr>
          <p:cNvPr id="42" name="Rounded Rectangle 41"/>
          <p:cNvSpPr/>
          <p:nvPr/>
        </p:nvSpPr>
        <p:spPr>
          <a:xfrm>
            <a:off x="99616" y="5660098"/>
            <a:ext cx="1843289" cy="4232191"/>
          </a:xfrm>
          <a:prstGeom prst="roundRect">
            <a:avLst>
              <a:gd name="adj" fmla="val 125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Mixed Practice</a:t>
            </a:r>
            <a:endParaRPr lang="en-US" b="1" dirty="0">
              <a:solidFill>
                <a:schemeClr val="tx1"/>
              </a:solidFill>
            </a:endParaRPr>
          </a:p>
        </p:txBody>
      </p:sp>
    </p:spTree>
    <p:extLst>
      <p:ext uri="{BB962C8B-B14F-4D97-AF65-F5344CB8AC3E}">
        <p14:creationId xmlns:p14="http://schemas.microsoft.com/office/powerpoint/2010/main" val="13348100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p:nvPr/>
            </p:nvSpPr>
            <p:spPr>
              <a:xfrm>
                <a:off x="518160" y="335283"/>
                <a:ext cx="7081520" cy="2829814"/>
              </a:xfrm>
              <a:prstGeom prst="rect">
                <a:avLst/>
              </a:prstGeom>
            </p:spPr>
            <p:txBody>
              <a:bodyPr wrap="square">
                <a:spAutoFit/>
              </a:bodyPr>
              <a:lstStyle/>
              <a:p>
                <a:r>
                  <a:rPr lang="en-US" sz="1600" dirty="0"/>
                  <a:t>3</a:t>
                </a:r>
                <a:r>
                  <a:rPr lang="en-US" sz="1600" dirty="0" smtClean="0"/>
                  <a:t>. </a:t>
                </a:r>
                <a:r>
                  <a:rPr lang="en-US" sz="1600" dirty="0"/>
                  <a:t>An expression is shown below.</a:t>
                </a:r>
              </a:p>
              <a:p>
                <a:pPr/>
                <a14:m>
                  <m:oMathPara xmlns:m="http://schemas.openxmlformats.org/officeDocument/2006/math">
                    <m:oMathParaPr>
                      <m:jc m:val="centerGroup"/>
                    </m:oMathParaPr>
                    <m:oMath xmlns:m="http://schemas.openxmlformats.org/officeDocument/2006/math">
                      <m:rad>
                        <m:radPr>
                          <m:degHide m:val="on"/>
                          <m:ctrlPr>
                            <a:rPr lang="en-US" sz="1600" i="1">
                              <a:latin typeface="Cambria Math"/>
                            </a:rPr>
                          </m:ctrlPr>
                        </m:radPr>
                        <m:deg/>
                        <m:e>
                          <m:r>
                            <m:rPr>
                              <m:nor/>
                            </m:rPr>
                            <a:rPr lang="en-US" sz="1600" b="0" i="0" smtClean="0">
                              <a:latin typeface="Cambria Math"/>
                            </a:rPr>
                            <m:t>87</m:t>
                          </m:r>
                          <m:r>
                            <m:rPr>
                              <m:nor/>
                            </m:rPr>
                            <a:rPr lang="en-US" sz="1600" i="1" dirty="0"/>
                            <m:t>x</m:t>
                          </m:r>
                          <m:r>
                            <m:rPr>
                              <m:nor/>
                            </m:rPr>
                            <a:rPr lang="en-US" sz="1600" i="1" dirty="0"/>
                            <m:t> </m:t>
                          </m:r>
                        </m:e>
                      </m:rad>
                      <m:r>
                        <a:rPr lang="en-US" sz="1600" i="1" dirty="0">
                          <a:latin typeface="Cambria Math"/>
                        </a:rPr>
                        <m:t> </m:t>
                      </m:r>
                    </m:oMath>
                  </m:oMathPara>
                </a14:m>
                <a:endParaRPr lang="en-US" sz="1600" i="1" dirty="0"/>
              </a:p>
              <a:p>
                <a:r>
                  <a:rPr lang="en-US" sz="1600" dirty="0"/>
                  <a:t>For which value of </a:t>
                </a:r>
                <a:r>
                  <a:rPr lang="en-US" sz="1600" i="1" dirty="0"/>
                  <a:t>x </a:t>
                </a:r>
                <a:r>
                  <a:rPr lang="en-US" sz="1600" dirty="0"/>
                  <a:t>should the expression </a:t>
                </a:r>
                <a:r>
                  <a:rPr lang="en-US" sz="1600" dirty="0" smtClean="0"/>
                  <a:t>be further simplified?</a:t>
                </a:r>
              </a:p>
              <a:p>
                <a:endParaRPr lang="en-US" sz="1600" dirty="0"/>
              </a:p>
              <a:p>
                <a:r>
                  <a:rPr lang="en-US" sz="1600" dirty="0" smtClean="0"/>
                  <a:t>A. </a:t>
                </a:r>
                <a:r>
                  <a:rPr lang="en-US" sz="1600" i="1" dirty="0" smtClean="0"/>
                  <a:t>x </a:t>
                </a:r>
                <a:r>
                  <a:rPr lang="en-US" sz="1600" dirty="0"/>
                  <a:t>= </a:t>
                </a:r>
                <a:r>
                  <a:rPr lang="en-US" sz="1600" dirty="0" smtClean="0"/>
                  <a:t>10</a:t>
                </a:r>
              </a:p>
              <a:p>
                <a:endParaRPr lang="en-US" sz="1600" dirty="0"/>
              </a:p>
              <a:p>
                <a:r>
                  <a:rPr lang="en-US" sz="1600" dirty="0" smtClean="0"/>
                  <a:t>B</a:t>
                </a:r>
                <a:r>
                  <a:rPr lang="en-US" sz="1600" dirty="0"/>
                  <a:t>. </a:t>
                </a:r>
                <a:r>
                  <a:rPr lang="en-US" sz="1600" i="1" dirty="0"/>
                  <a:t>x </a:t>
                </a:r>
                <a:r>
                  <a:rPr lang="en-US" sz="1600" dirty="0"/>
                  <a:t>= </a:t>
                </a:r>
                <a:r>
                  <a:rPr lang="en-US" sz="1600" dirty="0" smtClean="0"/>
                  <a:t>13</a:t>
                </a:r>
              </a:p>
              <a:p>
                <a:endParaRPr lang="en-US" sz="1600" dirty="0"/>
              </a:p>
              <a:p>
                <a:r>
                  <a:rPr lang="en-US" sz="1600" dirty="0"/>
                  <a:t>C. </a:t>
                </a:r>
                <a:r>
                  <a:rPr lang="en-US" sz="1600" i="1" dirty="0"/>
                  <a:t>x </a:t>
                </a:r>
                <a:r>
                  <a:rPr lang="en-US" sz="1600" dirty="0"/>
                  <a:t>= </a:t>
                </a:r>
                <a:r>
                  <a:rPr lang="en-US" sz="1600" dirty="0" smtClean="0"/>
                  <a:t>21</a:t>
                </a:r>
              </a:p>
              <a:p>
                <a:endParaRPr lang="en-US" sz="1600" dirty="0"/>
              </a:p>
              <a:p>
                <a:r>
                  <a:rPr lang="en-US" sz="1600" dirty="0"/>
                  <a:t>D. </a:t>
                </a:r>
                <a:r>
                  <a:rPr lang="en-US" sz="1600" i="1" dirty="0"/>
                  <a:t>x </a:t>
                </a:r>
                <a:r>
                  <a:rPr lang="en-US" sz="1600" dirty="0"/>
                  <a:t>= 38</a:t>
                </a:r>
              </a:p>
            </p:txBody>
          </p:sp>
        </mc:Choice>
        <mc:Fallback xmlns="">
          <p:sp>
            <p:nvSpPr>
              <p:cNvPr id="4" name="Rectangle 3"/>
              <p:cNvSpPr>
                <a:spLocks noRot="1" noChangeAspect="1" noMove="1" noResize="1" noEditPoints="1" noAdjustHandles="1" noChangeArrowheads="1" noChangeShapeType="1" noTextEdit="1"/>
              </p:cNvSpPr>
              <p:nvPr/>
            </p:nvSpPr>
            <p:spPr>
              <a:xfrm>
                <a:off x="518160" y="335283"/>
                <a:ext cx="7081520" cy="2829814"/>
              </a:xfrm>
              <a:prstGeom prst="rect">
                <a:avLst/>
              </a:prstGeom>
              <a:blipFill rotWithShape="1">
                <a:blip r:embed="rId3" cstate="print"/>
                <a:stretch>
                  <a:fillRect l="-430" t="-647" b="-1940"/>
                </a:stretch>
              </a:blipFill>
            </p:spPr>
            <p:txBody>
              <a:bodyPr/>
              <a:lstStyle/>
              <a:p>
                <a:r>
                  <a:rPr lang="en-US">
                    <a:noFill/>
                  </a:rPr>
                  <a:t> </a:t>
                </a:r>
              </a:p>
            </p:txBody>
          </p:sp>
        </mc:Fallback>
      </mc:AlternateContent>
      <p:sp>
        <p:nvSpPr>
          <p:cNvPr id="2" name="TextBox 1"/>
          <p:cNvSpPr txBox="1"/>
          <p:nvPr/>
        </p:nvSpPr>
        <p:spPr>
          <a:xfrm>
            <a:off x="518160" y="5029203"/>
            <a:ext cx="7081520" cy="3457357"/>
          </a:xfrm>
          <a:prstGeom prst="rect">
            <a:avLst/>
          </a:prstGeom>
          <a:noFill/>
        </p:spPr>
        <p:txBody>
          <a:bodyPr wrap="square" rtlCol="0">
            <a:spAutoFit/>
          </a:bodyPr>
          <a:lstStyle/>
          <a:p>
            <a:r>
              <a:rPr lang="en-US" sz="1600" dirty="0" smtClean="0"/>
              <a:t>4. </a:t>
            </a:r>
            <a:r>
              <a:rPr lang="en-US" sz="1600" dirty="0"/>
              <a:t>Two monomials are shown below</a:t>
            </a:r>
            <a:r>
              <a:rPr lang="en-US" sz="1600" dirty="0" smtClean="0"/>
              <a:t>.</a:t>
            </a:r>
          </a:p>
          <a:p>
            <a:endParaRPr lang="en-US" sz="1600" dirty="0"/>
          </a:p>
          <a:p>
            <a:r>
              <a:rPr lang="en-US" sz="1600" dirty="0"/>
              <a:t>	</a:t>
            </a:r>
            <a:r>
              <a:rPr lang="en-US" sz="1600" dirty="0" smtClean="0"/>
              <a:t>450</a:t>
            </a:r>
            <a:r>
              <a:rPr lang="en-US" sz="1600" i="1" dirty="0" smtClean="0"/>
              <a:t>x</a:t>
            </a:r>
            <a:r>
              <a:rPr lang="en-US" sz="1600" baseline="30000" dirty="0" smtClean="0"/>
              <a:t>2</a:t>
            </a:r>
            <a:r>
              <a:rPr lang="en-US" sz="1600" i="1" dirty="0" smtClean="0"/>
              <a:t>y</a:t>
            </a:r>
            <a:r>
              <a:rPr lang="en-US" sz="1600" baseline="30000" dirty="0" smtClean="0"/>
              <a:t>5</a:t>
            </a:r>
            <a:r>
              <a:rPr lang="en-US" sz="1600" dirty="0" smtClean="0"/>
              <a:t>       	3,000</a:t>
            </a:r>
            <a:r>
              <a:rPr lang="en-US" sz="1600" i="1" dirty="0" smtClean="0"/>
              <a:t>x</a:t>
            </a:r>
            <a:r>
              <a:rPr lang="en-US" sz="1600" baseline="30000" dirty="0" smtClean="0"/>
              <a:t>4</a:t>
            </a:r>
            <a:r>
              <a:rPr lang="en-US" sz="1600" i="1" dirty="0" smtClean="0"/>
              <a:t>y</a:t>
            </a:r>
            <a:r>
              <a:rPr lang="en-US" sz="1600" baseline="30000" dirty="0" smtClean="0"/>
              <a:t>3</a:t>
            </a:r>
          </a:p>
          <a:p>
            <a:endParaRPr lang="en-US" sz="1600" baseline="30000" dirty="0"/>
          </a:p>
          <a:p>
            <a:r>
              <a:rPr lang="en-US" sz="1600" dirty="0"/>
              <a:t>What is the least common multiple (LCM) of these</a:t>
            </a:r>
          </a:p>
          <a:p>
            <a:r>
              <a:rPr lang="en-US" sz="1600" dirty="0"/>
              <a:t>monomials</a:t>
            </a:r>
            <a:r>
              <a:rPr lang="en-US" sz="1600" dirty="0" smtClean="0"/>
              <a:t>?</a:t>
            </a:r>
          </a:p>
          <a:p>
            <a:endParaRPr lang="en-US" sz="1600" dirty="0"/>
          </a:p>
          <a:p>
            <a:pPr marL="342900" indent="-342900">
              <a:buAutoNum type="alphaUcPeriod"/>
            </a:pPr>
            <a:r>
              <a:rPr lang="en-US" sz="1600" dirty="0" smtClean="0"/>
              <a:t>2</a:t>
            </a:r>
            <a:r>
              <a:rPr lang="en-US" sz="1600" i="1" dirty="0" smtClean="0"/>
              <a:t>xy</a:t>
            </a:r>
          </a:p>
          <a:p>
            <a:endParaRPr lang="en-US" sz="1600" i="1" dirty="0"/>
          </a:p>
          <a:p>
            <a:r>
              <a:rPr lang="en-US" sz="1600" dirty="0"/>
              <a:t>B. </a:t>
            </a:r>
            <a:r>
              <a:rPr lang="en-US" sz="1600" dirty="0" smtClean="0"/>
              <a:t>  30</a:t>
            </a:r>
            <a:r>
              <a:rPr lang="en-US" sz="1600" i="1" dirty="0" smtClean="0"/>
              <a:t>xy</a:t>
            </a:r>
          </a:p>
          <a:p>
            <a:endParaRPr lang="en-US" sz="1600" i="1" dirty="0"/>
          </a:p>
          <a:p>
            <a:r>
              <a:rPr lang="en-US" sz="1600" dirty="0"/>
              <a:t>C. </a:t>
            </a:r>
            <a:r>
              <a:rPr lang="en-US" sz="1600" dirty="0" smtClean="0"/>
              <a:t>  150</a:t>
            </a:r>
            <a:r>
              <a:rPr lang="en-US" sz="1600" i="1" dirty="0" smtClean="0"/>
              <a:t>x</a:t>
            </a:r>
            <a:r>
              <a:rPr lang="en-US" sz="1600" baseline="30000" dirty="0" smtClean="0"/>
              <a:t>2</a:t>
            </a:r>
            <a:r>
              <a:rPr lang="en-US" sz="1600" i="1" dirty="0" smtClean="0"/>
              <a:t>y</a:t>
            </a:r>
            <a:r>
              <a:rPr lang="en-US" sz="1600" baseline="30000" dirty="0" smtClean="0"/>
              <a:t>3</a:t>
            </a:r>
          </a:p>
          <a:p>
            <a:endParaRPr lang="en-US" sz="1600" dirty="0"/>
          </a:p>
          <a:p>
            <a:r>
              <a:rPr lang="en-US" sz="1600" dirty="0"/>
              <a:t>D. </a:t>
            </a:r>
            <a:r>
              <a:rPr lang="en-US" sz="1600" dirty="0" smtClean="0"/>
              <a:t>  9,000</a:t>
            </a:r>
            <a:r>
              <a:rPr lang="en-US" sz="1600" i="1" dirty="0" smtClean="0"/>
              <a:t>x</a:t>
            </a:r>
            <a:r>
              <a:rPr lang="en-US" sz="1600" baseline="30000" dirty="0" smtClean="0"/>
              <a:t>4</a:t>
            </a:r>
            <a:r>
              <a:rPr lang="en-US" sz="1600" i="1" dirty="0" smtClean="0"/>
              <a:t>y</a:t>
            </a:r>
            <a:r>
              <a:rPr lang="en-US" sz="1600" baseline="30000" dirty="0" smtClean="0"/>
              <a:t>5</a:t>
            </a:r>
            <a:endParaRPr lang="en-US" sz="1600" baseline="30000" dirty="0"/>
          </a:p>
        </p:txBody>
      </p:sp>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14</a:t>
            </a:fld>
            <a:endParaRPr lang="en-US" dirty="0"/>
          </a:p>
        </p:txBody>
      </p:sp>
      <p:sp>
        <p:nvSpPr>
          <p:cNvPr id="9" name="Freeform 8"/>
          <p:cNvSpPr/>
          <p:nvPr/>
        </p:nvSpPr>
        <p:spPr>
          <a:xfrm>
            <a:off x="498282" y="2350408"/>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498282" y="766445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72196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p:nvPr/>
            </p:nvSpPr>
            <p:spPr>
              <a:xfrm>
                <a:off x="518160" y="335283"/>
                <a:ext cx="7081520" cy="2624693"/>
              </a:xfrm>
              <a:prstGeom prst="rect">
                <a:avLst/>
              </a:prstGeom>
            </p:spPr>
            <p:txBody>
              <a:bodyPr wrap="square">
                <a:spAutoFit/>
              </a:bodyPr>
              <a:lstStyle/>
              <a:p>
                <a:r>
                  <a:rPr lang="en-US" sz="1600" dirty="0" smtClean="0"/>
                  <a:t>5. </a:t>
                </a:r>
                <a:r>
                  <a:rPr lang="en-US" sz="1600" dirty="0"/>
                  <a:t>Simplify:</a:t>
                </a:r>
              </a:p>
              <a:p>
                <a:r>
                  <a:rPr lang="en-US" sz="1600" dirty="0" smtClean="0"/>
                  <a:t>	2(2 </a:t>
                </a:r>
                <a14:m>
                  <m:oMath xmlns:m="http://schemas.openxmlformats.org/officeDocument/2006/math">
                    <m:rad>
                      <m:radPr>
                        <m:degHide m:val="on"/>
                        <m:ctrlPr>
                          <a:rPr lang="en-US" sz="1600" i="1">
                            <a:latin typeface="Cambria Math"/>
                          </a:rPr>
                        </m:ctrlPr>
                      </m:radPr>
                      <m:deg/>
                      <m:e>
                        <m:r>
                          <m:rPr>
                            <m:nor/>
                          </m:rPr>
                          <a:rPr lang="en-US" sz="1600" b="0" i="0" smtClean="0">
                            <a:latin typeface="Cambria Math"/>
                          </a:rPr>
                          <m:t>4</m:t>
                        </m:r>
                        <m:r>
                          <m:rPr>
                            <m:nor/>
                          </m:rPr>
                          <a:rPr lang="en-US" sz="1600" i="1" dirty="0"/>
                          <m:t> </m:t>
                        </m:r>
                      </m:e>
                    </m:rad>
                  </m:oMath>
                </a14:m>
                <a:r>
                  <a:rPr lang="en-US" sz="1600" dirty="0"/>
                  <a:t>) </a:t>
                </a:r>
                <a:r>
                  <a:rPr lang="en-US" sz="1600" baseline="30000" dirty="0"/>
                  <a:t>–2</a:t>
                </a:r>
                <a:endParaRPr lang="en-US" sz="1600" baseline="30000" dirty="0" smtClean="0"/>
              </a:p>
              <a:p>
                <a:r>
                  <a:rPr lang="en-US" sz="1600" dirty="0" smtClean="0"/>
                  <a:t>A. </a:t>
                </a:r>
                <a14:m>
                  <m:oMath xmlns:m="http://schemas.openxmlformats.org/officeDocument/2006/math">
                    <m:f>
                      <m:fPr>
                        <m:ctrlPr>
                          <a:rPr lang="en-US" sz="1600" i="1" smtClean="0">
                            <a:latin typeface="Cambria Math"/>
                          </a:rPr>
                        </m:ctrlPr>
                      </m:fPr>
                      <m:num>
                        <m:r>
                          <m:rPr>
                            <m:nor/>
                          </m:rPr>
                          <a:rPr lang="en-US" sz="1600" b="0" i="0" smtClean="0">
                            <a:latin typeface="Cambria Math"/>
                          </a:rPr>
                          <m:t>1</m:t>
                        </m:r>
                      </m:num>
                      <m:den>
                        <m:r>
                          <m:rPr>
                            <m:nor/>
                          </m:rPr>
                          <a:rPr lang="en-US" sz="1600" b="0" i="0" smtClean="0">
                            <a:latin typeface="Cambria Math"/>
                          </a:rPr>
                          <m:t>8</m:t>
                        </m:r>
                      </m:den>
                    </m:f>
                  </m:oMath>
                </a14:m>
                <a:endParaRPr lang="en-US" sz="1600" dirty="0" smtClean="0"/>
              </a:p>
              <a:p>
                <a:endParaRPr lang="en-US" sz="1600" dirty="0"/>
              </a:p>
              <a:p>
                <a:r>
                  <a:rPr lang="en-US" sz="1600" dirty="0"/>
                  <a:t>B. </a:t>
                </a:r>
                <a14:m>
                  <m:oMath xmlns:m="http://schemas.openxmlformats.org/officeDocument/2006/math">
                    <m:f>
                      <m:fPr>
                        <m:ctrlPr>
                          <a:rPr lang="en-US" sz="1600" i="1">
                            <a:latin typeface="Cambria Math"/>
                          </a:rPr>
                        </m:ctrlPr>
                      </m:fPr>
                      <m:num>
                        <m:r>
                          <m:rPr>
                            <m:nor/>
                          </m:rPr>
                          <a:rPr lang="en-US" sz="1600" i="0">
                            <a:latin typeface="Cambria Math"/>
                          </a:rPr>
                          <m:t>1</m:t>
                        </m:r>
                      </m:num>
                      <m:den>
                        <m:r>
                          <m:rPr>
                            <m:nor/>
                          </m:rPr>
                          <a:rPr lang="en-US" sz="1600" b="0" i="0" smtClean="0">
                            <a:latin typeface="Cambria Math"/>
                          </a:rPr>
                          <m:t>4</m:t>
                        </m:r>
                      </m:den>
                    </m:f>
                  </m:oMath>
                </a14:m>
                <a:endParaRPr lang="en-US" sz="1600" dirty="0" smtClean="0"/>
              </a:p>
              <a:p>
                <a:endParaRPr lang="en-US" sz="1600" dirty="0"/>
              </a:p>
              <a:p>
                <a:r>
                  <a:rPr lang="en-US" sz="1600" dirty="0"/>
                  <a:t>C. </a:t>
                </a:r>
                <a:r>
                  <a:rPr lang="en-US" sz="1600" dirty="0" smtClean="0"/>
                  <a:t>16</a:t>
                </a:r>
              </a:p>
              <a:p>
                <a:endParaRPr lang="en-US" sz="1600" dirty="0"/>
              </a:p>
              <a:p>
                <a:r>
                  <a:rPr lang="en-US" sz="1600" dirty="0"/>
                  <a:t>D. 32</a:t>
                </a:r>
                <a:r>
                  <a:rPr lang="en-US" sz="1600" dirty="0" smtClean="0"/>
                  <a:t> </a:t>
                </a:r>
                <a:endParaRPr lang="en-US" sz="1600" dirty="0"/>
              </a:p>
            </p:txBody>
          </p:sp>
        </mc:Choice>
        <mc:Fallback xmlns="">
          <p:sp>
            <p:nvSpPr>
              <p:cNvPr id="4" name="Rectangle 3"/>
              <p:cNvSpPr>
                <a:spLocks noRot="1" noChangeAspect="1" noMove="1" noResize="1" noEditPoints="1" noAdjustHandles="1" noChangeArrowheads="1" noChangeShapeType="1" noTextEdit="1"/>
              </p:cNvSpPr>
              <p:nvPr/>
            </p:nvSpPr>
            <p:spPr>
              <a:xfrm>
                <a:off x="518160" y="335283"/>
                <a:ext cx="7081520" cy="2624693"/>
              </a:xfrm>
              <a:prstGeom prst="rect">
                <a:avLst/>
              </a:prstGeom>
              <a:blipFill rotWithShape="1">
                <a:blip r:embed="rId3" cstate="print"/>
                <a:stretch>
                  <a:fillRect l="-430" t="-696" b="-2088"/>
                </a:stretch>
              </a:blipFill>
            </p:spPr>
            <p:txBody>
              <a:bodyPr/>
              <a:lstStyle/>
              <a:p>
                <a:r>
                  <a:rPr lang="en-US">
                    <a:noFill/>
                  </a:rPr>
                  <a:t> </a:t>
                </a:r>
              </a:p>
            </p:txBody>
          </p:sp>
        </mc:Fallback>
      </mc:AlternateContent>
      <p:sp>
        <p:nvSpPr>
          <p:cNvPr id="2" name="TextBox 1"/>
          <p:cNvSpPr txBox="1"/>
          <p:nvPr/>
        </p:nvSpPr>
        <p:spPr>
          <a:xfrm>
            <a:off x="518160" y="5029203"/>
            <a:ext cx="7081520" cy="3046988"/>
          </a:xfrm>
          <a:prstGeom prst="rect">
            <a:avLst/>
          </a:prstGeom>
          <a:noFill/>
        </p:spPr>
        <p:txBody>
          <a:bodyPr wrap="square" rtlCol="0">
            <a:spAutoFit/>
          </a:bodyPr>
          <a:lstStyle/>
          <a:p>
            <a:pPr lvl="0"/>
            <a:r>
              <a:rPr lang="en-US" sz="1600" dirty="0" smtClean="0"/>
              <a:t>6.  A </a:t>
            </a:r>
            <a:r>
              <a:rPr lang="en-US" sz="1600" dirty="0"/>
              <a:t>theme park charges $52 for a day pass and $110 for a week pass. Last month, 4,432 day passes were sold and 979 week passes were sold. Which is the closest estimate of the total amount of money paid for the day and week passes for last month?</a:t>
            </a:r>
          </a:p>
          <a:p>
            <a:endParaRPr lang="en-US" sz="1600" dirty="0">
              <a:latin typeface="Calibri" pitchFamily="34" charset="0"/>
            </a:endParaRPr>
          </a:p>
          <a:p>
            <a:r>
              <a:rPr lang="en-US" sz="1600" dirty="0" smtClean="0"/>
              <a:t>A. $300,000</a:t>
            </a:r>
          </a:p>
          <a:p>
            <a:endParaRPr lang="en-US" sz="1600" dirty="0"/>
          </a:p>
          <a:p>
            <a:r>
              <a:rPr lang="en-US" sz="1600" dirty="0"/>
              <a:t>B. </a:t>
            </a:r>
            <a:r>
              <a:rPr lang="en-US" sz="1600" dirty="0" smtClean="0"/>
              <a:t>$400,000</a:t>
            </a:r>
          </a:p>
          <a:p>
            <a:endParaRPr lang="en-US" sz="1600" dirty="0"/>
          </a:p>
          <a:p>
            <a:r>
              <a:rPr lang="en-US" sz="1600" dirty="0"/>
              <a:t>C. $</a:t>
            </a:r>
            <a:r>
              <a:rPr lang="en-US" sz="1600" dirty="0" smtClean="0"/>
              <a:t>500,000</a:t>
            </a:r>
          </a:p>
          <a:p>
            <a:endParaRPr lang="en-US" sz="1600" dirty="0"/>
          </a:p>
          <a:p>
            <a:r>
              <a:rPr lang="en-US" sz="1600" dirty="0"/>
              <a:t>D. $600,000</a:t>
            </a:r>
            <a:r>
              <a:rPr lang="en-US" sz="1600" dirty="0" smtClean="0"/>
              <a:t> </a:t>
            </a:r>
            <a:endParaRPr lang="en-US" sz="1600" baseline="30000" dirty="0"/>
          </a:p>
        </p:txBody>
      </p:sp>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15</a:t>
            </a:fld>
            <a:endParaRPr lang="en-US" dirty="0"/>
          </a:p>
        </p:txBody>
      </p:sp>
      <p:sp>
        <p:nvSpPr>
          <p:cNvPr id="7" name="Rectangle 6"/>
          <p:cNvSpPr/>
          <p:nvPr/>
        </p:nvSpPr>
        <p:spPr>
          <a:xfrm>
            <a:off x="7365741" y="1680851"/>
            <a:ext cx="414757" cy="1676814"/>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t>Module 1</a:t>
            </a:r>
            <a:endParaRPr lang="en-US" sz="1000" b="1" spc="-300" dirty="0"/>
          </a:p>
        </p:txBody>
      </p:sp>
      <p:sp>
        <p:nvSpPr>
          <p:cNvPr id="10" name="Freeform 9"/>
          <p:cNvSpPr/>
          <p:nvPr/>
        </p:nvSpPr>
        <p:spPr>
          <a:xfrm>
            <a:off x="498282" y="1626508"/>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98282" y="631190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37947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3"/>
            <a:ext cx="7081520" cy="3046988"/>
          </a:xfrm>
          <a:prstGeom prst="rect">
            <a:avLst/>
          </a:prstGeom>
        </p:spPr>
        <p:txBody>
          <a:bodyPr wrap="square">
            <a:spAutoFit/>
          </a:bodyPr>
          <a:lstStyle/>
          <a:p>
            <a:r>
              <a:rPr lang="en-US" sz="1600" dirty="0" smtClean="0"/>
              <a:t>7. </a:t>
            </a:r>
            <a:r>
              <a:rPr lang="en-US" sz="1600" dirty="0"/>
              <a:t>A polynomial expression is shown below.</a:t>
            </a:r>
          </a:p>
          <a:p>
            <a:r>
              <a:rPr lang="en-US" sz="1600" dirty="0" smtClean="0"/>
              <a:t>	(</a:t>
            </a:r>
            <a:r>
              <a:rPr lang="en-US" sz="1600" i="1" dirty="0"/>
              <a:t>mx</a:t>
            </a:r>
            <a:r>
              <a:rPr lang="en-US" sz="1600" baseline="30000" dirty="0"/>
              <a:t>3</a:t>
            </a:r>
            <a:r>
              <a:rPr lang="en-US" sz="1600" dirty="0"/>
              <a:t> + 3) (2</a:t>
            </a:r>
            <a:r>
              <a:rPr lang="en-US" sz="1600" i="1" dirty="0"/>
              <a:t>x</a:t>
            </a:r>
            <a:r>
              <a:rPr lang="en-US" sz="1600" baseline="30000" dirty="0"/>
              <a:t>2</a:t>
            </a:r>
            <a:r>
              <a:rPr lang="en-US" sz="1600" dirty="0"/>
              <a:t> + 5</a:t>
            </a:r>
            <a:r>
              <a:rPr lang="en-US" sz="1600" i="1" dirty="0"/>
              <a:t>x </a:t>
            </a:r>
            <a:r>
              <a:rPr lang="en-US" sz="1600" dirty="0"/>
              <a:t>+ 2) – (8</a:t>
            </a:r>
            <a:r>
              <a:rPr lang="en-US" sz="1600" i="1" dirty="0"/>
              <a:t>x</a:t>
            </a:r>
            <a:r>
              <a:rPr lang="en-US" sz="1600" baseline="30000" dirty="0"/>
              <a:t>5</a:t>
            </a:r>
            <a:r>
              <a:rPr lang="en-US" sz="1600" dirty="0"/>
              <a:t> + 20</a:t>
            </a:r>
            <a:r>
              <a:rPr lang="en-US" sz="1600" i="1" dirty="0"/>
              <a:t>x</a:t>
            </a:r>
            <a:r>
              <a:rPr lang="en-US" sz="1600" baseline="30000" dirty="0"/>
              <a:t>4</a:t>
            </a:r>
            <a:r>
              <a:rPr lang="en-US" sz="1600" dirty="0"/>
              <a:t> </a:t>
            </a:r>
            <a:r>
              <a:rPr lang="en-US" sz="1600" dirty="0" smtClean="0"/>
              <a:t>)</a:t>
            </a:r>
          </a:p>
          <a:p>
            <a:r>
              <a:rPr lang="en-US" sz="1600" dirty="0" smtClean="0"/>
              <a:t>The </a:t>
            </a:r>
            <a:r>
              <a:rPr lang="en-US" sz="1600" dirty="0"/>
              <a:t>expression is simplified to 8</a:t>
            </a:r>
            <a:r>
              <a:rPr lang="en-US" sz="1600" i="1" dirty="0"/>
              <a:t>x</a:t>
            </a:r>
            <a:r>
              <a:rPr lang="en-US" sz="1600" baseline="30000" dirty="0"/>
              <a:t>3</a:t>
            </a:r>
            <a:r>
              <a:rPr lang="en-US" sz="1600" dirty="0"/>
              <a:t> + 6</a:t>
            </a:r>
            <a:r>
              <a:rPr lang="en-US" sz="1600" i="1" dirty="0"/>
              <a:t>x</a:t>
            </a:r>
            <a:r>
              <a:rPr lang="en-US" sz="1600" baseline="30000" dirty="0"/>
              <a:t>2</a:t>
            </a:r>
            <a:r>
              <a:rPr lang="en-US" sz="1600" dirty="0"/>
              <a:t> + 15</a:t>
            </a:r>
            <a:r>
              <a:rPr lang="en-US" sz="1600" i="1" dirty="0"/>
              <a:t>x </a:t>
            </a:r>
            <a:r>
              <a:rPr lang="en-US" sz="1600" dirty="0"/>
              <a:t>+ 6.</a:t>
            </a:r>
          </a:p>
          <a:p>
            <a:r>
              <a:rPr lang="en-US" sz="1600" dirty="0"/>
              <a:t>What is the value of </a:t>
            </a:r>
            <a:r>
              <a:rPr lang="en-US" sz="1600" i="1" dirty="0"/>
              <a:t>m</a:t>
            </a:r>
            <a:r>
              <a:rPr lang="en-US" sz="1600" dirty="0" smtClean="0"/>
              <a:t>?</a:t>
            </a:r>
          </a:p>
          <a:p>
            <a:endParaRPr lang="en-US" sz="1600" dirty="0"/>
          </a:p>
          <a:p>
            <a:pPr marL="342900" indent="-342900">
              <a:buAutoNum type="alphaUcPeriod"/>
            </a:pPr>
            <a:r>
              <a:rPr lang="en-US" sz="1600" dirty="0" smtClean="0"/>
              <a:t>–8</a:t>
            </a:r>
          </a:p>
          <a:p>
            <a:endParaRPr lang="en-US" sz="1600" dirty="0"/>
          </a:p>
          <a:p>
            <a:r>
              <a:rPr lang="en-US" sz="1600" dirty="0"/>
              <a:t>B</a:t>
            </a:r>
            <a:r>
              <a:rPr lang="en-US" sz="1600" dirty="0" smtClean="0"/>
              <a:t>.    –4</a:t>
            </a:r>
          </a:p>
          <a:p>
            <a:endParaRPr lang="en-US" sz="1600" dirty="0"/>
          </a:p>
          <a:p>
            <a:r>
              <a:rPr lang="en-US" sz="1600" dirty="0"/>
              <a:t>C. </a:t>
            </a:r>
            <a:r>
              <a:rPr lang="en-US" sz="1600" dirty="0" smtClean="0"/>
              <a:t>   4</a:t>
            </a:r>
          </a:p>
          <a:p>
            <a:endParaRPr lang="en-US" sz="1600" dirty="0"/>
          </a:p>
          <a:p>
            <a:r>
              <a:rPr lang="en-US" sz="1600" dirty="0"/>
              <a:t>D</a:t>
            </a:r>
            <a:r>
              <a:rPr lang="en-US" sz="1600" dirty="0" smtClean="0"/>
              <a:t>.    8 </a:t>
            </a:r>
            <a:endParaRPr lang="en-US" sz="1600" dirty="0"/>
          </a:p>
        </p:txBody>
      </p:sp>
      <p:sp>
        <p:nvSpPr>
          <p:cNvPr id="2" name="TextBox 1"/>
          <p:cNvSpPr txBox="1"/>
          <p:nvPr/>
        </p:nvSpPr>
        <p:spPr>
          <a:xfrm>
            <a:off x="518160" y="5029203"/>
            <a:ext cx="7081520" cy="2554545"/>
          </a:xfrm>
          <a:prstGeom prst="rect">
            <a:avLst/>
          </a:prstGeom>
          <a:noFill/>
        </p:spPr>
        <p:txBody>
          <a:bodyPr wrap="square" rtlCol="0">
            <a:spAutoFit/>
          </a:bodyPr>
          <a:lstStyle/>
          <a:p>
            <a:r>
              <a:rPr lang="en-US" sz="1600" dirty="0"/>
              <a:t>8</a:t>
            </a:r>
            <a:r>
              <a:rPr lang="en-US" sz="1600" dirty="0" smtClean="0"/>
              <a:t>. </a:t>
            </a:r>
            <a:r>
              <a:rPr lang="en-US" sz="1600" dirty="0"/>
              <a:t>When the expression </a:t>
            </a:r>
            <a:r>
              <a:rPr lang="en-US" sz="1600" i="1" dirty="0"/>
              <a:t>x</a:t>
            </a:r>
            <a:r>
              <a:rPr lang="en-US" sz="1600" baseline="30000" dirty="0"/>
              <a:t>2</a:t>
            </a:r>
            <a:r>
              <a:rPr lang="en-US" sz="1600" dirty="0"/>
              <a:t> – 3</a:t>
            </a:r>
            <a:r>
              <a:rPr lang="en-US" sz="1600" i="1" dirty="0"/>
              <a:t>x </a:t>
            </a:r>
            <a:r>
              <a:rPr lang="en-US" sz="1600" dirty="0"/>
              <a:t>– 18 is </a:t>
            </a:r>
            <a:r>
              <a:rPr lang="en-US" sz="1600" dirty="0" smtClean="0"/>
              <a:t>factored completely</a:t>
            </a:r>
            <a:r>
              <a:rPr lang="en-US" sz="1600" dirty="0"/>
              <a:t>, which is one of its factors</a:t>
            </a:r>
            <a:r>
              <a:rPr lang="en-US" sz="1600" dirty="0" smtClean="0"/>
              <a:t>?</a:t>
            </a:r>
          </a:p>
          <a:p>
            <a:endParaRPr lang="en-US" sz="1600" dirty="0"/>
          </a:p>
          <a:p>
            <a:pPr marL="342900" indent="-342900">
              <a:buAutoNum type="alphaUcPeriod"/>
            </a:pPr>
            <a:r>
              <a:rPr lang="en-US" sz="1600" dirty="0" smtClean="0"/>
              <a:t>(</a:t>
            </a:r>
            <a:r>
              <a:rPr lang="en-US" sz="1600" i="1" dirty="0"/>
              <a:t>x </a:t>
            </a:r>
            <a:r>
              <a:rPr lang="en-US" sz="1600" dirty="0"/>
              <a:t>– 2</a:t>
            </a:r>
            <a:r>
              <a:rPr lang="en-US" sz="1600" dirty="0" smtClean="0"/>
              <a:t>)</a:t>
            </a:r>
          </a:p>
          <a:p>
            <a:endParaRPr lang="en-US" sz="1600" dirty="0"/>
          </a:p>
          <a:p>
            <a:r>
              <a:rPr lang="en-US" sz="1600" dirty="0"/>
              <a:t>B. </a:t>
            </a:r>
            <a:r>
              <a:rPr lang="en-US" sz="1600" dirty="0" smtClean="0"/>
              <a:t>  (</a:t>
            </a:r>
            <a:r>
              <a:rPr lang="en-US" sz="1600" i="1" dirty="0"/>
              <a:t>x </a:t>
            </a:r>
            <a:r>
              <a:rPr lang="en-US" sz="1600" dirty="0"/>
              <a:t>– 3</a:t>
            </a:r>
            <a:r>
              <a:rPr lang="en-US" sz="1600" dirty="0" smtClean="0"/>
              <a:t>)</a:t>
            </a:r>
          </a:p>
          <a:p>
            <a:endParaRPr lang="en-US" sz="1600" dirty="0"/>
          </a:p>
          <a:p>
            <a:r>
              <a:rPr lang="en-US" sz="1600" dirty="0"/>
              <a:t>C. </a:t>
            </a:r>
            <a:r>
              <a:rPr lang="en-US" sz="1600" dirty="0" smtClean="0"/>
              <a:t>  (</a:t>
            </a:r>
            <a:r>
              <a:rPr lang="en-US" sz="1600" i="1" dirty="0"/>
              <a:t>x </a:t>
            </a:r>
            <a:r>
              <a:rPr lang="en-US" sz="1600" dirty="0"/>
              <a:t>– 6</a:t>
            </a:r>
            <a:r>
              <a:rPr lang="en-US" sz="1600" dirty="0" smtClean="0"/>
              <a:t>)</a:t>
            </a:r>
          </a:p>
          <a:p>
            <a:endParaRPr lang="en-US" sz="1600" dirty="0"/>
          </a:p>
          <a:p>
            <a:r>
              <a:rPr lang="en-US" sz="1600" dirty="0"/>
              <a:t>D. </a:t>
            </a:r>
            <a:r>
              <a:rPr lang="en-US" sz="1600" dirty="0" smtClean="0"/>
              <a:t>  (</a:t>
            </a:r>
            <a:r>
              <a:rPr lang="en-US" sz="1600" i="1" dirty="0"/>
              <a:t>x </a:t>
            </a:r>
            <a:r>
              <a:rPr lang="en-US" sz="1600" dirty="0"/>
              <a:t>– 9)</a:t>
            </a:r>
            <a:endParaRPr lang="en-US" sz="1600" baseline="30000" dirty="0"/>
          </a:p>
        </p:txBody>
      </p:sp>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16</a:t>
            </a:fld>
            <a:endParaRPr lang="en-US" dirty="0"/>
          </a:p>
        </p:txBody>
      </p:sp>
      <p:sp>
        <p:nvSpPr>
          <p:cNvPr id="9" name="Freeform 8"/>
          <p:cNvSpPr/>
          <p:nvPr/>
        </p:nvSpPr>
        <p:spPr>
          <a:xfrm>
            <a:off x="498282" y="3067253"/>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508221" y="678957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84499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1"/>
            <a:ext cx="7081520" cy="2308324"/>
          </a:xfrm>
          <a:prstGeom prst="rect">
            <a:avLst/>
          </a:prstGeom>
        </p:spPr>
        <p:txBody>
          <a:bodyPr wrap="square">
            <a:spAutoFit/>
          </a:bodyPr>
          <a:lstStyle/>
          <a:p>
            <a:r>
              <a:rPr lang="en-US" sz="1600" dirty="0" smtClean="0"/>
              <a:t>9. </a:t>
            </a:r>
            <a:r>
              <a:rPr lang="en-US" sz="1600" dirty="0"/>
              <a:t>Which is a factor of the trinomial </a:t>
            </a:r>
            <a:r>
              <a:rPr lang="en-US" sz="1600" i="1" dirty="0"/>
              <a:t>x</a:t>
            </a:r>
            <a:r>
              <a:rPr lang="en-US" sz="1600" baseline="30000" dirty="0"/>
              <a:t>2</a:t>
            </a:r>
            <a:r>
              <a:rPr lang="en-US" sz="1600" dirty="0"/>
              <a:t> – 2</a:t>
            </a:r>
            <a:r>
              <a:rPr lang="en-US" sz="1600" i="1" dirty="0"/>
              <a:t>x </a:t>
            </a:r>
            <a:r>
              <a:rPr lang="en-US" sz="1600" dirty="0"/>
              <a:t>– 15</a:t>
            </a:r>
            <a:r>
              <a:rPr lang="en-US" sz="1600" dirty="0" smtClean="0"/>
              <a:t>?</a:t>
            </a:r>
          </a:p>
          <a:p>
            <a:endParaRPr lang="en-US" sz="1600" dirty="0"/>
          </a:p>
          <a:p>
            <a:pPr marL="342900" indent="-342900">
              <a:buAutoNum type="alphaUcPeriod"/>
            </a:pPr>
            <a:r>
              <a:rPr lang="en-US" sz="1600" dirty="0" smtClean="0"/>
              <a:t>(</a:t>
            </a:r>
            <a:r>
              <a:rPr lang="en-US" sz="1600" i="1" dirty="0"/>
              <a:t>x </a:t>
            </a:r>
            <a:r>
              <a:rPr lang="en-US" sz="1600" dirty="0"/>
              <a:t>– 13</a:t>
            </a:r>
            <a:r>
              <a:rPr lang="en-US" sz="1600" dirty="0" smtClean="0"/>
              <a:t>)</a:t>
            </a:r>
          </a:p>
          <a:p>
            <a:endParaRPr lang="en-US" sz="1600" dirty="0"/>
          </a:p>
          <a:p>
            <a:r>
              <a:rPr lang="en-US" sz="1600" dirty="0"/>
              <a:t>B. </a:t>
            </a:r>
            <a:r>
              <a:rPr lang="en-US" sz="1600" dirty="0" smtClean="0"/>
              <a:t>  (</a:t>
            </a:r>
            <a:r>
              <a:rPr lang="en-US" sz="1600" i="1" dirty="0"/>
              <a:t>x </a:t>
            </a:r>
            <a:r>
              <a:rPr lang="en-US" sz="1600" dirty="0"/>
              <a:t>– 5</a:t>
            </a:r>
            <a:r>
              <a:rPr lang="en-US" sz="1600" dirty="0" smtClean="0"/>
              <a:t>)</a:t>
            </a:r>
          </a:p>
          <a:p>
            <a:endParaRPr lang="en-US" sz="1600" dirty="0"/>
          </a:p>
          <a:p>
            <a:r>
              <a:rPr lang="en-US" sz="1600" dirty="0"/>
              <a:t>C. </a:t>
            </a:r>
            <a:r>
              <a:rPr lang="en-US" sz="1600" dirty="0" smtClean="0"/>
              <a:t>  (</a:t>
            </a:r>
            <a:r>
              <a:rPr lang="en-US" sz="1600" i="1" dirty="0"/>
              <a:t>x </a:t>
            </a:r>
            <a:r>
              <a:rPr lang="en-US" sz="1600" dirty="0"/>
              <a:t>+ 5</a:t>
            </a:r>
            <a:r>
              <a:rPr lang="en-US" sz="1600" dirty="0" smtClean="0"/>
              <a:t>)</a:t>
            </a:r>
          </a:p>
          <a:p>
            <a:endParaRPr lang="en-US" sz="1600" dirty="0"/>
          </a:p>
          <a:p>
            <a:r>
              <a:rPr lang="en-US" sz="1600" dirty="0"/>
              <a:t>D</a:t>
            </a:r>
            <a:r>
              <a:rPr lang="en-US" sz="1600" dirty="0" smtClean="0"/>
              <a:t>.   </a:t>
            </a:r>
            <a:r>
              <a:rPr lang="en-US" sz="1600" dirty="0"/>
              <a:t>(</a:t>
            </a:r>
            <a:r>
              <a:rPr lang="en-US" sz="1600" i="1" dirty="0"/>
              <a:t>x </a:t>
            </a:r>
            <a:r>
              <a:rPr lang="en-US" sz="1600" dirty="0"/>
              <a:t>+ 13)</a:t>
            </a:r>
          </a:p>
        </p:txBody>
      </p:sp>
      <mc:AlternateContent xmlns:mc="http://schemas.openxmlformats.org/markup-compatibility/2006" xmlns:a14="http://schemas.microsoft.com/office/drawing/2010/main">
        <mc:Choice Requires="a14">
          <p:sp>
            <p:nvSpPr>
              <p:cNvPr id="2" name="TextBox 1"/>
              <p:cNvSpPr txBox="1"/>
              <p:nvPr/>
            </p:nvSpPr>
            <p:spPr>
              <a:xfrm>
                <a:off x="518160" y="5029201"/>
                <a:ext cx="7081520" cy="3329694"/>
              </a:xfrm>
              <a:prstGeom prst="rect">
                <a:avLst/>
              </a:prstGeom>
              <a:noFill/>
            </p:spPr>
            <p:txBody>
              <a:bodyPr wrap="square" rtlCol="0">
                <a:spAutoFit/>
              </a:bodyPr>
              <a:lstStyle/>
              <a:p>
                <a:r>
                  <a:rPr lang="en-US" sz="1600" dirty="0" smtClean="0"/>
                  <a:t>10. </a:t>
                </a:r>
                <a:r>
                  <a:rPr lang="en-US" sz="1600" dirty="0"/>
                  <a:t>Simplify</a:t>
                </a:r>
                <a:r>
                  <a:rPr lang="en-US" sz="1600" dirty="0" smtClean="0"/>
                  <a:t>:</a:t>
                </a:r>
              </a:p>
              <a:p>
                <a:r>
                  <a:rPr lang="en-US" sz="1600" dirty="0" smtClean="0"/>
                  <a:t>	</a:t>
                </a:r>
                <a14:m>
                  <m:oMath xmlns:m="http://schemas.openxmlformats.org/officeDocument/2006/math">
                    <m:f>
                      <m:fPr>
                        <m:ctrlPr>
                          <a:rPr lang="en-US" sz="1600" i="1" smtClean="0">
                            <a:latin typeface="Cambria Math"/>
                          </a:rPr>
                        </m:ctrlPr>
                      </m:fPr>
                      <m:num>
                        <m:r>
                          <m:rPr>
                            <m:nor/>
                          </m:rPr>
                          <a:rPr lang="en-US" sz="1600" i="1" dirty="0"/>
                          <m:t>x</m:t>
                        </m:r>
                        <m:r>
                          <m:rPr>
                            <m:nor/>
                          </m:rPr>
                          <a:rPr lang="en-US" sz="1600" baseline="30000" dirty="0"/>
                          <m:t>2</m:t>
                        </m:r>
                        <m:r>
                          <m:rPr>
                            <m:nor/>
                          </m:rPr>
                          <a:rPr lang="en-US" sz="1600" dirty="0"/>
                          <m:t> – 3 </m:t>
                        </m:r>
                        <m:r>
                          <m:rPr>
                            <m:nor/>
                          </m:rPr>
                          <a:rPr lang="en-US" sz="1600" i="1" dirty="0"/>
                          <m:t>x</m:t>
                        </m:r>
                        <m:r>
                          <m:rPr>
                            <m:nor/>
                          </m:rPr>
                          <a:rPr lang="en-US" sz="1600" i="1" dirty="0"/>
                          <m:t> </m:t>
                        </m:r>
                        <m:r>
                          <m:rPr>
                            <m:nor/>
                          </m:rPr>
                          <a:rPr lang="en-US" sz="1600" dirty="0"/>
                          <m:t>– 10</m:t>
                        </m:r>
                      </m:num>
                      <m:den>
                        <m:r>
                          <m:rPr>
                            <m:nor/>
                          </m:rPr>
                          <a:rPr lang="en-US" sz="1600" i="1" dirty="0"/>
                          <m:t>x</m:t>
                        </m:r>
                        <m:r>
                          <m:rPr>
                            <m:nor/>
                          </m:rPr>
                          <a:rPr lang="en-US" sz="1600" baseline="30000" dirty="0"/>
                          <m:t>2</m:t>
                        </m:r>
                        <m:r>
                          <m:rPr>
                            <m:nor/>
                          </m:rPr>
                          <a:rPr lang="en-US" sz="1600" dirty="0"/>
                          <m:t> + 6 </m:t>
                        </m:r>
                        <m:r>
                          <m:rPr>
                            <m:nor/>
                          </m:rPr>
                          <a:rPr lang="en-US" sz="1600" i="1" dirty="0"/>
                          <m:t>x</m:t>
                        </m:r>
                        <m:r>
                          <m:rPr>
                            <m:nor/>
                          </m:rPr>
                          <a:rPr lang="en-US" sz="1600" i="1" dirty="0"/>
                          <m:t> </m:t>
                        </m:r>
                        <m:r>
                          <m:rPr>
                            <m:nor/>
                          </m:rPr>
                          <a:rPr lang="en-US" sz="1600" dirty="0"/>
                          <m:t>+ 8 </m:t>
                        </m:r>
                      </m:den>
                    </m:f>
                  </m:oMath>
                </a14:m>
                <a:r>
                  <a:rPr lang="en-US" sz="1600" dirty="0" smtClean="0"/>
                  <a:t>  </a:t>
                </a:r>
                <a:r>
                  <a:rPr lang="en-US" sz="1600" dirty="0"/>
                  <a:t>; </a:t>
                </a:r>
                <a:r>
                  <a:rPr lang="en-US" sz="1600" i="1" dirty="0"/>
                  <a:t>x </a:t>
                </a:r>
                <a:r>
                  <a:rPr lang="en-US" sz="1600" dirty="0"/>
                  <a:t>≠ –4, –2</a:t>
                </a:r>
              </a:p>
              <a:p>
                <a:endParaRPr lang="en-US" sz="1600" dirty="0"/>
              </a:p>
              <a:p>
                <a:r>
                  <a:rPr lang="en-US" sz="1600" dirty="0" smtClean="0"/>
                  <a:t>A.   </a:t>
                </a:r>
                <a14:m>
                  <m:oMath xmlns:m="http://schemas.openxmlformats.org/officeDocument/2006/math">
                    <m:f>
                      <m:fPr>
                        <m:ctrlPr>
                          <a:rPr lang="en-US" sz="1600" i="1" dirty="0" smtClean="0">
                            <a:latin typeface="Cambria Math"/>
                          </a:rPr>
                        </m:ctrlPr>
                      </m:fPr>
                      <m:num>
                        <m:r>
                          <m:rPr>
                            <m:nor/>
                          </m:rPr>
                          <a:rPr lang="en-US" sz="1600" b="0" i="0" dirty="0" smtClean="0">
                            <a:latin typeface="Cambria Math"/>
                          </a:rPr>
                          <m:t>−1</m:t>
                        </m:r>
                      </m:num>
                      <m:den>
                        <m:r>
                          <m:rPr>
                            <m:nor/>
                          </m:rPr>
                          <a:rPr lang="en-US" sz="1600" b="0" i="0" dirty="0" smtClean="0">
                            <a:latin typeface="Cambria Math"/>
                          </a:rPr>
                          <m:t>2</m:t>
                        </m:r>
                      </m:den>
                    </m:f>
                  </m:oMath>
                </a14:m>
                <a:r>
                  <a:rPr lang="en-US" sz="1600" i="1" dirty="0"/>
                  <a:t>x </a:t>
                </a:r>
                <a:r>
                  <a:rPr lang="en-US" sz="1600" dirty="0"/>
                  <a:t> – </a:t>
                </a:r>
                <a14:m>
                  <m:oMath xmlns:m="http://schemas.openxmlformats.org/officeDocument/2006/math">
                    <m:r>
                      <a:rPr lang="en-US" sz="1600" b="0" i="1" smtClean="0">
                        <a:latin typeface="Cambria Math"/>
                      </a:rPr>
                      <m:t> </m:t>
                    </m:r>
                    <m:f>
                      <m:fPr>
                        <m:ctrlPr>
                          <a:rPr lang="en-US" sz="1600" i="1" smtClean="0">
                            <a:latin typeface="Cambria Math"/>
                          </a:rPr>
                        </m:ctrlPr>
                      </m:fPr>
                      <m:num>
                        <m:r>
                          <m:rPr>
                            <m:nor/>
                          </m:rPr>
                          <a:rPr lang="en-US" sz="1600" b="0" i="0" smtClean="0">
                            <a:latin typeface="Cambria Math"/>
                          </a:rPr>
                          <m:t>5</m:t>
                        </m:r>
                      </m:num>
                      <m:den>
                        <m:r>
                          <m:rPr>
                            <m:nor/>
                          </m:rPr>
                          <a:rPr lang="en-US" sz="1600" b="0" i="0" smtClean="0">
                            <a:latin typeface="Cambria Math"/>
                          </a:rPr>
                          <m:t>4</m:t>
                        </m:r>
                      </m:den>
                    </m:f>
                  </m:oMath>
                </a14:m>
                <a:endParaRPr lang="en-US" sz="1600" dirty="0" smtClean="0"/>
              </a:p>
              <a:p>
                <a:endParaRPr lang="en-US" sz="1600" dirty="0" smtClean="0"/>
              </a:p>
              <a:p>
                <a:r>
                  <a:rPr lang="en-US" sz="1600" dirty="0" smtClean="0"/>
                  <a:t>B</a:t>
                </a:r>
                <a:r>
                  <a:rPr lang="en-US" sz="1600" dirty="0"/>
                  <a:t>. </a:t>
                </a:r>
                <a:r>
                  <a:rPr lang="en-US" sz="1600" dirty="0" smtClean="0"/>
                  <a:t>  </a:t>
                </a:r>
                <a:r>
                  <a:rPr lang="en-US" sz="1600" i="1" dirty="0" smtClean="0"/>
                  <a:t>x</a:t>
                </a:r>
                <a:r>
                  <a:rPr lang="en-US" sz="1600" baseline="30000" dirty="0" smtClean="0"/>
                  <a:t>2</a:t>
                </a:r>
                <a:r>
                  <a:rPr lang="en-US" sz="1600" dirty="0" smtClean="0"/>
                  <a:t> </a:t>
                </a:r>
                <a:r>
                  <a:rPr lang="en-US" sz="1600" dirty="0"/>
                  <a:t>– </a:t>
                </a:r>
                <a14:m>
                  <m:oMath xmlns:m="http://schemas.openxmlformats.org/officeDocument/2006/math">
                    <m:f>
                      <m:fPr>
                        <m:ctrlPr>
                          <a:rPr lang="en-US" sz="1600" i="1" dirty="0">
                            <a:latin typeface="Cambria Math"/>
                          </a:rPr>
                        </m:ctrlPr>
                      </m:fPr>
                      <m:num>
                        <m:r>
                          <m:rPr>
                            <m:nor/>
                          </m:rPr>
                          <a:rPr lang="en-US" sz="1600" dirty="0">
                            <a:latin typeface="Cambria Math"/>
                          </a:rPr>
                          <m:t>1</m:t>
                        </m:r>
                      </m:num>
                      <m:den>
                        <m:r>
                          <m:rPr>
                            <m:nor/>
                          </m:rPr>
                          <a:rPr lang="en-US" sz="1600" dirty="0">
                            <a:latin typeface="Cambria Math"/>
                          </a:rPr>
                          <m:t>2</m:t>
                        </m:r>
                      </m:den>
                    </m:f>
                  </m:oMath>
                </a14:m>
                <a:r>
                  <a:rPr lang="en-US" sz="1600" i="1" dirty="0"/>
                  <a:t>x </a:t>
                </a:r>
                <a:r>
                  <a:rPr lang="en-US" sz="1600" dirty="0"/>
                  <a:t>– </a:t>
                </a:r>
                <a14:m>
                  <m:oMath xmlns:m="http://schemas.openxmlformats.org/officeDocument/2006/math">
                    <m:r>
                      <a:rPr lang="en-US" sz="1600" i="1">
                        <a:latin typeface="Cambria Math"/>
                      </a:rPr>
                      <m:t> </m:t>
                    </m:r>
                    <m:f>
                      <m:fPr>
                        <m:ctrlPr>
                          <a:rPr lang="en-US" sz="1600" i="1">
                            <a:latin typeface="Cambria Math"/>
                          </a:rPr>
                        </m:ctrlPr>
                      </m:fPr>
                      <m:num>
                        <m:r>
                          <m:rPr>
                            <m:nor/>
                          </m:rPr>
                          <a:rPr lang="en-US" sz="1600">
                            <a:latin typeface="Cambria Math"/>
                          </a:rPr>
                          <m:t>5</m:t>
                        </m:r>
                      </m:num>
                      <m:den>
                        <m:r>
                          <m:rPr>
                            <m:nor/>
                          </m:rPr>
                          <a:rPr lang="en-US" sz="1600">
                            <a:latin typeface="Cambria Math"/>
                          </a:rPr>
                          <m:t>4</m:t>
                        </m:r>
                      </m:den>
                    </m:f>
                  </m:oMath>
                </a14:m>
                <a:endParaRPr lang="en-US" sz="1600" dirty="0"/>
              </a:p>
              <a:p>
                <a:endParaRPr lang="en-US" sz="1600" dirty="0" smtClean="0"/>
              </a:p>
              <a:p>
                <a:r>
                  <a:rPr lang="en-US" sz="1600" dirty="0" smtClean="0"/>
                  <a:t>C</a:t>
                </a:r>
                <a:r>
                  <a:rPr lang="en-US" sz="1600" dirty="0"/>
                  <a:t>. </a:t>
                </a:r>
                <a:r>
                  <a:rPr lang="en-US" sz="1600" dirty="0" smtClean="0"/>
                  <a:t>   </a:t>
                </a:r>
                <a14:m>
                  <m:oMath xmlns:m="http://schemas.openxmlformats.org/officeDocument/2006/math">
                    <m:f>
                      <m:fPr>
                        <m:ctrlPr>
                          <a:rPr lang="en-US" sz="1600" i="1" smtClean="0">
                            <a:latin typeface="Cambria Math"/>
                          </a:rPr>
                        </m:ctrlPr>
                      </m:fPr>
                      <m:num>
                        <m:r>
                          <m:rPr>
                            <m:nor/>
                          </m:rPr>
                          <a:rPr lang="en-US" sz="1600" i="1" dirty="0"/>
                          <m:t>x</m:t>
                        </m:r>
                        <m:r>
                          <m:rPr>
                            <m:nor/>
                          </m:rPr>
                          <a:rPr lang="en-US" sz="1600" i="1" dirty="0"/>
                          <m:t> </m:t>
                        </m:r>
                        <m:r>
                          <m:rPr>
                            <m:nor/>
                          </m:rPr>
                          <a:rPr lang="en-US" sz="1600" dirty="0"/>
                          <m:t>– 5</m:t>
                        </m:r>
                      </m:num>
                      <m:den>
                        <m:r>
                          <m:rPr>
                            <m:nor/>
                          </m:rPr>
                          <a:rPr lang="en-US" sz="1600" i="1" dirty="0"/>
                          <m:t>x</m:t>
                        </m:r>
                        <m:r>
                          <m:rPr>
                            <m:nor/>
                          </m:rPr>
                          <a:rPr lang="en-US" sz="1600" i="1" dirty="0"/>
                          <m:t> </m:t>
                        </m:r>
                        <m:r>
                          <m:rPr>
                            <m:nor/>
                          </m:rPr>
                          <a:rPr lang="en-US" sz="1600" dirty="0"/>
                          <m:t>+ 4</m:t>
                        </m:r>
                      </m:den>
                    </m:f>
                  </m:oMath>
                </a14:m>
                <a:endParaRPr lang="en-US" sz="1600" dirty="0" smtClean="0"/>
              </a:p>
              <a:p>
                <a:endParaRPr lang="en-US" sz="1600" dirty="0"/>
              </a:p>
              <a:p>
                <a:r>
                  <a:rPr lang="en-US" sz="1600" dirty="0"/>
                  <a:t>D</a:t>
                </a:r>
                <a:r>
                  <a:rPr lang="en-US" sz="1600" dirty="0" smtClean="0"/>
                  <a:t>.    </a:t>
                </a:r>
                <a14:m>
                  <m:oMath xmlns:m="http://schemas.openxmlformats.org/officeDocument/2006/math">
                    <m:f>
                      <m:fPr>
                        <m:ctrlPr>
                          <a:rPr lang="en-US" sz="1600" i="1">
                            <a:latin typeface="Cambria Math"/>
                          </a:rPr>
                        </m:ctrlPr>
                      </m:fPr>
                      <m:num>
                        <m:r>
                          <m:rPr>
                            <m:nor/>
                          </m:rPr>
                          <a:rPr lang="en-US" sz="1600" i="1" dirty="0"/>
                          <m:t>x</m:t>
                        </m:r>
                        <m:r>
                          <m:rPr>
                            <m:nor/>
                          </m:rPr>
                          <a:rPr lang="en-US" sz="1600" i="1" dirty="0"/>
                          <m:t> </m:t>
                        </m:r>
                        <m:r>
                          <m:rPr>
                            <m:nor/>
                          </m:rPr>
                          <a:rPr lang="en-US" sz="1600" b="0" i="0" dirty="0" smtClean="0"/>
                          <m:t>+</m:t>
                        </m:r>
                        <m:r>
                          <m:rPr>
                            <m:nor/>
                          </m:rPr>
                          <a:rPr lang="en-US" sz="1600" dirty="0"/>
                          <m:t> 5</m:t>
                        </m:r>
                      </m:num>
                      <m:den>
                        <m:r>
                          <m:rPr>
                            <m:nor/>
                          </m:rPr>
                          <a:rPr lang="en-US" sz="1600" i="1" dirty="0"/>
                          <m:t>x</m:t>
                        </m:r>
                        <m:r>
                          <m:rPr>
                            <m:nor/>
                          </m:rPr>
                          <a:rPr lang="en-US" sz="1600" b="0" i="1" dirty="0" smtClean="0"/>
                          <m:t> </m:t>
                        </m:r>
                        <m:r>
                          <m:rPr>
                            <m:nor/>
                          </m:rPr>
                          <a:rPr lang="en-US" sz="1600" dirty="0"/>
                          <m:t>–</m:t>
                        </m:r>
                        <m:r>
                          <m:rPr>
                            <m:nor/>
                          </m:rPr>
                          <a:rPr lang="en-US" sz="1600" b="0" i="0" dirty="0" smtClean="0"/>
                          <m:t> </m:t>
                        </m:r>
                        <m:r>
                          <m:rPr>
                            <m:nor/>
                          </m:rPr>
                          <a:rPr lang="en-US" sz="1600" dirty="0"/>
                          <m:t>4</m:t>
                        </m:r>
                      </m:den>
                    </m:f>
                  </m:oMath>
                </a14:m>
                <a:endParaRPr lang="en-US" sz="1600" baseline="30000" dirty="0"/>
              </a:p>
            </p:txBody>
          </p:sp>
        </mc:Choice>
        <mc:Fallback xmlns="">
          <p:sp>
            <p:nvSpPr>
              <p:cNvPr id="2" name="TextBox 1"/>
              <p:cNvSpPr txBox="1">
                <a:spLocks noRot="1" noChangeAspect="1" noMove="1" noResize="1" noEditPoints="1" noAdjustHandles="1" noChangeArrowheads="1" noChangeShapeType="1" noTextEdit="1"/>
              </p:cNvSpPr>
              <p:nvPr/>
            </p:nvSpPr>
            <p:spPr>
              <a:xfrm>
                <a:off x="518160" y="5029201"/>
                <a:ext cx="7081520" cy="3329694"/>
              </a:xfrm>
              <a:prstGeom prst="rect">
                <a:avLst/>
              </a:prstGeom>
              <a:blipFill rotWithShape="1">
                <a:blip r:embed="rId3" cstate="print"/>
                <a:stretch>
                  <a:fillRect l="-430" t="-549" b="-733"/>
                </a:stretch>
              </a:blipFill>
            </p:spPr>
            <p:txBody>
              <a:bodyPr/>
              <a:lstStyle/>
              <a:p>
                <a:r>
                  <a:rPr lang="en-US">
                    <a:noFill/>
                  </a:rPr>
                  <a:t> </a:t>
                </a:r>
              </a:p>
            </p:txBody>
          </p:sp>
        </mc:Fallback>
      </mc:AlternateContent>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17</a:t>
            </a:fld>
            <a:endParaRPr lang="en-US" dirty="0"/>
          </a:p>
        </p:txBody>
      </p:sp>
      <p:sp>
        <p:nvSpPr>
          <p:cNvPr id="7" name="Rectangle 6"/>
          <p:cNvSpPr/>
          <p:nvPr/>
        </p:nvSpPr>
        <p:spPr>
          <a:xfrm>
            <a:off x="7365741" y="1680851"/>
            <a:ext cx="414757" cy="1676814"/>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t>Module 1</a:t>
            </a:r>
            <a:endParaRPr lang="en-US" sz="1000" b="1" spc="-300" dirty="0"/>
          </a:p>
        </p:txBody>
      </p:sp>
      <p:sp>
        <p:nvSpPr>
          <p:cNvPr id="10" name="Freeform 9"/>
          <p:cNvSpPr/>
          <p:nvPr/>
        </p:nvSpPr>
        <p:spPr>
          <a:xfrm>
            <a:off x="495169" y="1349166"/>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98282" y="7330431"/>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86510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p:nvPr/>
            </p:nvSpPr>
            <p:spPr>
              <a:xfrm>
                <a:off x="518160" y="335283"/>
                <a:ext cx="7081520" cy="3121047"/>
              </a:xfrm>
              <a:prstGeom prst="rect">
                <a:avLst/>
              </a:prstGeom>
            </p:spPr>
            <p:txBody>
              <a:bodyPr wrap="square">
                <a:spAutoFit/>
              </a:bodyPr>
              <a:lstStyle/>
              <a:p>
                <a:r>
                  <a:rPr lang="en-US" sz="1600" dirty="0" smtClean="0"/>
                  <a:t>11</a:t>
                </a:r>
                <a:r>
                  <a:rPr lang="en-US" sz="1600" dirty="0"/>
                  <a:t>. Simplify:</a:t>
                </a:r>
              </a:p>
              <a:p>
                <a:r>
                  <a:rPr lang="en-US" sz="1600" dirty="0"/>
                  <a:t>	</a:t>
                </a:r>
                <a14:m>
                  <m:oMath xmlns:m="http://schemas.openxmlformats.org/officeDocument/2006/math">
                    <m:f>
                      <m:fPr>
                        <m:ctrlPr>
                          <a:rPr lang="en-US" sz="1600" i="1">
                            <a:latin typeface="Cambria Math"/>
                          </a:rPr>
                        </m:ctrlPr>
                      </m:fPr>
                      <m:num>
                        <m:r>
                          <m:rPr>
                            <m:nor/>
                          </m:rPr>
                          <a:rPr lang="en-US" sz="1600"/>
                          <m:t>–3</m:t>
                        </m:r>
                        <m:r>
                          <m:rPr>
                            <m:nor/>
                          </m:rPr>
                          <a:rPr lang="en-US" sz="1600" i="1"/>
                          <m:t>x</m:t>
                        </m:r>
                        <m:r>
                          <m:rPr>
                            <m:nor/>
                          </m:rPr>
                          <a:rPr lang="en-US" sz="1600" baseline="30000"/>
                          <m:t>3</m:t>
                        </m:r>
                        <m:r>
                          <m:rPr>
                            <m:nor/>
                          </m:rPr>
                          <a:rPr lang="en-US" sz="1600"/>
                          <m:t> + 9 </m:t>
                        </m:r>
                        <m:r>
                          <m:rPr>
                            <m:nor/>
                          </m:rPr>
                          <a:rPr lang="en-US" sz="1600" i="1"/>
                          <m:t>x</m:t>
                        </m:r>
                        <m:r>
                          <m:rPr>
                            <m:nor/>
                          </m:rPr>
                          <a:rPr lang="en-US" sz="1600" baseline="30000"/>
                          <m:t>2</m:t>
                        </m:r>
                        <m:r>
                          <m:rPr>
                            <m:nor/>
                          </m:rPr>
                          <a:rPr lang="en-US" sz="1600"/>
                          <m:t> + 30</m:t>
                        </m:r>
                        <m:r>
                          <m:rPr>
                            <m:nor/>
                          </m:rPr>
                          <a:rPr lang="en-US" sz="1600" i="1"/>
                          <m:t>x</m:t>
                        </m:r>
                      </m:num>
                      <m:den>
                        <m:r>
                          <m:rPr>
                            <m:nor/>
                          </m:rPr>
                          <a:rPr lang="en-US" sz="1600"/>
                          <m:t>–3</m:t>
                        </m:r>
                        <m:r>
                          <m:rPr>
                            <m:nor/>
                          </m:rPr>
                          <a:rPr lang="en-US" sz="1600" i="1"/>
                          <m:t>x</m:t>
                        </m:r>
                        <m:r>
                          <m:rPr>
                            <m:nor/>
                          </m:rPr>
                          <a:rPr lang="en-US" sz="1600" baseline="30000"/>
                          <m:t>3</m:t>
                        </m:r>
                        <m:r>
                          <m:rPr>
                            <m:nor/>
                          </m:rPr>
                          <a:rPr lang="en-US" sz="1600" dirty="0"/>
                          <m:t>–</m:t>
                        </m:r>
                        <m:r>
                          <m:rPr>
                            <m:nor/>
                          </m:rPr>
                          <a:rPr lang="en-US" sz="1600" b="0" i="0" dirty="0" smtClean="0"/>
                          <m:t> 18</m:t>
                        </m:r>
                        <m:r>
                          <m:rPr>
                            <m:nor/>
                          </m:rPr>
                          <a:rPr lang="en-US" sz="1600"/>
                          <m:t> </m:t>
                        </m:r>
                        <m:r>
                          <m:rPr>
                            <m:nor/>
                          </m:rPr>
                          <a:rPr lang="en-US" sz="1600" i="1"/>
                          <m:t>x</m:t>
                        </m:r>
                        <m:r>
                          <m:rPr>
                            <m:nor/>
                          </m:rPr>
                          <a:rPr lang="en-US" sz="1600" baseline="30000"/>
                          <m:t>2</m:t>
                        </m:r>
                        <m:r>
                          <m:rPr>
                            <m:nor/>
                          </m:rPr>
                          <a:rPr lang="en-US" sz="1600"/>
                          <m:t> </m:t>
                        </m:r>
                        <m:r>
                          <m:rPr>
                            <m:nor/>
                          </m:rPr>
                          <a:rPr lang="en-US" sz="1600" b="0" i="0" smtClean="0"/>
                          <m:t>−</m:t>
                        </m:r>
                        <m:r>
                          <m:rPr>
                            <m:nor/>
                          </m:rPr>
                          <a:rPr lang="en-US" sz="1600"/>
                          <m:t> </m:t>
                        </m:r>
                        <m:r>
                          <m:rPr>
                            <m:nor/>
                          </m:rPr>
                          <a:rPr lang="en-US" sz="1600" b="0" i="1" smtClean="0"/>
                          <m:t>24</m:t>
                        </m:r>
                        <m:r>
                          <m:rPr>
                            <m:nor/>
                          </m:rPr>
                          <a:rPr lang="en-US" sz="1600" i="1"/>
                          <m:t>x</m:t>
                        </m:r>
                      </m:den>
                    </m:f>
                  </m:oMath>
                </a14:m>
                <a:r>
                  <a:rPr lang="en-US" sz="1600" dirty="0"/>
                  <a:t>  ; </a:t>
                </a:r>
                <a:r>
                  <a:rPr lang="en-US" sz="1600" i="1" dirty="0"/>
                  <a:t>x </a:t>
                </a:r>
                <a:r>
                  <a:rPr lang="en-US" sz="1600" dirty="0"/>
                  <a:t>≠ –4, –2, 0</a:t>
                </a:r>
              </a:p>
              <a:p>
                <a:r>
                  <a:rPr lang="en-US" sz="1600" dirty="0"/>
                  <a:t>A</a:t>
                </a:r>
                <a:r>
                  <a:rPr lang="en-US" sz="1600" dirty="0" smtClean="0"/>
                  <a:t>.   </a:t>
                </a:r>
                <a14:m>
                  <m:oMath xmlns:m="http://schemas.openxmlformats.org/officeDocument/2006/math">
                    <m:f>
                      <m:fPr>
                        <m:ctrlPr>
                          <a:rPr lang="en-US" sz="1600" i="1" dirty="0">
                            <a:latin typeface="Cambria Math"/>
                          </a:rPr>
                        </m:ctrlPr>
                      </m:fPr>
                      <m:num>
                        <m:r>
                          <m:rPr>
                            <m:nor/>
                          </m:rPr>
                          <a:rPr lang="en-US" sz="1600" dirty="0">
                            <a:latin typeface="Cambria Math"/>
                          </a:rPr>
                          <m:t>−1</m:t>
                        </m:r>
                      </m:num>
                      <m:den>
                        <m:r>
                          <m:rPr>
                            <m:nor/>
                          </m:rPr>
                          <a:rPr lang="en-US" sz="1600" dirty="0">
                            <a:latin typeface="Cambria Math"/>
                          </a:rPr>
                          <m:t>2</m:t>
                        </m:r>
                      </m:den>
                    </m:f>
                  </m:oMath>
                </a14:m>
                <a:r>
                  <a:rPr lang="en-US" sz="1600" i="1" dirty="0" smtClean="0"/>
                  <a:t>x</a:t>
                </a:r>
                <a:r>
                  <a:rPr lang="en-US" sz="1600" i="1" baseline="30000" dirty="0" smtClean="0"/>
                  <a:t>2</a:t>
                </a:r>
                <a:r>
                  <a:rPr lang="en-US" sz="1600" i="1" dirty="0" smtClean="0"/>
                  <a:t> </a:t>
                </a:r>
                <a:r>
                  <a:rPr lang="en-US" sz="1600" dirty="0" smtClean="0"/>
                  <a:t> </a:t>
                </a:r>
                <a:r>
                  <a:rPr lang="en-US" sz="1600" dirty="0"/>
                  <a:t>– </a:t>
                </a:r>
                <a14:m>
                  <m:oMath xmlns:m="http://schemas.openxmlformats.org/officeDocument/2006/math">
                    <m:r>
                      <a:rPr lang="en-US" sz="1600" i="1">
                        <a:latin typeface="Cambria Math"/>
                      </a:rPr>
                      <m:t> </m:t>
                    </m:r>
                    <m:f>
                      <m:fPr>
                        <m:ctrlPr>
                          <a:rPr lang="en-US" sz="1600" i="1">
                            <a:latin typeface="Cambria Math"/>
                          </a:rPr>
                        </m:ctrlPr>
                      </m:fPr>
                      <m:num>
                        <m:r>
                          <m:rPr>
                            <m:nor/>
                          </m:rPr>
                          <a:rPr lang="en-US" sz="1600">
                            <a:latin typeface="Cambria Math"/>
                          </a:rPr>
                          <m:t>5</m:t>
                        </m:r>
                      </m:num>
                      <m:den>
                        <m:r>
                          <m:rPr>
                            <m:nor/>
                          </m:rPr>
                          <a:rPr lang="en-US" sz="1600">
                            <a:latin typeface="Cambria Math"/>
                          </a:rPr>
                          <m:t>4</m:t>
                        </m:r>
                      </m:den>
                    </m:f>
                  </m:oMath>
                </a14:m>
                <a:r>
                  <a:rPr lang="en-US" sz="1600" dirty="0" smtClean="0"/>
                  <a:t>x</a:t>
                </a:r>
                <a:endParaRPr lang="en-US" sz="1600" dirty="0"/>
              </a:p>
              <a:p>
                <a:endParaRPr lang="en-US" sz="1600" dirty="0"/>
              </a:p>
              <a:p>
                <a:r>
                  <a:rPr lang="en-US" sz="1600" dirty="0"/>
                  <a:t>B. </a:t>
                </a:r>
                <a:r>
                  <a:rPr lang="en-US" sz="1600" dirty="0" smtClean="0"/>
                  <a:t>  </a:t>
                </a:r>
                <a:r>
                  <a:rPr lang="en-US" sz="1600" i="1" dirty="0" smtClean="0"/>
                  <a:t>x</a:t>
                </a:r>
                <a:r>
                  <a:rPr lang="en-US" sz="1600" i="1" baseline="30000" dirty="0" smtClean="0"/>
                  <a:t>3</a:t>
                </a:r>
                <a:r>
                  <a:rPr lang="en-US" sz="1600" dirty="0" smtClean="0"/>
                  <a:t> </a:t>
                </a:r>
                <a:r>
                  <a:rPr lang="en-US" sz="1600" dirty="0"/>
                  <a:t>– </a:t>
                </a:r>
                <a14:m>
                  <m:oMath xmlns:m="http://schemas.openxmlformats.org/officeDocument/2006/math">
                    <m:f>
                      <m:fPr>
                        <m:ctrlPr>
                          <a:rPr lang="en-US" sz="1600" i="1" dirty="0">
                            <a:latin typeface="Cambria Math"/>
                          </a:rPr>
                        </m:ctrlPr>
                      </m:fPr>
                      <m:num>
                        <m:r>
                          <m:rPr>
                            <m:nor/>
                          </m:rPr>
                          <a:rPr lang="en-US" sz="1600" dirty="0">
                            <a:latin typeface="Cambria Math"/>
                          </a:rPr>
                          <m:t>1</m:t>
                        </m:r>
                      </m:num>
                      <m:den>
                        <m:r>
                          <m:rPr>
                            <m:nor/>
                          </m:rPr>
                          <a:rPr lang="en-US" sz="1600" dirty="0">
                            <a:latin typeface="Cambria Math"/>
                          </a:rPr>
                          <m:t>2</m:t>
                        </m:r>
                      </m:den>
                    </m:f>
                  </m:oMath>
                </a14:m>
                <a:r>
                  <a:rPr lang="en-US" sz="1600" i="1" dirty="0" smtClean="0"/>
                  <a:t>x</a:t>
                </a:r>
                <a:r>
                  <a:rPr lang="en-US" sz="1600" i="1" baseline="30000" dirty="0" smtClean="0"/>
                  <a:t>2</a:t>
                </a:r>
                <a:r>
                  <a:rPr lang="en-US" sz="1600" i="1" dirty="0" smtClean="0"/>
                  <a:t> </a:t>
                </a:r>
                <a:r>
                  <a:rPr lang="en-US" sz="1600" dirty="0"/>
                  <a:t>– </a:t>
                </a:r>
                <a14:m>
                  <m:oMath xmlns:m="http://schemas.openxmlformats.org/officeDocument/2006/math">
                    <m:r>
                      <a:rPr lang="en-US" sz="1600" i="1">
                        <a:latin typeface="Cambria Math"/>
                      </a:rPr>
                      <m:t> </m:t>
                    </m:r>
                    <m:f>
                      <m:fPr>
                        <m:ctrlPr>
                          <a:rPr lang="en-US" sz="1600" i="1">
                            <a:latin typeface="Cambria Math"/>
                          </a:rPr>
                        </m:ctrlPr>
                      </m:fPr>
                      <m:num>
                        <m:r>
                          <m:rPr>
                            <m:nor/>
                          </m:rPr>
                          <a:rPr lang="en-US" sz="1600">
                            <a:latin typeface="Cambria Math"/>
                          </a:rPr>
                          <m:t>5</m:t>
                        </m:r>
                      </m:num>
                      <m:den>
                        <m:r>
                          <m:rPr>
                            <m:nor/>
                          </m:rPr>
                          <a:rPr lang="en-US" sz="1600">
                            <a:latin typeface="Cambria Math"/>
                          </a:rPr>
                          <m:t>4</m:t>
                        </m:r>
                      </m:den>
                    </m:f>
                  </m:oMath>
                </a14:m>
                <a:r>
                  <a:rPr lang="en-US" sz="1600" i="1" dirty="0" smtClean="0"/>
                  <a:t>x</a:t>
                </a:r>
                <a:endParaRPr lang="en-US" sz="1600" i="1" dirty="0"/>
              </a:p>
              <a:p>
                <a:endParaRPr lang="en-US" sz="1600" dirty="0"/>
              </a:p>
              <a:p>
                <a:r>
                  <a:rPr lang="en-US" sz="1600" dirty="0"/>
                  <a:t>C. </a:t>
                </a:r>
                <a:r>
                  <a:rPr lang="en-US" sz="1600" dirty="0" smtClean="0"/>
                  <a:t>    </a:t>
                </a:r>
                <a14:m>
                  <m:oMath xmlns:m="http://schemas.openxmlformats.org/officeDocument/2006/math">
                    <m:f>
                      <m:fPr>
                        <m:ctrlPr>
                          <a:rPr lang="en-US" sz="1600" i="1">
                            <a:latin typeface="Cambria Math"/>
                          </a:rPr>
                        </m:ctrlPr>
                      </m:fPr>
                      <m:num>
                        <m:r>
                          <m:rPr>
                            <m:nor/>
                          </m:rPr>
                          <a:rPr lang="en-US" sz="1600" i="1" dirty="0"/>
                          <m:t>x</m:t>
                        </m:r>
                        <m:r>
                          <m:rPr>
                            <m:nor/>
                          </m:rPr>
                          <a:rPr lang="en-US" sz="1600" i="1" dirty="0"/>
                          <m:t> </m:t>
                        </m:r>
                        <m:r>
                          <m:rPr>
                            <m:nor/>
                          </m:rPr>
                          <a:rPr lang="en-US" sz="1600" dirty="0"/>
                          <m:t>+ 5</m:t>
                        </m:r>
                      </m:num>
                      <m:den>
                        <m:r>
                          <m:rPr>
                            <m:nor/>
                          </m:rPr>
                          <a:rPr lang="en-US" sz="1600" i="1" dirty="0"/>
                          <m:t>x</m:t>
                        </m:r>
                        <m:r>
                          <m:rPr>
                            <m:nor/>
                          </m:rPr>
                          <a:rPr lang="en-US" sz="1600" i="1" dirty="0"/>
                          <m:t> </m:t>
                        </m:r>
                        <m:r>
                          <m:rPr>
                            <m:nor/>
                          </m:rPr>
                          <a:rPr lang="en-US" sz="1600" dirty="0"/>
                          <m:t>– 4</m:t>
                        </m:r>
                      </m:den>
                    </m:f>
                  </m:oMath>
                </a14:m>
                <a:endParaRPr lang="en-US" sz="1600" dirty="0"/>
              </a:p>
              <a:p>
                <a:endParaRPr lang="en-US" sz="1600" dirty="0"/>
              </a:p>
              <a:p>
                <a:r>
                  <a:rPr lang="en-US" sz="1600" dirty="0"/>
                  <a:t>D</a:t>
                </a:r>
                <a:r>
                  <a:rPr lang="en-US" sz="1600" dirty="0" smtClean="0"/>
                  <a:t>.    </a:t>
                </a:r>
                <a14:m>
                  <m:oMath xmlns:m="http://schemas.openxmlformats.org/officeDocument/2006/math">
                    <m:f>
                      <m:fPr>
                        <m:ctrlPr>
                          <a:rPr lang="en-US" sz="1600" i="1">
                            <a:latin typeface="Cambria Math"/>
                          </a:rPr>
                        </m:ctrlPr>
                      </m:fPr>
                      <m:num>
                        <m:r>
                          <m:rPr>
                            <m:nor/>
                          </m:rPr>
                          <a:rPr lang="en-US" sz="1600" i="1" dirty="0"/>
                          <m:t>x</m:t>
                        </m:r>
                        <m:r>
                          <m:rPr>
                            <m:nor/>
                          </m:rPr>
                          <a:rPr lang="en-US" sz="1600" i="1" dirty="0"/>
                          <m:t> </m:t>
                        </m:r>
                        <m:r>
                          <m:rPr>
                            <m:nor/>
                          </m:rPr>
                          <a:rPr lang="en-US" sz="1600" dirty="0"/>
                          <m:t>– 5</m:t>
                        </m:r>
                      </m:num>
                      <m:den>
                        <m:r>
                          <m:rPr>
                            <m:nor/>
                          </m:rPr>
                          <a:rPr lang="en-US" sz="1600" i="1" dirty="0"/>
                          <m:t>x</m:t>
                        </m:r>
                        <m:r>
                          <m:rPr>
                            <m:nor/>
                          </m:rPr>
                          <a:rPr lang="en-US" sz="1600" i="1" dirty="0"/>
                          <m:t> </m:t>
                        </m:r>
                        <m:r>
                          <m:rPr>
                            <m:nor/>
                          </m:rPr>
                          <a:rPr lang="en-US" sz="1600" dirty="0"/>
                          <m:t>+ 4</m:t>
                        </m:r>
                      </m:den>
                    </m:f>
                  </m:oMath>
                </a14:m>
                <a:endParaRPr lang="en-US" sz="1600" dirty="0"/>
              </a:p>
            </p:txBody>
          </p:sp>
        </mc:Choice>
        <mc:Fallback xmlns="">
          <p:sp>
            <p:nvSpPr>
              <p:cNvPr id="4" name="Rectangle 3"/>
              <p:cNvSpPr>
                <a:spLocks noRot="1" noChangeAspect="1" noMove="1" noResize="1" noEditPoints="1" noAdjustHandles="1" noChangeArrowheads="1" noChangeShapeType="1" noTextEdit="1"/>
              </p:cNvSpPr>
              <p:nvPr/>
            </p:nvSpPr>
            <p:spPr>
              <a:xfrm>
                <a:off x="518160" y="335283"/>
                <a:ext cx="7081520" cy="3121047"/>
              </a:xfrm>
              <a:prstGeom prst="rect">
                <a:avLst/>
              </a:prstGeom>
              <a:blipFill rotWithShape="1">
                <a:blip r:embed="rId3"/>
                <a:stretch>
                  <a:fillRect l="-430" t="-586"/>
                </a:stretch>
              </a:blipFill>
            </p:spPr>
            <p:txBody>
              <a:bodyPr/>
              <a:lstStyle/>
              <a:p>
                <a:r>
                  <a:rPr lang="en-US">
                    <a:noFill/>
                  </a:rPr>
                  <a:t> </a:t>
                </a:r>
              </a:p>
            </p:txBody>
          </p:sp>
        </mc:Fallback>
      </mc:AlternateContent>
      <p:sp>
        <p:nvSpPr>
          <p:cNvPr id="2" name="TextBox 1"/>
          <p:cNvSpPr txBox="1"/>
          <p:nvPr/>
        </p:nvSpPr>
        <p:spPr>
          <a:xfrm>
            <a:off x="518160" y="5029201"/>
            <a:ext cx="7081520" cy="369332"/>
          </a:xfrm>
          <a:prstGeom prst="rect">
            <a:avLst/>
          </a:prstGeom>
          <a:noFill/>
        </p:spPr>
        <p:txBody>
          <a:bodyPr wrap="square" rtlCol="0">
            <a:spAutoFit/>
          </a:bodyPr>
          <a:lstStyle/>
          <a:p>
            <a:r>
              <a:rPr lang="en-US" dirty="0" smtClean="0"/>
              <a:t> </a:t>
            </a:r>
            <a:endParaRPr lang="en-US" baseline="30000" dirty="0"/>
          </a:p>
        </p:txBody>
      </p:sp>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18</a:t>
            </a:fld>
            <a:endParaRPr lang="en-US" dirty="0"/>
          </a:p>
        </p:txBody>
      </p:sp>
      <p:sp>
        <p:nvSpPr>
          <p:cNvPr id="8" name="Freeform 7"/>
          <p:cNvSpPr/>
          <p:nvPr/>
        </p:nvSpPr>
        <p:spPr>
          <a:xfrm>
            <a:off x="492779" y="3093048"/>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68169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F:\Hbg SIG\Keystone\Archive\Diane\Keyston_Content_Module_Standard_Blueprint-Algebra_I_April-2012_REVISED_Page_06.png"/>
          <p:cNvPicPr>
            <a:picLocks noChangeAspect="1" noChangeArrowheads="1"/>
          </p:cNvPicPr>
          <p:nvPr/>
        </p:nvPicPr>
        <p:blipFill>
          <a:blip r:embed="rId3" cstate="print">
            <a:extLst>
              <a:ext uri="{28A0092B-C50C-407E-A947-70E740481C1C}">
                <a14:useLocalDpi xmlns:a14="http://schemas.microsoft.com/office/drawing/2010/main" val="0"/>
              </a:ext>
            </a:extLst>
          </a:blip>
          <a:srcRect l="771" t="3851" b="25552"/>
          <a:stretch>
            <a:fillRect/>
          </a:stretch>
        </p:blipFill>
        <p:spPr bwMode="auto">
          <a:xfrm>
            <a:off x="46037" y="609600"/>
            <a:ext cx="7667625" cy="421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F:\Hbg SIG\Keystone\Archive\Diane\Keyston_Content_Module_Standard_Blueprint-Algebra_I_April-2012_REVISED_Page_07.png"/>
          <p:cNvPicPr>
            <a:picLocks noChangeAspect="1" noChangeArrowheads="1"/>
          </p:cNvPicPr>
          <p:nvPr/>
        </p:nvPicPr>
        <p:blipFill>
          <a:blip r:embed="rId4" cstate="print">
            <a:extLst>
              <a:ext uri="{28A0092B-C50C-407E-A947-70E740481C1C}">
                <a14:useLocalDpi xmlns:a14="http://schemas.microsoft.com/office/drawing/2010/main" val="0"/>
              </a:ext>
            </a:extLst>
          </a:blip>
          <a:srcRect t="11420" b="53912"/>
          <a:stretch>
            <a:fillRect/>
          </a:stretch>
        </p:blipFill>
        <p:spPr bwMode="auto">
          <a:xfrm>
            <a:off x="11879" y="5029200"/>
            <a:ext cx="77724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28600" y="304800"/>
            <a:ext cx="7239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900429" y="507886"/>
            <a:ext cx="5958840" cy="461665"/>
          </a:xfrm>
          <a:prstGeom prst="rect">
            <a:avLst/>
          </a:prstGeom>
          <a:solidFill>
            <a:schemeClr val="bg1"/>
          </a:solidFill>
        </p:spPr>
        <p:txBody>
          <a:bodyPr wrap="square" rtlCol="0">
            <a:spAutoFit/>
          </a:bodyPr>
          <a:lstStyle/>
          <a:p>
            <a:pPr algn="ctr"/>
            <a:r>
              <a:rPr lang="en-US" sz="2400" dirty="0" smtClean="0"/>
              <a:t>A1.1.2 Linear Equations</a:t>
            </a:r>
            <a:endParaRPr lang="en-US" sz="2400" dirty="0"/>
          </a:p>
        </p:txBody>
      </p:sp>
      <p:sp>
        <p:nvSpPr>
          <p:cNvPr id="7"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19</a:t>
            </a:fld>
            <a:endParaRPr lang="en-US" dirty="0"/>
          </a:p>
        </p:txBody>
      </p:sp>
      <p:sp>
        <p:nvSpPr>
          <p:cNvPr id="8" name="Rectangle 7"/>
          <p:cNvSpPr/>
          <p:nvPr/>
        </p:nvSpPr>
        <p:spPr>
          <a:xfrm>
            <a:off x="7365741" y="1680851"/>
            <a:ext cx="414757" cy="1676814"/>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t>Module 1</a:t>
            </a:r>
            <a:endParaRPr lang="en-US" sz="1000" b="1" spc="-300" dirty="0"/>
          </a:p>
        </p:txBody>
      </p:sp>
    </p:spTree>
    <p:extLst>
      <p:ext uri="{BB962C8B-B14F-4D97-AF65-F5344CB8AC3E}">
        <p14:creationId xmlns:p14="http://schemas.microsoft.com/office/powerpoint/2010/main" val="4054007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BFF117EF-9718-4423-89B7-490956680319}" type="slidenum">
              <a:rPr lang="en-US" smtClean="0"/>
              <a:pPr/>
              <a:t>2</a:t>
            </a:fld>
            <a:endParaRPr lang="en-US" dirty="0"/>
          </a:p>
        </p:txBody>
      </p:sp>
    </p:spTree>
    <p:extLst>
      <p:ext uri="{BB962C8B-B14F-4D97-AF65-F5344CB8AC3E}">
        <p14:creationId xmlns:p14="http://schemas.microsoft.com/office/powerpoint/2010/main" val="1734582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1"/>
            <a:ext cx="7081520" cy="2800767"/>
          </a:xfrm>
          <a:prstGeom prst="rect">
            <a:avLst/>
          </a:prstGeom>
        </p:spPr>
        <p:txBody>
          <a:bodyPr wrap="square">
            <a:spAutoFit/>
          </a:bodyPr>
          <a:lstStyle/>
          <a:p>
            <a:r>
              <a:rPr lang="en-US" sz="1600" dirty="0" smtClean="0"/>
              <a:t>12. </a:t>
            </a:r>
            <a:r>
              <a:rPr lang="en-US" sz="1600" dirty="0"/>
              <a:t>Jenny has a job that pays her $8 per hour </a:t>
            </a:r>
            <a:r>
              <a:rPr lang="en-US" sz="1600" dirty="0" smtClean="0"/>
              <a:t>plus tips </a:t>
            </a:r>
            <a:r>
              <a:rPr lang="en-US" sz="1600" dirty="0"/>
              <a:t>(</a:t>
            </a:r>
            <a:r>
              <a:rPr lang="en-US" sz="1600" i="1" dirty="0"/>
              <a:t>t</a:t>
            </a:r>
            <a:r>
              <a:rPr lang="en-US" sz="1600" dirty="0"/>
              <a:t>). Jenny worked for 4 hours on Monday </a:t>
            </a:r>
            <a:r>
              <a:rPr lang="en-US" sz="1600" dirty="0" smtClean="0"/>
              <a:t>and made </a:t>
            </a:r>
            <a:r>
              <a:rPr lang="en-US" sz="1600" dirty="0"/>
              <a:t>$65 in all. Which equation could be used </a:t>
            </a:r>
            <a:r>
              <a:rPr lang="en-US" sz="1600" dirty="0" smtClean="0"/>
              <a:t>to find </a:t>
            </a:r>
            <a:r>
              <a:rPr lang="en-US" sz="1600" i="1" dirty="0"/>
              <a:t>t</a:t>
            </a:r>
            <a:r>
              <a:rPr lang="en-US" sz="1600" dirty="0"/>
              <a:t>, the amount Jenny made in tips</a:t>
            </a:r>
            <a:r>
              <a:rPr lang="en-US" sz="1600" dirty="0" smtClean="0"/>
              <a:t>?</a:t>
            </a:r>
          </a:p>
          <a:p>
            <a:endParaRPr lang="en-US" sz="1600" dirty="0"/>
          </a:p>
          <a:p>
            <a:r>
              <a:rPr lang="en-US" sz="1600" dirty="0" smtClean="0"/>
              <a:t>A. 65 </a:t>
            </a:r>
            <a:r>
              <a:rPr lang="en-US" sz="1600" dirty="0"/>
              <a:t>= 4</a:t>
            </a:r>
            <a:r>
              <a:rPr lang="en-US" sz="1600" i="1" dirty="0"/>
              <a:t>t </a:t>
            </a:r>
            <a:r>
              <a:rPr lang="en-US" sz="1600" dirty="0"/>
              <a:t>+ </a:t>
            </a:r>
            <a:r>
              <a:rPr lang="en-US" sz="1600" dirty="0" smtClean="0"/>
              <a:t>8</a:t>
            </a:r>
          </a:p>
          <a:p>
            <a:endParaRPr lang="en-US" sz="1600" dirty="0"/>
          </a:p>
          <a:p>
            <a:r>
              <a:rPr lang="en-US" sz="1600" dirty="0"/>
              <a:t>B. 65 = 8</a:t>
            </a:r>
            <a:r>
              <a:rPr lang="en-US" sz="1600" i="1" dirty="0"/>
              <a:t>t </a:t>
            </a:r>
            <a:r>
              <a:rPr lang="en-US" sz="1600" dirty="0"/>
              <a:t>÷ </a:t>
            </a:r>
            <a:r>
              <a:rPr lang="en-US" sz="1600" dirty="0" smtClean="0"/>
              <a:t>4</a:t>
            </a:r>
          </a:p>
          <a:p>
            <a:endParaRPr lang="en-US" sz="1600" dirty="0"/>
          </a:p>
          <a:p>
            <a:r>
              <a:rPr lang="en-US" sz="1600" dirty="0"/>
              <a:t>C. 65 = 8</a:t>
            </a:r>
            <a:r>
              <a:rPr lang="en-US" sz="1600" i="1" dirty="0"/>
              <a:t>t </a:t>
            </a:r>
            <a:r>
              <a:rPr lang="en-US" sz="1600" dirty="0"/>
              <a:t>+ </a:t>
            </a:r>
            <a:r>
              <a:rPr lang="en-US" sz="1600" dirty="0" smtClean="0"/>
              <a:t>4</a:t>
            </a:r>
          </a:p>
          <a:p>
            <a:endParaRPr lang="en-US" sz="1600" dirty="0"/>
          </a:p>
          <a:p>
            <a:r>
              <a:rPr lang="en-US" sz="1600" dirty="0"/>
              <a:t>D. 65 = 8(4) + </a:t>
            </a:r>
            <a:r>
              <a:rPr lang="en-US" sz="1600" i="1" dirty="0"/>
              <a:t>t</a:t>
            </a:r>
            <a:r>
              <a:rPr lang="en-US" sz="1600" dirty="0" smtClean="0"/>
              <a:t> </a:t>
            </a:r>
            <a:endParaRPr lang="en-US" sz="1600" dirty="0"/>
          </a:p>
        </p:txBody>
      </p:sp>
      <p:sp>
        <p:nvSpPr>
          <p:cNvPr id="2" name="TextBox 1"/>
          <p:cNvSpPr txBox="1"/>
          <p:nvPr/>
        </p:nvSpPr>
        <p:spPr>
          <a:xfrm>
            <a:off x="498773" y="4107182"/>
            <a:ext cx="7081520" cy="4770537"/>
          </a:xfrm>
          <a:prstGeom prst="rect">
            <a:avLst/>
          </a:prstGeom>
          <a:noFill/>
        </p:spPr>
        <p:txBody>
          <a:bodyPr wrap="square" rtlCol="0">
            <a:spAutoFit/>
          </a:bodyPr>
          <a:lstStyle/>
          <a:p>
            <a:r>
              <a:rPr lang="en-US" sz="1600" dirty="0" smtClean="0"/>
              <a:t>13. </a:t>
            </a:r>
            <a:r>
              <a:rPr lang="en-US" sz="1600" dirty="0"/>
              <a:t>One of the steps Jamie used to solve an equation </a:t>
            </a:r>
            <a:r>
              <a:rPr lang="en-US" sz="1600" dirty="0" smtClean="0"/>
              <a:t>is shown </a:t>
            </a:r>
            <a:r>
              <a:rPr lang="en-US" sz="1600" dirty="0"/>
              <a:t>below</a:t>
            </a:r>
            <a:r>
              <a:rPr lang="en-US" sz="1600" dirty="0" smtClean="0"/>
              <a:t>.</a:t>
            </a:r>
          </a:p>
          <a:p>
            <a:endParaRPr lang="en-US" sz="1600" dirty="0"/>
          </a:p>
          <a:p>
            <a:r>
              <a:rPr lang="en-US" sz="1600" dirty="0" smtClean="0"/>
              <a:t>		–</a:t>
            </a:r>
            <a:r>
              <a:rPr lang="en-US" sz="1600" dirty="0"/>
              <a:t>5(3</a:t>
            </a:r>
            <a:r>
              <a:rPr lang="en-US" sz="1600" i="1" dirty="0"/>
              <a:t>x </a:t>
            </a:r>
            <a:r>
              <a:rPr lang="en-US" sz="1600" dirty="0"/>
              <a:t>+ 7) = 10</a:t>
            </a:r>
          </a:p>
          <a:p>
            <a:r>
              <a:rPr lang="en-US" sz="1600" dirty="0" smtClean="0"/>
              <a:t>		–</a:t>
            </a:r>
            <a:r>
              <a:rPr lang="en-US" sz="1600" dirty="0"/>
              <a:t>15</a:t>
            </a:r>
            <a:r>
              <a:rPr lang="en-US" sz="1600" i="1" dirty="0"/>
              <a:t>x </a:t>
            </a:r>
            <a:r>
              <a:rPr lang="en-US" sz="1600" dirty="0"/>
              <a:t>+ </a:t>
            </a:r>
            <a:r>
              <a:rPr lang="en-US" sz="1600" b="1" baseline="30000" dirty="0"/>
              <a:t>–</a:t>
            </a:r>
            <a:r>
              <a:rPr lang="en-US" sz="1600" dirty="0"/>
              <a:t>35 = </a:t>
            </a:r>
            <a:r>
              <a:rPr lang="en-US" sz="1600" dirty="0" smtClean="0"/>
              <a:t>10</a:t>
            </a:r>
          </a:p>
          <a:p>
            <a:endParaRPr lang="en-US" sz="1600" dirty="0"/>
          </a:p>
          <a:p>
            <a:r>
              <a:rPr lang="en-US" sz="1600" dirty="0"/>
              <a:t>Which statements describe the procedure </a:t>
            </a:r>
            <a:r>
              <a:rPr lang="en-US" sz="1600" dirty="0" smtClean="0"/>
              <a:t>Jamie used </a:t>
            </a:r>
            <a:r>
              <a:rPr lang="en-US" sz="1600" dirty="0"/>
              <a:t>in this step and identify the property </a:t>
            </a:r>
            <a:r>
              <a:rPr lang="en-US" sz="1600" dirty="0" smtClean="0"/>
              <a:t>that justifies </a:t>
            </a:r>
            <a:r>
              <a:rPr lang="en-US" sz="1600" dirty="0"/>
              <a:t>the procedure</a:t>
            </a:r>
            <a:r>
              <a:rPr lang="en-US" sz="1600" dirty="0" smtClean="0"/>
              <a:t>?</a:t>
            </a:r>
          </a:p>
          <a:p>
            <a:endParaRPr lang="en-US" sz="1600" dirty="0"/>
          </a:p>
          <a:p>
            <a:r>
              <a:rPr lang="en-US" sz="1600" dirty="0" smtClean="0"/>
              <a:t>A. Jamie </a:t>
            </a:r>
            <a:r>
              <a:rPr lang="en-US" sz="1600" dirty="0"/>
              <a:t>added –5 and 3</a:t>
            </a:r>
            <a:r>
              <a:rPr lang="en-US" sz="1600" i="1" dirty="0"/>
              <a:t>x </a:t>
            </a:r>
            <a:r>
              <a:rPr lang="en-US" sz="1600" dirty="0"/>
              <a:t>to eliminate </a:t>
            </a:r>
            <a:r>
              <a:rPr lang="en-US" sz="1600" dirty="0" smtClean="0"/>
              <a:t>the parentheses</a:t>
            </a:r>
            <a:r>
              <a:rPr lang="en-US" sz="1600" dirty="0"/>
              <a:t>. This procedure is justified by </a:t>
            </a:r>
            <a:r>
              <a:rPr lang="en-US" sz="1600" dirty="0" smtClean="0"/>
              <a:t>the associative </a:t>
            </a:r>
            <a:r>
              <a:rPr lang="en-US" sz="1600" dirty="0"/>
              <a:t>property</a:t>
            </a:r>
            <a:r>
              <a:rPr lang="en-US" sz="1600" dirty="0" smtClean="0"/>
              <a:t>.</a:t>
            </a:r>
          </a:p>
          <a:p>
            <a:endParaRPr lang="en-US" sz="1600" dirty="0"/>
          </a:p>
          <a:p>
            <a:r>
              <a:rPr lang="en-US" sz="1600" dirty="0"/>
              <a:t>B. Jamie added –5 and 3</a:t>
            </a:r>
            <a:r>
              <a:rPr lang="en-US" sz="1600" i="1" dirty="0"/>
              <a:t>x </a:t>
            </a:r>
            <a:r>
              <a:rPr lang="en-US" sz="1600" dirty="0"/>
              <a:t>to eliminate </a:t>
            </a:r>
            <a:r>
              <a:rPr lang="en-US" sz="1600" dirty="0" smtClean="0"/>
              <a:t>the parentheses</a:t>
            </a:r>
            <a:r>
              <a:rPr lang="en-US" sz="1600" dirty="0"/>
              <a:t>. This procedure is justified by </a:t>
            </a:r>
            <a:r>
              <a:rPr lang="en-US" sz="1600" dirty="0" smtClean="0"/>
              <a:t>the distributive </a:t>
            </a:r>
            <a:r>
              <a:rPr lang="en-US" sz="1600" dirty="0"/>
              <a:t>property</a:t>
            </a:r>
            <a:r>
              <a:rPr lang="en-US" sz="1600" dirty="0" smtClean="0"/>
              <a:t>.</a:t>
            </a:r>
          </a:p>
          <a:p>
            <a:endParaRPr lang="en-US" sz="1600" dirty="0"/>
          </a:p>
          <a:p>
            <a:r>
              <a:rPr lang="en-US" sz="1600" dirty="0"/>
              <a:t>C. Jamie multiplied 3</a:t>
            </a:r>
            <a:r>
              <a:rPr lang="en-US" sz="1600" i="1" dirty="0"/>
              <a:t>x </a:t>
            </a:r>
            <a:r>
              <a:rPr lang="en-US" sz="1600" dirty="0"/>
              <a:t>and 7 by –5 to eliminate </a:t>
            </a:r>
            <a:r>
              <a:rPr lang="en-US" sz="1600" dirty="0" smtClean="0"/>
              <a:t>the parentheses</a:t>
            </a:r>
            <a:r>
              <a:rPr lang="en-US" sz="1600" dirty="0"/>
              <a:t>. This procedure is justified by </a:t>
            </a:r>
            <a:r>
              <a:rPr lang="en-US" sz="1600" dirty="0" smtClean="0"/>
              <a:t>the associative </a:t>
            </a:r>
            <a:r>
              <a:rPr lang="en-US" sz="1600" dirty="0"/>
              <a:t>property</a:t>
            </a:r>
            <a:r>
              <a:rPr lang="en-US" sz="1600" dirty="0" smtClean="0"/>
              <a:t>.</a:t>
            </a:r>
          </a:p>
          <a:p>
            <a:endParaRPr lang="en-US" sz="1600" dirty="0"/>
          </a:p>
          <a:p>
            <a:r>
              <a:rPr lang="en-US" sz="1600" dirty="0"/>
              <a:t>D. Jamie multiplied 3</a:t>
            </a:r>
            <a:r>
              <a:rPr lang="en-US" sz="1600" i="1" dirty="0"/>
              <a:t>x </a:t>
            </a:r>
            <a:r>
              <a:rPr lang="en-US" sz="1600" dirty="0"/>
              <a:t>and 7 by –5 to eliminate </a:t>
            </a:r>
            <a:r>
              <a:rPr lang="en-US" sz="1600" dirty="0" smtClean="0"/>
              <a:t>the parentheses</a:t>
            </a:r>
            <a:r>
              <a:rPr lang="en-US" sz="1600" dirty="0"/>
              <a:t>. This procedure is justified by </a:t>
            </a:r>
            <a:r>
              <a:rPr lang="en-US" sz="1600" dirty="0" smtClean="0"/>
              <a:t>the distributive </a:t>
            </a:r>
            <a:r>
              <a:rPr lang="en-US" sz="1600" dirty="0"/>
              <a:t>property.</a:t>
            </a:r>
            <a:r>
              <a:rPr lang="en-US" sz="1600" dirty="0" smtClean="0"/>
              <a:t> </a:t>
            </a:r>
            <a:endParaRPr lang="en-US" sz="1600" baseline="30000" dirty="0"/>
          </a:p>
        </p:txBody>
      </p:sp>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20</a:t>
            </a:fld>
            <a:endParaRPr lang="en-US" dirty="0"/>
          </a:p>
        </p:txBody>
      </p:sp>
      <p:sp>
        <p:nvSpPr>
          <p:cNvPr id="9" name="Freeform 8"/>
          <p:cNvSpPr/>
          <p:nvPr/>
        </p:nvSpPr>
        <p:spPr>
          <a:xfrm>
            <a:off x="488834" y="8301152"/>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498282" y="2811091"/>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95787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2"/>
            <a:ext cx="7081520" cy="4031873"/>
          </a:xfrm>
          <a:prstGeom prst="rect">
            <a:avLst/>
          </a:prstGeom>
        </p:spPr>
        <p:txBody>
          <a:bodyPr wrap="square">
            <a:spAutoFit/>
          </a:bodyPr>
          <a:lstStyle/>
          <a:p>
            <a:r>
              <a:rPr lang="en-US" sz="1600" dirty="0" smtClean="0"/>
              <a:t>14. </a:t>
            </a:r>
            <a:r>
              <a:rPr lang="en-US" sz="1600" dirty="0"/>
              <a:t>Francisco purchased </a:t>
            </a:r>
            <a:r>
              <a:rPr lang="en-US" sz="1600" i="1" dirty="0"/>
              <a:t>x </a:t>
            </a:r>
            <a:r>
              <a:rPr lang="en-US" sz="1600" dirty="0"/>
              <a:t>hot dogs and </a:t>
            </a:r>
            <a:r>
              <a:rPr lang="en-US" sz="1600" i="1" dirty="0"/>
              <a:t>y </a:t>
            </a:r>
            <a:r>
              <a:rPr lang="en-US" sz="1600" dirty="0" smtClean="0"/>
              <a:t>hamburgers at </a:t>
            </a:r>
            <a:r>
              <a:rPr lang="en-US" sz="1600" dirty="0"/>
              <a:t>a baseball game. He spent a total of $10. </a:t>
            </a:r>
            <a:r>
              <a:rPr lang="en-US" sz="1600" dirty="0" smtClean="0"/>
              <a:t>The equation </a:t>
            </a:r>
            <a:r>
              <a:rPr lang="en-US" sz="1600" dirty="0"/>
              <a:t>below describes the relationship </a:t>
            </a:r>
            <a:r>
              <a:rPr lang="en-US" sz="1600" dirty="0" smtClean="0"/>
              <a:t>between the </a:t>
            </a:r>
            <a:r>
              <a:rPr lang="en-US" sz="1600" dirty="0"/>
              <a:t>number of hot dogs and the number </a:t>
            </a:r>
            <a:r>
              <a:rPr lang="en-US" sz="1600" dirty="0" smtClean="0"/>
              <a:t>of hamburgers </a:t>
            </a:r>
            <a:r>
              <a:rPr lang="en-US" sz="1600" dirty="0"/>
              <a:t>purchased</a:t>
            </a:r>
            <a:r>
              <a:rPr lang="en-US" sz="1600" dirty="0" smtClean="0"/>
              <a:t>.</a:t>
            </a:r>
          </a:p>
          <a:p>
            <a:endParaRPr lang="en-US" sz="1600" dirty="0"/>
          </a:p>
          <a:p>
            <a:r>
              <a:rPr lang="en-US" sz="1600" dirty="0" smtClean="0"/>
              <a:t>		3</a:t>
            </a:r>
            <a:r>
              <a:rPr lang="en-US" sz="1600" i="1" dirty="0" smtClean="0"/>
              <a:t>x </a:t>
            </a:r>
            <a:r>
              <a:rPr lang="en-US" sz="1600" dirty="0"/>
              <a:t>+ 4</a:t>
            </a:r>
            <a:r>
              <a:rPr lang="en-US" sz="1600" i="1" dirty="0"/>
              <a:t>y </a:t>
            </a:r>
            <a:r>
              <a:rPr lang="en-US" sz="1600" dirty="0"/>
              <a:t>= </a:t>
            </a:r>
            <a:r>
              <a:rPr lang="en-US" sz="1600" dirty="0" smtClean="0"/>
              <a:t>10</a:t>
            </a:r>
          </a:p>
          <a:p>
            <a:endParaRPr lang="en-US" sz="1600" dirty="0"/>
          </a:p>
          <a:p>
            <a:r>
              <a:rPr lang="en-US" sz="1600" dirty="0"/>
              <a:t>The ordered pair (2, 1) is a solution of the </a:t>
            </a:r>
            <a:r>
              <a:rPr lang="en-US" sz="1600" dirty="0" smtClean="0"/>
              <a:t>equation. What </a:t>
            </a:r>
            <a:r>
              <a:rPr lang="en-US" sz="1600" dirty="0"/>
              <a:t>does the solution (2, 1) represent</a:t>
            </a:r>
            <a:r>
              <a:rPr lang="en-US" sz="1600" dirty="0" smtClean="0"/>
              <a:t>?</a:t>
            </a:r>
          </a:p>
          <a:p>
            <a:endParaRPr lang="en-US" sz="1600" dirty="0"/>
          </a:p>
          <a:p>
            <a:r>
              <a:rPr lang="en-US" sz="1600" dirty="0" smtClean="0"/>
              <a:t>A.  Hamburgers </a:t>
            </a:r>
            <a:r>
              <a:rPr lang="en-US" sz="1600" dirty="0"/>
              <a:t>cost 2 times as much as hot dogs</a:t>
            </a:r>
            <a:r>
              <a:rPr lang="en-US" sz="1600" dirty="0" smtClean="0"/>
              <a:t>.</a:t>
            </a:r>
          </a:p>
          <a:p>
            <a:endParaRPr lang="en-US" sz="1600" dirty="0"/>
          </a:p>
          <a:p>
            <a:r>
              <a:rPr lang="en-US" sz="1600" dirty="0"/>
              <a:t>B. Francisco purchased 2 hot dogs </a:t>
            </a:r>
            <a:r>
              <a:rPr lang="en-US" sz="1600" dirty="0" smtClean="0"/>
              <a:t>and 1 </a:t>
            </a:r>
            <a:r>
              <a:rPr lang="en-US" sz="1600" dirty="0"/>
              <a:t>hamburger</a:t>
            </a:r>
            <a:r>
              <a:rPr lang="en-US" sz="1600" dirty="0" smtClean="0"/>
              <a:t>.</a:t>
            </a:r>
          </a:p>
          <a:p>
            <a:endParaRPr lang="en-US" sz="1600" dirty="0"/>
          </a:p>
          <a:p>
            <a:r>
              <a:rPr lang="en-US" sz="1600" dirty="0"/>
              <a:t>C. Hot dogs cost $2 each and hamburgers </a:t>
            </a:r>
            <a:r>
              <a:rPr lang="en-US" sz="1600" dirty="0" smtClean="0"/>
              <a:t>cost $1 </a:t>
            </a:r>
            <a:r>
              <a:rPr lang="en-US" sz="1600" dirty="0"/>
              <a:t>each</a:t>
            </a:r>
            <a:r>
              <a:rPr lang="en-US" sz="1600" dirty="0" smtClean="0"/>
              <a:t>.</a:t>
            </a:r>
          </a:p>
          <a:p>
            <a:endParaRPr lang="en-US" sz="1600" dirty="0"/>
          </a:p>
          <a:p>
            <a:r>
              <a:rPr lang="en-US" sz="1600" dirty="0"/>
              <a:t>D. Francisco spent $2 on hot dogs and $1 </a:t>
            </a:r>
            <a:r>
              <a:rPr lang="en-US" sz="1600" dirty="0" smtClean="0"/>
              <a:t>on hamburgers</a:t>
            </a:r>
            <a:r>
              <a:rPr lang="en-US" sz="1600" dirty="0"/>
              <a:t>.</a:t>
            </a:r>
          </a:p>
        </p:txBody>
      </p:sp>
      <p:sp>
        <p:nvSpPr>
          <p:cNvPr id="2" name="TextBox 1"/>
          <p:cNvSpPr txBox="1"/>
          <p:nvPr/>
        </p:nvSpPr>
        <p:spPr>
          <a:xfrm>
            <a:off x="518160" y="5029203"/>
            <a:ext cx="7081520" cy="4031873"/>
          </a:xfrm>
          <a:prstGeom prst="rect">
            <a:avLst/>
          </a:prstGeom>
          <a:noFill/>
        </p:spPr>
        <p:txBody>
          <a:bodyPr wrap="square" rtlCol="0">
            <a:spAutoFit/>
          </a:bodyPr>
          <a:lstStyle/>
          <a:p>
            <a:r>
              <a:rPr lang="en-US" sz="1600" dirty="0" smtClean="0"/>
              <a:t>15. </a:t>
            </a:r>
            <a:r>
              <a:rPr lang="en-US" sz="1600" dirty="0"/>
              <a:t>Anna burned 15 calories per minute running </a:t>
            </a:r>
            <a:r>
              <a:rPr lang="en-US" sz="1600" dirty="0" smtClean="0"/>
              <a:t>for </a:t>
            </a:r>
            <a:r>
              <a:rPr lang="en-US" sz="1600" i="1" dirty="0" smtClean="0"/>
              <a:t>x </a:t>
            </a:r>
            <a:r>
              <a:rPr lang="en-US" sz="1600" dirty="0"/>
              <a:t>minutes and 10 calories per minute hiking </a:t>
            </a:r>
            <a:r>
              <a:rPr lang="en-US" sz="1600" dirty="0" smtClean="0"/>
              <a:t>for </a:t>
            </a:r>
            <a:r>
              <a:rPr lang="en-US" sz="1600" i="1" dirty="0" smtClean="0"/>
              <a:t>y </a:t>
            </a:r>
            <a:r>
              <a:rPr lang="en-US" sz="1600" dirty="0"/>
              <a:t>minutes. She spent a total of 60 minutes </a:t>
            </a:r>
            <a:r>
              <a:rPr lang="en-US" sz="1600" dirty="0" smtClean="0"/>
              <a:t>running and </a:t>
            </a:r>
            <a:r>
              <a:rPr lang="en-US" sz="1600" dirty="0"/>
              <a:t>hiking and burned 700 calories. The system </a:t>
            </a:r>
            <a:r>
              <a:rPr lang="en-US" sz="1600" dirty="0" smtClean="0"/>
              <a:t>of equations </a:t>
            </a:r>
            <a:r>
              <a:rPr lang="en-US" sz="1600" dirty="0"/>
              <a:t>shown below can be used to </a:t>
            </a:r>
            <a:r>
              <a:rPr lang="en-US" sz="1600" dirty="0" smtClean="0"/>
              <a:t>determine how </a:t>
            </a:r>
            <a:r>
              <a:rPr lang="en-US" sz="1600" dirty="0"/>
              <a:t>much time Anna spent on each exercise</a:t>
            </a:r>
            <a:r>
              <a:rPr lang="en-US" sz="1600" dirty="0" smtClean="0"/>
              <a:t>.</a:t>
            </a:r>
          </a:p>
          <a:p>
            <a:endParaRPr lang="en-US" sz="1600" dirty="0"/>
          </a:p>
          <a:p>
            <a:r>
              <a:rPr lang="en-US" sz="1600" dirty="0" smtClean="0"/>
              <a:t>		15</a:t>
            </a:r>
            <a:r>
              <a:rPr lang="en-US" sz="1600" i="1" dirty="0" smtClean="0"/>
              <a:t>x </a:t>
            </a:r>
            <a:r>
              <a:rPr lang="en-US" sz="1600" dirty="0"/>
              <a:t>+ 10</a:t>
            </a:r>
            <a:r>
              <a:rPr lang="en-US" sz="1600" i="1" dirty="0"/>
              <a:t>y </a:t>
            </a:r>
            <a:r>
              <a:rPr lang="en-US" sz="1600" dirty="0"/>
              <a:t>= 700</a:t>
            </a:r>
          </a:p>
          <a:p>
            <a:r>
              <a:rPr lang="en-US" sz="1600" i="1" dirty="0" smtClean="0"/>
              <a:t>		x </a:t>
            </a:r>
            <a:r>
              <a:rPr lang="en-US" sz="1600" dirty="0"/>
              <a:t>+ </a:t>
            </a:r>
            <a:r>
              <a:rPr lang="en-US" sz="1600" i="1" dirty="0"/>
              <a:t>y </a:t>
            </a:r>
            <a:r>
              <a:rPr lang="en-US" sz="1600" dirty="0"/>
              <a:t>= </a:t>
            </a:r>
            <a:r>
              <a:rPr lang="en-US" sz="1600" dirty="0" smtClean="0"/>
              <a:t>60</a:t>
            </a:r>
          </a:p>
          <a:p>
            <a:endParaRPr lang="en-US" sz="1600" dirty="0" smtClean="0"/>
          </a:p>
          <a:p>
            <a:r>
              <a:rPr lang="en-US" sz="1600" dirty="0" smtClean="0"/>
              <a:t>What </a:t>
            </a:r>
            <a:r>
              <a:rPr lang="en-US" sz="1600" dirty="0"/>
              <a:t>is the value of </a:t>
            </a:r>
            <a:r>
              <a:rPr lang="en-US" sz="1600" i="1" dirty="0"/>
              <a:t>x</a:t>
            </a:r>
            <a:r>
              <a:rPr lang="en-US" sz="1600" dirty="0"/>
              <a:t>, the minutes Anna </a:t>
            </a:r>
            <a:r>
              <a:rPr lang="en-US" sz="1600" dirty="0" smtClean="0"/>
              <a:t>spent running</a:t>
            </a:r>
            <a:r>
              <a:rPr lang="en-US" sz="1600" dirty="0"/>
              <a:t>?</a:t>
            </a:r>
          </a:p>
          <a:p>
            <a:r>
              <a:rPr lang="en-US" sz="1600" dirty="0" smtClean="0"/>
              <a:t>A. 10 </a:t>
            </a:r>
          </a:p>
          <a:p>
            <a:endParaRPr lang="en-US" sz="1600" dirty="0"/>
          </a:p>
          <a:p>
            <a:r>
              <a:rPr lang="en-US" sz="1600" dirty="0"/>
              <a:t>B. </a:t>
            </a:r>
            <a:r>
              <a:rPr lang="en-US" sz="1600" dirty="0" smtClean="0"/>
              <a:t>20</a:t>
            </a:r>
          </a:p>
          <a:p>
            <a:endParaRPr lang="en-US" sz="1600" dirty="0"/>
          </a:p>
          <a:p>
            <a:r>
              <a:rPr lang="en-US" sz="1600" dirty="0"/>
              <a:t>C. </a:t>
            </a:r>
            <a:r>
              <a:rPr lang="en-US" sz="1600" dirty="0" smtClean="0"/>
              <a:t>30</a:t>
            </a:r>
          </a:p>
          <a:p>
            <a:endParaRPr lang="en-US" sz="1600" dirty="0"/>
          </a:p>
          <a:p>
            <a:r>
              <a:rPr lang="en-US" sz="1600" dirty="0"/>
              <a:t>D. 40</a:t>
            </a:r>
            <a:r>
              <a:rPr lang="en-US" sz="1600" dirty="0" smtClean="0"/>
              <a:t> </a:t>
            </a:r>
            <a:endParaRPr lang="en-US" sz="1600" baseline="30000" dirty="0"/>
          </a:p>
        </p:txBody>
      </p:sp>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21</a:t>
            </a:fld>
            <a:endParaRPr lang="en-US" dirty="0"/>
          </a:p>
        </p:txBody>
      </p:sp>
      <p:sp>
        <p:nvSpPr>
          <p:cNvPr id="7" name="Rectangle 6"/>
          <p:cNvSpPr/>
          <p:nvPr/>
        </p:nvSpPr>
        <p:spPr>
          <a:xfrm>
            <a:off x="7365741" y="1680851"/>
            <a:ext cx="414757" cy="1676814"/>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t>Module 1</a:t>
            </a:r>
            <a:endParaRPr lang="en-US" sz="1000" b="1" spc="-300" dirty="0"/>
          </a:p>
        </p:txBody>
      </p:sp>
      <p:sp>
        <p:nvSpPr>
          <p:cNvPr id="10" name="Freeform 9"/>
          <p:cNvSpPr/>
          <p:nvPr/>
        </p:nvSpPr>
        <p:spPr>
          <a:xfrm>
            <a:off x="498282" y="3057234"/>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98282" y="7757813"/>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45562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533400"/>
            <a:ext cx="7081520" cy="4278094"/>
          </a:xfrm>
          <a:prstGeom prst="rect">
            <a:avLst/>
          </a:prstGeom>
        </p:spPr>
        <p:txBody>
          <a:bodyPr wrap="square">
            <a:spAutoFit/>
          </a:bodyPr>
          <a:lstStyle/>
          <a:p>
            <a:r>
              <a:rPr lang="en-US" sz="1600" dirty="0" smtClean="0"/>
              <a:t>16. </a:t>
            </a:r>
            <a:r>
              <a:rPr lang="en-US" sz="1600" dirty="0"/>
              <a:t>Samantha and Maria purchased flowers. </a:t>
            </a:r>
            <a:r>
              <a:rPr lang="en-US" sz="1600" dirty="0" smtClean="0"/>
              <a:t>Samantha purchased </a:t>
            </a:r>
            <a:r>
              <a:rPr lang="en-US" sz="1600" dirty="0"/>
              <a:t>5 roses for </a:t>
            </a:r>
            <a:r>
              <a:rPr lang="en-US" sz="1600" i="1" dirty="0"/>
              <a:t>x </a:t>
            </a:r>
            <a:r>
              <a:rPr lang="en-US" sz="1600" dirty="0"/>
              <a:t>dollars each and 4 </a:t>
            </a:r>
            <a:r>
              <a:rPr lang="en-US" sz="1600" dirty="0" smtClean="0"/>
              <a:t>daisies for </a:t>
            </a:r>
            <a:r>
              <a:rPr lang="en-US" sz="1600" i="1" dirty="0"/>
              <a:t>y </a:t>
            </a:r>
            <a:r>
              <a:rPr lang="en-US" sz="1600" dirty="0"/>
              <a:t>dollars each and spent $32 on the </a:t>
            </a:r>
            <a:r>
              <a:rPr lang="en-US" sz="1600" dirty="0" smtClean="0"/>
              <a:t>flowers.  Maria </a:t>
            </a:r>
            <a:r>
              <a:rPr lang="en-US" sz="1600" dirty="0"/>
              <a:t>purchased 1 rose for </a:t>
            </a:r>
            <a:r>
              <a:rPr lang="en-US" sz="1600" i="1" dirty="0"/>
              <a:t>x </a:t>
            </a:r>
            <a:r>
              <a:rPr lang="en-US" sz="1600" dirty="0"/>
              <a:t>dollars and 6 </a:t>
            </a:r>
            <a:r>
              <a:rPr lang="en-US" sz="1600" dirty="0" smtClean="0"/>
              <a:t>daisies for </a:t>
            </a:r>
            <a:r>
              <a:rPr lang="en-US" sz="1600" i="1" dirty="0"/>
              <a:t>y </a:t>
            </a:r>
            <a:r>
              <a:rPr lang="en-US" sz="1600" dirty="0"/>
              <a:t>dollars each and spent $22. The system </a:t>
            </a:r>
            <a:r>
              <a:rPr lang="en-US" sz="1600" dirty="0" smtClean="0"/>
              <a:t>of equations </a:t>
            </a:r>
            <a:r>
              <a:rPr lang="en-US" sz="1600" dirty="0"/>
              <a:t>shown below represents this situation</a:t>
            </a:r>
            <a:r>
              <a:rPr lang="en-US" sz="1600" dirty="0" smtClean="0"/>
              <a:t>.</a:t>
            </a:r>
          </a:p>
          <a:p>
            <a:endParaRPr lang="en-US" sz="1600" dirty="0"/>
          </a:p>
          <a:p>
            <a:r>
              <a:rPr lang="en-US" sz="1600" dirty="0" smtClean="0"/>
              <a:t>		5</a:t>
            </a:r>
            <a:r>
              <a:rPr lang="en-US" sz="1600" i="1" dirty="0" smtClean="0"/>
              <a:t>x </a:t>
            </a:r>
            <a:r>
              <a:rPr lang="en-US" sz="1600" dirty="0"/>
              <a:t>+ 4</a:t>
            </a:r>
            <a:r>
              <a:rPr lang="en-US" sz="1600" i="1" dirty="0"/>
              <a:t>y </a:t>
            </a:r>
            <a:r>
              <a:rPr lang="en-US" sz="1600" dirty="0"/>
              <a:t>= 32</a:t>
            </a:r>
          </a:p>
          <a:p>
            <a:r>
              <a:rPr lang="en-US" sz="1600" i="1" dirty="0" smtClean="0"/>
              <a:t>		x </a:t>
            </a:r>
            <a:r>
              <a:rPr lang="en-US" sz="1600" dirty="0"/>
              <a:t>+ 6</a:t>
            </a:r>
            <a:r>
              <a:rPr lang="en-US" sz="1600" i="1" dirty="0"/>
              <a:t>y </a:t>
            </a:r>
            <a:r>
              <a:rPr lang="en-US" sz="1600" dirty="0"/>
              <a:t>= </a:t>
            </a:r>
            <a:r>
              <a:rPr lang="en-US" sz="1600" dirty="0" smtClean="0"/>
              <a:t>22</a:t>
            </a:r>
          </a:p>
          <a:p>
            <a:endParaRPr lang="en-US" sz="1600" dirty="0" smtClean="0"/>
          </a:p>
          <a:p>
            <a:r>
              <a:rPr lang="en-US" sz="1600" dirty="0" smtClean="0"/>
              <a:t>Which </a:t>
            </a:r>
            <a:r>
              <a:rPr lang="en-US" sz="1600" dirty="0"/>
              <a:t>statement is true</a:t>
            </a:r>
            <a:r>
              <a:rPr lang="en-US" sz="1600" dirty="0" smtClean="0"/>
              <a:t>?</a:t>
            </a:r>
          </a:p>
          <a:p>
            <a:endParaRPr lang="en-US" sz="1600" dirty="0"/>
          </a:p>
          <a:p>
            <a:r>
              <a:rPr lang="en-US" sz="1600" dirty="0" smtClean="0"/>
              <a:t>A.  A </a:t>
            </a:r>
            <a:r>
              <a:rPr lang="en-US" sz="1600" dirty="0"/>
              <a:t>rose costs $1 more than a daisy</a:t>
            </a:r>
            <a:r>
              <a:rPr lang="en-US" sz="1600" dirty="0" smtClean="0"/>
              <a:t>.</a:t>
            </a:r>
          </a:p>
          <a:p>
            <a:endParaRPr lang="en-US" sz="1600" dirty="0"/>
          </a:p>
          <a:p>
            <a:r>
              <a:rPr lang="en-US" sz="1600" dirty="0"/>
              <a:t>B. Samantha spent $4 on each daisy</a:t>
            </a:r>
            <a:r>
              <a:rPr lang="en-US" sz="1600" dirty="0" smtClean="0"/>
              <a:t>.</a:t>
            </a:r>
          </a:p>
          <a:p>
            <a:endParaRPr lang="en-US" sz="1600" dirty="0"/>
          </a:p>
          <a:p>
            <a:r>
              <a:rPr lang="en-US" sz="1600" dirty="0"/>
              <a:t>C. Samantha spent more on daisies than she </a:t>
            </a:r>
            <a:r>
              <a:rPr lang="en-US" sz="1600" dirty="0" smtClean="0"/>
              <a:t>did on </a:t>
            </a:r>
            <a:r>
              <a:rPr lang="en-US" sz="1600" dirty="0"/>
              <a:t>roses</a:t>
            </a:r>
            <a:r>
              <a:rPr lang="en-US" sz="1600" dirty="0" smtClean="0"/>
              <a:t>.</a:t>
            </a:r>
          </a:p>
          <a:p>
            <a:endParaRPr lang="en-US" sz="1600" dirty="0"/>
          </a:p>
          <a:p>
            <a:r>
              <a:rPr lang="en-US" sz="1600" dirty="0"/>
              <a:t>D. Samantha spent over 4 times as much </a:t>
            </a:r>
            <a:r>
              <a:rPr lang="en-US" sz="1600" dirty="0" smtClean="0"/>
              <a:t>on daisies </a:t>
            </a:r>
            <a:r>
              <a:rPr lang="en-US" sz="1600" dirty="0"/>
              <a:t>as she did on roses.</a:t>
            </a:r>
          </a:p>
        </p:txBody>
      </p:sp>
      <p:sp>
        <p:nvSpPr>
          <p:cNvPr id="2" name="TextBox 1"/>
          <p:cNvSpPr txBox="1"/>
          <p:nvPr/>
        </p:nvSpPr>
        <p:spPr>
          <a:xfrm>
            <a:off x="518160" y="5312029"/>
            <a:ext cx="7081520" cy="369332"/>
          </a:xfrm>
          <a:prstGeom prst="rect">
            <a:avLst/>
          </a:prstGeom>
          <a:noFill/>
        </p:spPr>
        <p:txBody>
          <a:bodyPr wrap="square" rtlCol="0">
            <a:spAutoFit/>
          </a:bodyPr>
          <a:lstStyle/>
          <a:p>
            <a:r>
              <a:rPr lang="en-US" dirty="0" smtClean="0"/>
              <a:t> </a:t>
            </a:r>
            <a:endParaRPr lang="en-US" baseline="30000" dirty="0"/>
          </a:p>
        </p:txBody>
      </p:sp>
      <p:sp>
        <p:nvSpPr>
          <p:cNvPr id="6" name="Slide Number Placeholder 10"/>
          <p:cNvSpPr>
            <a:spLocks noGrp="1"/>
          </p:cNvSpPr>
          <p:nvPr>
            <p:ph type="sldNum" sz="quarter" idx="12"/>
          </p:nvPr>
        </p:nvSpPr>
        <p:spPr>
          <a:xfrm>
            <a:off x="5570220" y="9322649"/>
            <a:ext cx="1813560" cy="535516"/>
          </a:xfrm>
        </p:spPr>
        <p:txBody>
          <a:bodyPr/>
          <a:lstStyle/>
          <a:p>
            <a:fld id="{BFF117EF-9718-4423-89B7-490956680319}" type="slidenum">
              <a:rPr lang="en-US" smtClean="0"/>
              <a:pPr/>
              <a:t>22</a:t>
            </a:fld>
            <a:endParaRPr lang="en-US" dirty="0"/>
          </a:p>
        </p:txBody>
      </p:sp>
      <p:sp>
        <p:nvSpPr>
          <p:cNvPr id="8" name="Freeform 7"/>
          <p:cNvSpPr/>
          <p:nvPr/>
        </p:nvSpPr>
        <p:spPr>
          <a:xfrm>
            <a:off x="498281" y="3023474"/>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40168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6780" y="457200"/>
            <a:ext cx="5958840" cy="461665"/>
          </a:xfrm>
          <a:prstGeom prst="rect">
            <a:avLst/>
          </a:prstGeom>
          <a:noFill/>
        </p:spPr>
        <p:txBody>
          <a:bodyPr wrap="square" rtlCol="0">
            <a:spAutoFit/>
          </a:bodyPr>
          <a:lstStyle/>
          <a:p>
            <a:pPr algn="ctr"/>
            <a:r>
              <a:rPr lang="en-US" sz="2400" dirty="0" smtClean="0"/>
              <a:t>A1.1.3 Linear Inequalities</a:t>
            </a:r>
            <a:endParaRPr lang="en-US" sz="2400" dirty="0"/>
          </a:p>
        </p:txBody>
      </p:sp>
      <p:sp>
        <p:nvSpPr>
          <p:cNvPr id="4" name="Rectangle 3"/>
          <p:cNvSpPr/>
          <p:nvPr/>
        </p:nvSpPr>
        <p:spPr>
          <a:xfrm>
            <a:off x="7516368" y="1828800"/>
            <a:ext cx="256032" cy="265777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600" b="1" dirty="0" smtClean="0"/>
              <a:t>MODULE 1</a:t>
            </a:r>
            <a:endParaRPr lang="en-US" sz="1600" b="1" dirty="0"/>
          </a:p>
        </p:txBody>
      </p:sp>
      <p:pic>
        <p:nvPicPr>
          <p:cNvPr id="5" name="Picture 5" descr="F:\Hbg SIG\Keystone\Archive\Diane\Keyston_Content_Module_Standard_Blueprint-Algebra_I_April-2012_REVISED_Page_08.png"/>
          <p:cNvPicPr>
            <a:picLocks noChangeAspect="1" noChangeArrowheads="1"/>
          </p:cNvPicPr>
          <p:nvPr/>
        </p:nvPicPr>
        <p:blipFill>
          <a:blip r:embed="rId3" cstate="print">
            <a:extLst>
              <a:ext uri="{28A0092B-C50C-407E-A947-70E740481C1C}">
                <a14:useLocalDpi xmlns:a14="http://schemas.microsoft.com/office/drawing/2010/main" val="0"/>
              </a:ext>
            </a:extLst>
          </a:blip>
          <a:srcRect t="12578" b="26518"/>
          <a:stretch>
            <a:fillRect/>
          </a:stretch>
        </p:blipFill>
        <p:spPr bwMode="auto">
          <a:xfrm>
            <a:off x="0" y="1307867"/>
            <a:ext cx="77724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Slide Number Placeholder 9"/>
          <p:cNvSpPr>
            <a:spLocks noGrp="1"/>
          </p:cNvSpPr>
          <p:nvPr>
            <p:ph type="sldNum" sz="quarter" idx="12"/>
          </p:nvPr>
        </p:nvSpPr>
        <p:spPr/>
        <p:txBody>
          <a:bodyPr/>
          <a:lstStyle/>
          <a:p>
            <a:fld id="{BFF117EF-9718-4423-89B7-490956680319}" type="slidenum">
              <a:rPr lang="en-US" smtClean="0"/>
              <a:pPr/>
              <a:t>23</a:t>
            </a:fld>
            <a:endParaRPr lang="en-US" dirty="0"/>
          </a:p>
        </p:txBody>
      </p:sp>
      <p:sp>
        <p:nvSpPr>
          <p:cNvPr id="7" name="Rectangle 6"/>
          <p:cNvSpPr/>
          <p:nvPr/>
        </p:nvSpPr>
        <p:spPr>
          <a:xfrm>
            <a:off x="7365741" y="1680851"/>
            <a:ext cx="414757" cy="1676814"/>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t>Module 1</a:t>
            </a:r>
            <a:endParaRPr lang="en-US" sz="1000" b="1" spc="-300" dirty="0"/>
          </a:p>
        </p:txBody>
      </p:sp>
    </p:spTree>
    <p:extLst>
      <p:ext uri="{BB962C8B-B14F-4D97-AF65-F5344CB8AC3E}">
        <p14:creationId xmlns:p14="http://schemas.microsoft.com/office/powerpoint/2010/main" val="38374774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1"/>
            <a:ext cx="7081520" cy="3293209"/>
          </a:xfrm>
          <a:prstGeom prst="rect">
            <a:avLst/>
          </a:prstGeom>
        </p:spPr>
        <p:txBody>
          <a:bodyPr wrap="square">
            <a:spAutoFit/>
          </a:bodyPr>
          <a:lstStyle/>
          <a:p>
            <a:r>
              <a:rPr lang="en-US" sz="1600" dirty="0" smtClean="0"/>
              <a:t>17. </a:t>
            </a:r>
            <a:r>
              <a:rPr lang="en-US" sz="1600" dirty="0"/>
              <a:t>A compound inequality is shown below</a:t>
            </a:r>
            <a:r>
              <a:rPr lang="en-US" sz="1600" dirty="0" smtClean="0"/>
              <a:t>.</a:t>
            </a:r>
          </a:p>
          <a:p>
            <a:endParaRPr lang="en-US" sz="1600" dirty="0"/>
          </a:p>
          <a:p>
            <a:r>
              <a:rPr lang="en-US" sz="1600" dirty="0" smtClean="0"/>
              <a:t>		5 </a:t>
            </a:r>
            <a:r>
              <a:rPr lang="en-US" sz="1600" dirty="0"/>
              <a:t>&lt; 2 – 3</a:t>
            </a:r>
            <a:r>
              <a:rPr lang="en-US" sz="1600" i="1" dirty="0"/>
              <a:t>y </a:t>
            </a:r>
            <a:r>
              <a:rPr lang="en-US" sz="1600" dirty="0"/>
              <a:t>&lt; </a:t>
            </a:r>
            <a:r>
              <a:rPr lang="en-US" sz="1600" dirty="0" smtClean="0"/>
              <a:t>14</a:t>
            </a:r>
          </a:p>
          <a:p>
            <a:endParaRPr lang="en-US" sz="1600" dirty="0"/>
          </a:p>
          <a:p>
            <a:r>
              <a:rPr lang="en-US" sz="1600" dirty="0"/>
              <a:t>What is the solution of the compound inequality</a:t>
            </a:r>
            <a:r>
              <a:rPr lang="en-US" sz="1600" dirty="0" smtClean="0"/>
              <a:t>?</a:t>
            </a:r>
          </a:p>
          <a:p>
            <a:endParaRPr lang="en-US" sz="1600" dirty="0"/>
          </a:p>
          <a:p>
            <a:pPr marL="342900" indent="-342900">
              <a:buAutoNum type="alphaUcPeriod"/>
            </a:pPr>
            <a:r>
              <a:rPr lang="en-US" sz="1600" dirty="0" smtClean="0"/>
              <a:t>–</a:t>
            </a:r>
            <a:r>
              <a:rPr lang="en-US" sz="1600" dirty="0"/>
              <a:t>4 &gt; </a:t>
            </a:r>
            <a:r>
              <a:rPr lang="en-US" sz="1600" i="1" dirty="0"/>
              <a:t>y </a:t>
            </a:r>
            <a:r>
              <a:rPr lang="en-US" sz="1600" dirty="0"/>
              <a:t>&gt; –</a:t>
            </a:r>
            <a:r>
              <a:rPr lang="en-US" sz="1600" dirty="0" smtClean="0"/>
              <a:t>1</a:t>
            </a:r>
          </a:p>
          <a:p>
            <a:endParaRPr lang="en-US" sz="1600" dirty="0"/>
          </a:p>
          <a:p>
            <a:r>
              <a:rPr lang="en-US" sz="1600" dirty="0"/>
              <a:t>B. </a:t>
            </a:r>
            <a:r>
              <a:rPr lang="en-US" sz="1600" dirty="0" smtClean="0"/>
              <a:t>  –</a:t>
            </a:r>
            <a:r>
              <a:rPr lang="en-US" sz="1600" dirty="0"/>
              <a:t>4 &lt; </a:t>
            </a:r>
            <a:r>
              <a:rPr lang="en-US" sz="1600" i="1" dirty="0"/>
              <a:t>y </a:t>
            </a:r>
            <a:r>
              <a:rPr lang="en-US" sz="1600" dirty="0"/>
              <a:t>&lt; –</a:t>
            </a:r>
            <a:r>
              <a:rPr lang="en-US" sz="1600" dirty="0" smtClean="0"/>
              <a:t>1</a:t>
            </a:r>
          </a:p>
          <a:p>
            <a:endParaRPr lang="en-US" sz="1600" dirty="0"/>
          </a:p>
          <a:p>
            <a:r>
              <a:rPr lang="en-US" sz="1600" dirty="0"/>
              <a:t>C. </a:t>
            </a:r>
            <a:r>
              <a:rPr lang="en-US" sz="1600" dirty="0" smtClean="0"/>
              <a:t>  1 </a:t>
            </a:r>
            <a:r>
              <a:rPr lang="en-US" sz="1600" dirty="0"/>
              <a:t>&gt; </a:t>
            </a:r>
            <a:r>
              <a:rPr lang="en-US" sz="1600" i="1" dirty="0"/>
              <a:t>y </a:t>
            </a:r>
            <a:r>
              <a:rPr lang="en-US" sz="1600" dirty="0"/>
              <a:t>&gt; </a:t>
            </a:r>
            <a:r>
              <a:rPr lang="en-US" sz="1600" dirty="0" smtClean="0"/>
              <a:t>4</a:t>
            </a:r>
          </a:p>
          <a:p>
            <a:endParaRPr lang="en-US" sz="1600" dirty="0"/>
          </a:p>
          <a:p>
            <a:r>
              <a:rPr lang="en-US" sz="1600" dirty="0"/>
              <a:t>D. </a:t>
            </a:r>
            <a:r>
              <a:rPr lang="en-US" sz="1600" dirty="0" smtClean="0"/>
              <a:t>  1 </a:t>
            </a:r>
            <a:r>
              <a:rPr lang="en-US" sz="1600" dirty="0"/>
              <a:t>&lt; </a:t>
            </a:r>
            <a:r>
              <a:rPr lang="en-US" sz="1600" i="1" dirty="0"/>
              <a:t>y </a:t>
            </a:r>
            <a:r>
              <a:rPr lang="en-US" sz="1600" dirty="0"/>
              <a:t>&lt; 4</a:t>
            </a:r>
            <a:r>
              <a:rPr lang="en-US" sz="1600" dirty="0" smtClean="0"/>
              <a:t> </a:t>
            </a:r>
            <a:endParaRPr lang="en-US" sz="1600" dirty="0"/>
          </a:p>
        </p:txBody>
      </p:sp>
      <mc:AlternateContent xmlns:mc="http://schemas.openxmlformats.org/markup-compatibility/2006" xmlns:a14="http://schemas.microsoft.com/office/drawing/2010/main">
        <mc:Choice Requires="a14">
          <p:sp>
            <p:nvSpPr>
              <p:cNvPr id="2" name="TextBox 1"/>
              <p:cNvSpPr txBox="1"/>
              <p:nvPr/>
            </p:nvSpPr>
            <p:spPr>
              <a:xfrm>
                <a:off x="518160" y="5029201"/>
                <a:ext cx="7081520" cy="872290"/>
              </a:xfrm>
              <a:prstGeom prst="rect">
                <a:avLst/>
              </a:prstGeom>
              <a:noFill/>
            </p:spPr>
            <p:txBody>
              <a:bodyPr wrap="square" rtlCol="0">
                <a:spAutoFit/>
              </a:bodyPr>
              <a:lstStyle/>
              <a:p>
                <a:r>
                  <a:rPr lang="en-US" sz="1600" dirty="0" smtClean="0"/>
                  <a:t>18. </a:t>
                </a:r>
                <a:r>
                  <a:rPr lang="en-US" sz="1600" dirty="0"/>
                  <a:t>Which is a graph of the solution of the </a:t>
                </a:r>
                <a:endParaRPr lang="en-US" sz="1600" dirty="0" smtClean="0"/>
              </a:p>
              <a:p>
                <a:r>
                  <a:rPr lang="en-US" sz="1600" dirty="0" smtClean="0"/>
                  <a:t>inequality  </a:t>
                </a:r>
                <a14:m>
                  <m:oMath xmlns:m="http://schemas.openxmlformats.org/officeDocument/2006/math">
                    <m:d>
                      <m:dPr>
                        <m:begChr m:val="|"/>
                        <m:endChr m:val="|"/>
                        <m:ctrlPr>
                          <a:rPr lang="en-US" sz="1600" i="1" smtClean="0">
                            <a:latin typeface="Cambria Math"/>
                          </a:rPr>
                        </m:ctrlPr>
                      </m:dPr>
                      <m:e>
                        <m:r>
                          <m:rPr>
                            <m:nor/>
                          </m:rPr>
                          <a:rPr lang="en-US" sz="1600" dirty="0"/>
                          <m:t>2</m:t>
                        </m:r>
                        <m:r>
                          <m:rPr>
                            <m:nor/>
                          </m:rPr>
                          <a:rPr lang="en-US" sz="1600" i="1" dirty="0"/>
                          <m:t>x</m:t>
                        </m:r>
                        <m:r>
                          <m:rPr>
                            <m:nor/>
                          </m:rPr>
                          <a:rPr lang="en-US" sz="1600" i="1" dirty="0"/>
                          <m:t> </m:t>
                        </m:r>
                        <m:r>
                          <m:rPr>
                            <m:nor/>
                          </m:rPr>
                          <a:rPr lang="en-US" sz="1600" dirty="0"/>
                          <m:t>– 1</m:t>
                        </m:r>
                      </m:e>
                    </m:d>
                  </m:oMath>
                </a14:m>
                <a:r>
                  <a:rPr lang="en-US" sz="1600" dirty="0" smtClean="0"/>
                  <a:t>≥ </a:t>
                </a:r>
                <a:r>
                  <a:rPr lang="en-US" sz="1600" dirty="0"/>
                  <a:t>5</a:t>
                </a:r>
                <a:r>
                  <a:rPr lang="en-US" sz="1600" dirty="0" smtClean="0"/>
                  <a:t>?</a:t>
                </a:r>
              </a:p>
              <a:p>
                <a:r>
                  <a:rPr lang="en-US" sz="1600" dirty="0" smtClean="0"/>
                  <a:t> </a:t>
                </a:r>
                <a:endParaRPr lang="en-US" sz="1600" baseline="30000" dirty="0"/>
              </a:p>
            </p:txBody>
          </p:sp>
        </mc:Choice>
        <mc:Fallback xmlns="">
          <p:sp>
            <p:nvSpPr>
              <p:cNvPr id="2" name="TextBox 1"/>
              <p:cNvSpPr txBox="1">
                <a:spLocks noRot="1" noChangeAspect="1" noMove="1" noResize="1" noEditPoints="1" noAdjustHandles="1" noChangeArrowheads="1" noChangeShapeType="1" noTextEdit="1"/>
              </p:cNvSpPr>
              <p:nvPr/>
            </p:nvSpPr>
            <p:spPr>
              <a:xfrm>
                <a:off x="518160" y="5029201"/>
                <a:ext cx="7081520" cy="872290"/>
              </a:xfrm>
              <a:prstGeom prst="rect">
                <a:avLst/>
              </a:prstGeom>
              <a:blipFill rotWithShape="1">
                <a:blip r:embed="rId3" cstate="print"/>
                <a:stretch>
                  <a:fillRect l="-430" t="-2098"/>
                </a:stretch>
              </a:blipFill>
            </p:spPr>
            <p:txBody>
              <a:bodyPr/>
              <a:lstStyle/>
              <a:p>
                <a:r>
                  <a:rPr lang="en-US">
                    <a:noFill/>
                  </a:rPr>
                  <a:t> </a:t>
                </a:r>
              </a:p>
            </p:txBody>
          </p:sp>
        </mc:Fallback>
      </mc:AlternateContent>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7240" y="5867401"/>
            <a:ext cx="5354320" cy="3572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24</a:t>
            </a:fld>
            <a:endParaRPr lang="en-US" dirty="0"/>
          </a:p>
        </p:txBody>
      </p:sp>
      <p:sp>
        <p:nvSpPr>
          <p:cNvPr id="9" name="Freeform 8"/>
          <p:cNvSpPr/>
          <p:nvPr/>
        </p:nvSpPr>
        <p:spPr>
          <a:xfrm>
            <a:off x="498282" y="232773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975360" y="6293448"/>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10434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7242" y="9516"/>
            <a:ext cx="4976495" cy="2105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11111" y="381000"/>
            <a:ext cx="7081520" cy="3785652"/>
          </a:xfrm>
          <a:prstGeom prst="rect">
            <a:avLst/>
          </a:prstGeom>
        </p:spPr>
        <p:txBody>
          <a:bodyPr wrap="square">
            <a:spAutoFit/>
          </a:bodyPr>
          <a:lstStyle/>
          <a:p>
            <a:r>
              <a:rPr lang="en-US" sz="1600" dirty="0" smtClean="0"/>
              <a:t>19. </a:t>
            </a:r>
            <a:r>
              <a:rPr lang="en-US" sz="1600" dirty="0"/>
              <a:t>The solution set of an inequality is graphed on the</a:t>
            </a:r>
          </a:p>
          <a:p>
            <a:r>
              <a:rPr lang="en-US" sz="1600" dirty="0"/>
              <a:t>number line below</a:t>
            </a:r>
            <a:r>
              <a:rPr lang="en-US" sz="1600" dirty="0" smtClean="0"/>
              <a:t>.</a:t>
            </a:r>
          </a:p>
          <a:p>
            <a:endParaRPr lang="en-US" sz="1600" dirty="0"/>
          </a:p>
          <a:p>
            <a:endParaRPr lang="en-US" sz="1600" dirty="0" smtClean="0"/>
          </a:p>
          <a:p>
            <a:endParaRPr lang="en-US" sz="1600" dirty="0" smtClean="0"/>
          </a:p>
          <a:p>
            <a:r>
              <a:rPr lang="en-US" sz="1600" dirty="0" smtClean="0"/>
              <a:t>The </a:t>
            </a:r>
            <a:r>
              <a:rPr lang="en-US" sz="1600" dirty="0"/>
              <a:t>graph shows the solution set of which</a:t>
            </a:r>
          </a:p>
          <a:p>
            <a:r>
              <a:rPr lang="en-US" sz="1600" dirty="0"/>
              <a:t>inequality</a:t>
            </a:r>
            <a:r>
              <a:rPr lang="en-US" sz="1600" dirty="0" smtClean="0"/>
              <a:t>?</a:t>
            </a:r>
          </a:p>
          <a:p>
            <a:endParaRPr lang="en-US" sz="1600" dirty="0"/>
          </a:p>
          <a:p>
            <a:pPr marL="342900" indent="-342900">
              <a:buAutoNum type="alphaUcPeriod"/>
            </a:pPr>
            <a:r>
              <a:rPr lang="en-US" sz="1600" dirty="0" smtClean="0"/>
              <a:t>2</a:t>
            </a:r>
            <a:r>
              <a:rPr lang="en-US" sz="1600" i="1" dirty="0" smtClean="0"/>
              <a:t>x </a:t>
            </a:r>
            <a:r>
              <a:rPr lang="en-US" sz="1600" dirty="0"/>
              <a:t>+ 5 &lt; –</a:t>
            </a:r>
            <a:r>
              <a:rPr lang="en-US" sz="1600" dirty="0" smtClean="0"/>
              <a:t>1</a:t>
            </a:r>
          </a:p>
          <a:p>
            <a:endParaRPr lang="en-US" sz="1600" dirty="0"/>
          </a:p>
          <a:p>
            <a:r>
              <a:rPr lang="en-US" sz="1600" dirty="0"/>
              <a:t>B. </a:t>
            </a:r>
            <a:r>
              <a:rPr lang="en-US" sz="1600" dirty="0" smtClean="0"/>
              <a:t>  2</a:t>
            </a:r>
            <a:r>
              <a:rPr lang="en-US" sz="1600" i="1" dirty="0" smtClean="0"/>
              <a:t>x </a:t>
            </a:r>
            <a:r>
              <a:rPr lang="en-US" sz="1600" dirty="0"/>
              <a:t>+ 5 ≤ –</a:t>
            </a:r>
            <a:r>
              <a:rPr lang="en-US" sz="1600" dirty="0" smtClean="0"/>
              <a:t>1</a:t>
            </a:r>
          </a:p>
          <a:p>
            <a:endParaRPr lang="en-US" sz="1600" dirty="0"/>
          </a:p>
          <a:p>
            <a:r>
              <a:rPr lang="en-US" sz="1600" dirty="0"/>
              <a:t>C. </a:t>
            </a:r>
            <a:r>
              <a:rPr lang="en-US" sz="1600" dirty="0" smtClean="0"/>
              <a:t>  2</a:t>
            </a:r>
            <a:r>
              <a:rPr lang="en-US" sz="1600" i="1" dirty="0" smtClean="0"/>
              <a:t>x </a:t>
            </a:r>
            <a:r>
              <a:rPr lang="en-US" sz="1600" dirty="0"/>
              <a:t>+ 5 &gt; –</a:t>
            </a:r>
            <a:r>
              <a:rPr lang="en-US" sz="1600" dirty="0" smtClean="0"/>
              <a:t>1</a:t>
            </a:r>
          </a:p>
          <a:p>
            <a:endParaRPr lang="en-US" sz="1600" dirty="0"/>
          </a:p>
          <a:p>
            <a:r>
              <a:rPr lang="en-US" sz="1600" dirty="0"/>
              <a:t>D. </a:t>
            </a:r>
            <a:r>
              <a:rPr lang="en-US" sz="1600" dirty="0" smtClean="0"/>
              <a:t>  2</a:t>
            </a:r>
            <a:r>
              <a:rPr lang="en-US" sz="1600" i="1" dirty="0" smtClean="0"/>
              <a:t>x </a:t>
            </a:r>
            <a:r>
              <a:rPr lang="en-US" sz="1600" dirty="0"/>
              <a:t>+ 5 ≥ –1</a:t>
            </a:r>
            <a:r>
              <a:rPr lang="en-US" sz="1600" dirty="0" smtClean="0"/>
              <a:t> </a:t>
            </a:r>
            <a:endParaRPr lang="en-US" sz="1600" dirty="0"/>
          </a:p>
        </p:txBody>
      </p:sp>
      <p:sp>
        <p:nvSpPr>
          <p:cNvPr id="2" name="TextBox 1"/>
          <p:cNvSpPr txBox="1"/>
          <p:nvPr/>
        </p:nvSpPr>
        <p:spPr>
          <a:xfrm>
            <a:off x="474099" y="5334000"/>
            <a:ext cx="7081520" cy="3293209"/>
          </a:xfrm>
          <a:prstGeom prst="rect">
            <a:avLst/>
          </a:prstGeom>
          <a:noFill/>
        </p:spPr>
        <p:txBody>
          <a:bodyPr wrap="square" rtlCol="0">
            <a:spAutoFit/>
          </a:bodyPr>
          <a:lstStyle/>
          <a:p>
            <a:r>
              <a:rPr lang="en-US" sz="1600" dirty="0" smtClean="0"/>
              <a:t>20. </a:t>
            </a:r>
            <a:r>
              <a:rPr lang="en-US" sz="1600" dirty="0"/>
              <a:t>A baseball team had $1,000 to spend on </a:t>
            </a:r>
            <a:r>
              <a:rPr lang="en-US" sz="1600" dirty="0" smtClean="0"/>
              <a:t>supplies.  The </a:t>
            </a:r>
            <a:r>
              <a:rPr lang="en-US" sz="1600" dirty="0"/>
              <a:t>team spent $185 on a new bat. New </a:t>
            </a:r>
            <a:r>
              <a:rPr lang="en-US" sz="1600" dirty="0" smtClean="0"/>
              <a:t>baseballs  cost </a:t>
            </a:r>
            <a:r>
              <a:rPr lang="en-US" sz="1600" dirty="0"/>
              <a:t>$4 each. The inequality 185 + 4</a:t>
            </a:r>
            <a:r>
              <a:rPr lang="en-US" sz="1600" i="1" dirty="0"/>
              <a:t>b </a:t>
            </a:r>
            <a:r>
              <a:rPr lang="en-US" sz="1600" dirty="0"/>
              <a:t>≤ 1,000 </a:t>
            </a:r>
            <a:r>
              <a:rPr lang="en-US" sz="1600" dirty="0" smtClean="0"/>
              <a:t>can  be </a:t>
            </a:r>
            <a:r>
              <a:rPr lang="en-US" sz="1600" dirty="0"/>
              <a:t>used to determine the number of </a:t>
            </a:r>
            <a:r>
              <a:rPr lang="en-US" sz="1600" dirty="0" smtClean="0"/>
              <a:t>new  baseballs </a:t>
            </a:r>
            <a:r>
              <a:rPr lang="en-US" sz="1600" dirty="0"/>
              <a:t>(</a:t>
            </a:r>
            <a:r>
              <a:rPr lang="en-US" sz="1600" i="1" dirty="0"/>
              <a:t>b</a:t>
            </a:r>
            <a:r>
              <a:rPr lang="en-US" sz="1600" dirty="0"/>
              <a:t>) that the team can purchase. Which</a:t>
            </a:r>
          </a:p>
          <a:p>
            <a:r>
              <a:rPr lang="en-US" sz="1600" dirty="0"/>
              <a:t>statement about the number of new baseballs </a:t>
            </a:r>
            <a:r>
              <a:rPr lang="en-US" sz="1600" dirty="0" smtClean="0"/>
              <a:t>that  can </a:t>
            </a:r>
            <a:r>
              <a:rPr lang="en-US" sz="1600" dirty="0"/>
              <a:t>be purchased is true</a:t>
            </a:r>
            <a:r>
              <a:rPr lang="en-US" sz="1600" dirty="0" smtClean="0"/>
              <a:t>?</a:t>
            </a:r>
          </a:p>
          <a:p>
            <a:endParaRPr lang="en-US" sz="1600" dirty="0"/>
          </a:p>
          <a:p>
            <a:pPr marL="342900" indent="-342900">
              <a:buAutoNum type="alphaUcPeriod"/>
            </a:pPr>
            <a:r>
              <a:rPr lang="en-US" sz="1600" dirty="0" smtClean="0"/>
              <a:t>The </a:t>
            </a:r>
            <a:r>
              <a:rPr lang="en-US" sz="1600" dirty="0"/>
              <a:t>team can purchase 204 new baseballs</a:t>
            </a:r>
            <a:r>
              <a:rPr lang="en-US" sz="1600" dirty="0" smtClean="0"/>
              <a:t>.</a:t>
            </a:r>
          </a:p>
          <a:p>
            <a:endParaRPr lang="en-US" sz="1600" dirty="0"/>
          </a:p>
          <a:p>
            <a:r>
              <a:rPr lang="en-US" sz="1600" dirty="0"/>
              <a:t>B. </a:t>
            </a:r>
            <a:r>
              <a:rPr lang="en-US" sz="1600" dirty="0" smtClean="0"/>
              <a:t>  The </a:t>
            </a:r>
            <a:r>
              <a:rPr lang="en-US" sz="1600" dirty="0"/>
              <a:t>minimum number of new baseballs </a:t>
            </a:r>
            <a:r>
              <a:rPr lang="en-US" sz="1600" dirty="0" smtClean="0"/>
              <a:t>that  can </a:t>
            </a:r>
            <a:r>
              <a:rPr lang="en-US" sz="1600" dirty="0"/>
              <a:t>be purchased is 185</a:t>
            </a:r>
            <a:r>
              <a:rPr lang="en-US" sz="1600" dirty="0" smtClean="0"/>
              <a:t>.</a:t>
            </a:r>
          </a:p>
          <a:p>
            <a:endParaRPr lang="en-US" sz="1600" dirty="0"/>
          </a:p>
          <a:p>
            <a:r>
              <a:rPr lang="en-US" sz="1600" dirty="0"/>
              <a:t>C. </a:t>
            </a:r>
            <a:r>
              <a:rPr lang="en-US" sz="1600" dirty="0" smtClean="0"/>
              <a:t>  The </a:t>
            </a:r>
            <a:r>
              <a:rPr lang="en-US" sz="1600" dirty="0"/>
              <a:t>maximum number of new baseballs </a:t>
            </a:r>
            <a:r>
              <a:rPr lang="en-US" sz="1600" dirty="0" smtClean="0"/>
              <a:t>that  can </a:t>
            </a:r>
            <a:r>
              <a:rPr lang="en-US" sz="1600" dirty="0"/>
              <a:t>be purchased is 185</a:t>
            </a:r>
            <a:r>
              <a:rPr lang="en-US" sz="1600" dirty="0" smtClean="0"/>
              <a:t>.</a:t>
            </a:r>
          </a:p>
          <a:p>
            <a:endParaRPr lang="en-US" sz="1600" dirty="0"/>
          </a:p>
          <a:p>
            <a:r>
              <a:rPr lang="en-US" sz="1600" dirty="0"/>
              <a:t>D. </a:t>
            </a:r>
            <a:r>
              <a:rPr lang="en-US" sz="1600" dirty="0" smtClean="0"/>
              <a:t>  The </a:t>
            </a:r>
            <a:r>
              <a:rPr lang="en-US" sz="1600" dirty="0"/>
              <a:t>team can purchase 185 new baseballs, </a:t>
            </a:r>
            <a:r>
              <a:rPr lang="en-US" sz="1600" dirty="0" smtClean="0"/>
              <a:t>but  this </a:t>
            </a:r>
            <a:r>
              <a:rPr lang="en-US" sz="1600" dirty="0"/>
              <a:t>number is neither the maximum nor </a:t>
            </a:r>
            <a:r>
              <a:rPr lang="en-US" sz="1600" dirty="0" smtClean="0"/>
              <a:t>the  minimum</a:t>
            </a:r>
            <a:r>
              <a:rPr lang="en-US" sz="1600" dirty="0"/>
              <a:t>.</a:t>
            </a:r>
            <a:r>
              <a:rPr lang="en-US" sz="1600" dirty="0" smtClean="0"/>
              <a:t> </a:t>
            </a:r>
            <a:endParaRPr lang="en-US" sz="1600" baseline="300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25</a:t>
            </a:fld>
            <a:endParaRPr lang="en-US" dirty="0"/>
          </a:p>
        </p:txBody>
      </p:sp>
      <p:sp>
        <p:nvSpPr>
          <p:cNvPr id="7" name="Rectangle 6"/>
          <p:cNvSpPr/>
          <p:nvPr/>
        </p:nvSpPr>
        <p:spPr>
          <a:xfrm>
            <a:off x="7365741" y="1680851"/>
            <a:ext cx="414757" cy="1676814"/>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t>Module 1</a:t>
            </a:r>
            <a:endParaRPr lang="en-US" sz="1000" b="1" spc="-300" dirty="0"/>
          </a:p>
        </p:txBody>
      </p:sp>
      <p:sp>
        <p:nvSpPr>
          <p:cNvPr id="10" name="Freeform 9"/>
          <p:cNvSpPr/>
          <p:nvPr/>
        </p:nvSpPr>
        <p:spPr>
          <a:xfrm>
            <a:off x="511111" y="3846343"/>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61416" y="8062613"/>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66921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1"/>
            <a:ext cx="7081520" cy="1077218"/>
          </a:xfrm>
          <a:prstGeom prst="rect">
            <a:avLst/>
          </a:prstGeom>
        </p:spPr>
        <p:txBody>
          <a:bodyPr wrap="square">
            <a:spAutoFit/>
          </a:bodyPr>
          <a:lstStyle/>
          <a:p>
            <a:r>
              <a:rPr lang="en-US" sz="1600" dirty="0" smtClean="0"/>
              <a:t>21. </a:t>
            </a:r>
            <a:r>
              <a:rPr lang="en-US" sz="1600" dirty="0"/>
              <a:t>A system of inequalities is shown below.</a:t>
            </a:r>
          </a:p>
          <a:p>
            <a:r>
              <a:rPr lang="en-US" sz="1600" i="1" dirty="0" smtClean="0"/>
              <a:t>		y </a:t>
            </a:r>
            <a:r>
              <a:rPr lang="en-US" sz="1600" dirty="0"/>
              <a:t>&lt; </a:t>
            </a:r>
            <a:r>
              <a:rPr lang="en-US" sz="1600" i="1" dirty="0"/>
              <a:t>x </a:t>
            </a:r>
            <a:r>
              <a:rPr lang="en-US" sz="1600" dirty="0"/>
              <a:t>– 6</a:t>
            </a:r>
          </a:p>
          <a:p>
            <a:r>
              <a:rPr lang="en-US" sz="1600" i="1" dirty="0" smtClean="0"/>
              <a:t>		y </a:t>
            </a:r>
            <a:r>
              <a:rPr lang="en-US" sz="1600" dirty="0"/>
              <a:t>&gt; –2</a:t>
            </a:r>
            <a:r>
              <a:rPr lang="en-US" sz="1600" i="1" dirty="0"/>
              <a:t>x</a:t>
            </a:r>
          </a:p>
          <a:p>
            <a:r>
              <a:rPr lang="en-US" sz="1600" dirty="0"/>
              <a:t>Which graph shows the solution set of the system </a:t>
            </a:r>
            <a:r>
              <a:rPr lang="en-US" sz="1600" dirty="0" smtClean="0"/>
              <a:t>of inequalities</a:t>
            </a:r>
            <a:r>
              <a:rPr lang="en-US" sz="1600" dirty="0"/>
              <a:t>?</a:t>
            </a: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563" y="1951788"/>
            <a:ext cx="7619067" cy="3146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439" y="5079159"/>
            <a:ext cx="7526191" cy="3046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26</a:t>
            </a:fld>
            <a:endParaRPr lang="en-US" dirty="0"/>
          </a:p>
        </p:txBody>
      </p:sp>
      <p:sp>
        <p:nvSpPr>
          <p:cNvPr id="8" name="Freeform 7"/>
          <p:cNvSpPr/>
          <p:nvPr/>
        </p:nvSpPr>
        <p:spPr>
          <a:xfrm>
            <a:off x="155561" y="237743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90368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3"/>
            <a:ext cx="7081520" cy="5016758"/>
          </a:xfrm>
          <a:prstGeom prst="rect">
            <a:avLst/>
          </a:prstGeom>
        </p:spPr>
        <p:txBody>
          <a:bodyPr wrap="square">
            <a:spAutoFit/>
          </a:bodyPr>
          <a:lstStyle/>
          <a:p>
            <a:r>
              <a:rPr lang="en-US" sz="1600" dirty="0" smtClean="0"/>
              <a:t>22. </a:t>
            </a:r>
            <a:r>
              <a:rPr lang="en-US" sz="1600" dirty="0" err="1"/>
              <a:t>Tyreke</a:t>
            </a:r>
            <a:r>
              <a:rPr lang="en-US" sz="1600" dirty="0"/>
              <a:t> always leaves a tip of between 8% and </a:t>
            </a:r>
            <a:r>
              <a:rPr lang="en-US" sz="1600" dirty="0" smtClean="0"/>
              <a:t>20% for </a:t>
            </a:r>
            <a:r>
              <a:rPr lang="en-US" sz="1600" dirty="0"/>
              <a:t>the server when he pays for his dinner. This </a:t>
            </a:r>
            <a:r>
              <a:rPr lang="en-US" sz="1600" dirty="0" smtClean="0"/>
              <a:t>can be </a:t>
            </a:r>
            <a:r>
              <a:rPr lang="en-US" sz="1600" dirty="0"/>
              <a:t>represented by the system of inequalities </a:t>
            </a:r>
            <a:r>
              <a:rPr lang="en-US" sz="1600" dirty="0" smtClean="0"/>
              <a:t>shown below</a:t>
            </a:r>
            <a:r>
              <a:rPr lang="en-US" sz="1600" dirty="0"/>
              <a:t>, where </a:t>
            </a:r>
            <a:r>
              <a:rPr lang="en-US" sz="1600" i="1" dirty="0"/>
              <a:t>y </a:t>
            </a:r>
            <a:r>
              <a:rPr lang="en-US" sz="1600" dirty="0"/>
              <a:t>is the amount of tip and </a:t>
            </a:r>
            <a:r>
              <a:rPr lang="en-US" sz="1600" i="1" dirty="0"/>
              <a:t>x </a:t>
            </a:r>
            <a:r>
              <a:rPr lang="en-US" sz="1600" dirty="0"/>
              <a:t>is </a:t>
            </a:r>
            <a:r>
              <a:rPr lang="en-US" sz="1600" dirty="0" smtClean="0"/>
              <a:t>the cost </a:t>
            </a:r>
            <a:r>
              <a:rPr lang="en-US" sz="1600" dirty="0"/>
              <a:t>of dinner</a:t>
            </a:r>
            <a:r>
              <a:rPr lang="en-US" sz="1600" dirty="0" smtClean="0"/>
              <a:t>.</a:t>
            </a:r>
          </a:p>
          <a:p>
            <a:endParaRPr lang="en-US" sz="1600" dirty="0"/>
          </a:p>
          <a:p>
            <a:r>
              <a:rPr lang="en-US" sz="1600" i="1" dirty="0" smtClean="0"/>
              <a:t>		y </a:t>
            </a:r>
            <a:r>
              <a:rPr lang="en-US" sz="1600" dirty="0"/>
              <a:t>&gt; 0.08</a:t>
            </a:r>
            <a:r>
              <a:rPr lang="en-US" sz="1600" i="1" dirty="0"/>
              <a:t>x</a:t>
            </a:r>
          </a:p>
          <a:p>
            <a:r>
              <a:rPr lang="en-US" sz="1600" i="1" dirty="0" smtClean="0"/>
              <a:t>		y </a:t>
            </a:r>
            <a:r>
              <a:rPr lang="en-US" sz="1600" dirty="0"/>
              <a:t>&lt; </a:t>
            </a:r>
            <a:r>
              <a:rPr lang="en-US" sz="1600" dirty="0" smtClean="0"/>
              <a:t>0.2</a:t>
            </a:r>
            <a:r>
              <a:rPr lang="en-US" sz="1600" i="1" dirty="0" smtClean="0"/>
              <a:t>x</a:t>
            </a:r>
          </a:p>
          <a:p>
            <a:endParaRPr lang="en-US" sz="1600" i="1" dirty="0"/>
          </a:p>
          <a:p>
            <a:r>
              <a:rPr lang="en-US" sz="1600" dirty="0"/>
              <a:t>Which of the following is a true statement</a:t>
            </a:r>
            <a:r>
              <a:rPr lang="en-US" sz="1600" dirty="0" smtClean="0"/>
              <a:t>?</a:t>
            </a:r>
          </a:p>
          <a:p>
            <a:endParaRPr lang="en-US" sz="1600" dirty="0"/>
          </a:p>
          <a:p>
            <a:r>
              <a:rPr lang="en-US" sz="1600" dirty="0" smtClean="0"/>
              <a:t>A.  When </a:t>
            </a:r>
            <a:r>
              <a:rPr lang="en-US" sz="1600" dirty="0"/>
              <a:t>the cost of dinner ( </a:t>
            </a:r>
            <a:r>
              <a:rPr lang="en-US" sz="1600" i="1" dirty="0"/>
              <a:t>x</a:t>
            </a:r>
            <a:r>
              <a:rPr lang="en-US" sz="1600" dirty="0"/>
              <a:t>) is $10, the </a:t>
            </a:r>
            <a:r>
              <a:rPr lang="en-US" sz="1600" dirty="0" smtClean="0"/>
              <a:t>amount of </a:t>
            </a:r>
            <a:r>
              <a:rPr lang="en-US" sz="1600" dirty="0"/>
              <a:t>tip ( </a:t>
            </a:r>
            <a:r>
              <a:rPr lang="en-US" sz="1600" i="1" dirty="0"/>
              <a:t>y</a:t>
            </a:r>
            <a:r>
              <a:rPr lang="en-US" sz="1600" dirty="0"/>
              <a:t>) must be between $2 and $8</a:t>
            </a:r>
            <a:r>
              <a:rPr lang="en-US" sz="1600" dirty="0" smtClean="0"/>
              <a:t>.</a:t>
            </a:r>
          </a:p>
          <a:p>
            <a:endParaRPr lang="en-US" sz="1600" dirty="0"/>
          </a:p>
          <a:p>
            <a:r>
              <a:rPr lang="en-US" sz="1600" dirty="0"/>
              <a:t>B. When the cost of dinner ( </a:t>
            </a:r>
            <a:r>
              <a:rPr lang="en-US" sz="1600" i="1" dirty="0"/>
              <a:t>x</a:t>
            </a:r>
            <a:r>
              <a:rPr lang="en-US" sz="1600" dirty="0"/>
              <a:t>) is $15, the </a:t>
            </a:r>
            <a:r>
              <a:rPr lang="en-US" sz="1600" dirty="0" smtClean="0"/>
              <a:t>amount of </a:t>
            </a:r>
            <a:r>
              <a:rPr lang="en-US" sz="1600" dirty="0"/>
              <a:t>tip ( </a:t>
            </a:r>
            <a:r>
              <a:rPr lang="en-US" sz="1600" i="1" dirty="0"/>
              <a:t>y</a:t>
            </a:r>
            <a:r>
              <a:rPr lang="en-US" sz="1600" dirty="0"/>
              <a:t>) must be between $1.20 and $3.00</a:t>
            </a:r>
            <a:r>
              <a:rPr lang="en-US" sz="1600" dirty="0" smtClean="0"/>
              <a:t>.</a:t>
            </a:r>
          </a:p>
          <a:p>
            <a:endParaRPr lang="en-US" sz="1600" dirty="0"/>
          </a:p>
          <a:p>
            <a:r>
              <a:rPr lang="en-US" sz="1600" dirty="0"/>
              <a:t>C. When the amount of tip ( </a:t>
            </a:r>
            <a:r>
              <a:rPr lang="en-US" sz="1600" i="1" dirty="0"/>
              <a:t>y</a:t>
            </a:r>
            <a:r>
              <a:rPr lang="en-US" sz="1600" dirty="0"/>
              <a:t>) is $3, the cost </a:t>
            </a:r>
            <a:r>
              <a:rPr lang="en-US" sz="1600" dirty="0" smtClean="0"/>
              <a:t>of dinner </a:t>
            </a:r>
            <a:r>
              <a:rPr lang="en-US" sz="1600" dirty="0"/>
              <a:t>( </a:t>
            </a:r>
            <a:r>
              <a:rPr lang="en-US" sz="1600" i="1" dirty="0"/>
              <a:t>x</a:t>
            </a:r>
            <a:r>
              <a:rPr lang="en-US" sz="1600" dirty="0"/>
              <a:t>) must be between $11 and $23</a:t>
            </a:r>
            <a:r>
              <a:rPr lang="en-US" sz="1600" dirty="0" smtClean="0"/>
              <a:t>.</a:t>
            </a:r>
          </a:p>
          <a:p>
            <a:endParaRPr lang="en-US" sz="1600" dirty="0"/>
          </a:p>
          <a:p>
            <a:r>
              <a:rPr lang="en-US" sz="1600" dirty="0"/>
              <a:t>D. When the amount of tip ( </a:t>
            </a:r>
            <a:r>
              <a:rPr lang="en-US" sz="1600" i="1" dirty="0"/>
              <a:t>y</a:t>
            </a:r>
            <a:r>
              <a:rPr lang="en-US" sz="1600" dirty="0"/>
              <a:t>) is $2.40, the cost </a:t>
            </a:r>
            <a:r>
              <a:rPr lang="en-US" sz="1600" dirty="0" smtClean="0"/>
              <a:t>of dinner </a:t>
            </a:r>
            <a:r>
              <a:rPr lang="en-US" sz="1600" dirty="0"/>
              <a:t>( </a:t>
            </a:r>
            <a:r>
              <a:rPr lang="en-US" sz="1600" i="1" dirty="0"/>
              <a:t>x</a:t>
            </a:r>
            <a:r>
              <a:rPr lang="en-US" sz="1600" dirty="0"/>
              <a:t>) must be between $3 and $6.</a:t>
            </a:r>
            <a:r>
              <a:rPr lang="en-US" sz="1600" dirty="0" smtClean="0"/>
              <a:t> </a:t>
            </a:r>
            <a:endParaRPr lang="en-US" sz="1600" dirty="0"/>
          </a:p>
        </p:txBody>
      </p:sp>
      <p:sp>
        <p:nvSpPr>
          <p:cNvPr id="5"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27</a:t>
            </a:fld>
            <a:endParaRPr lang="en-US" dirty="0"/>
          </a:p>
        </p:txBody>
      </p:sp>
      <p:sp>
        <p:nvSpPr>
          <p:cNvPr id="6" name="Rectangle 5"/>
          <p:cNvSpPr/>
          <p:nvPr/>
        </p:nvSpPr>
        <p:spPr>
          <a:xfrm>
            <a:off x="7365741" y="1680851"/>
            <a:ext cx="414757" cy="1676814"/>
          </a:xfrm>
          <a:prstGeom prst="rect">
            <a:avLst/>
          </a:prstGeom>
          <a:solidFill>
            <a:srgbClr val="75623B"/>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t>Module 1</a:t>
            </a:r>
            <a:endParaRPr lang="en-US" sz="1000" b="1" spc="-300" dirty="0"/>
          </a:p>
        </p:txBody>
      </p:sp>
      <p:sp>
        <p:nvSpPr>
          <p:cNvPr id="8" name="Freeform 7"/>
          <p:cNvSpPr/>
          <p:nvPr/>
        </p:nvSpPr>
        <p:spPr>
          <a:xfrm>
            <a:off x="498282" y="330797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1478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BFF117EF-9718-4423-89B7-490956680319}" type="slidenum">
              <a:rPr lang="en-US" smtClean="0"/>
              <a:pPr/>
              <a:t>28</a:t>
            </a:fld>
            <a:endParaRPr lang="en-US" dirty="0"/>
          </a:p>
        </p:txBody>
      </p:sp>
    </p:spTree>
    <p:extLst>
      <p:ext uri="{BB962C8B-B14F-4D97-AF65-F5344CB8AC3E}">
        <p14:creationId xmlns:p14="http://schemas.microsoft.com/office/powerpoint/2010/main" val="24730119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2490" y="3654933"/>
            <a:ext cx="6388949" cy="1103151"/>
          </a:xfrm>
          <a:prstGeom prst="rect">
            <a:avLst/>
          </a:prstGeom>
        </p:spPr>
        <p:txBody>
          <a:bodyPr wrap="square" lIns="101882" tIns="50941" rIns="101882" bIns="50941">
            <a:spAutoFit/>
          </a:bodyPr>
          <a:lstStyle/>
          <a:p>
            <a:r>
              <a:rPr lang="en-US" sz="4900" b="1" dirty="0" smtClean="0">
                <a:effectLst>
                  <a:glow rad="101600">
                    <a:schemeClr val="bg1">
                      <a:lumMod val="85000"/>
                      <a:alpha val="40000"/>
                    </a:schemeClr>
                  </a:glow>
                </a:effectLst>
              </a:rPr>
              <a:t>Module 2</a:t>
            </a:r>
            <a:endParaRPr lang="en-US" sz="4900" b="1" dirty="0">
              <a:effectLst>
                <a:glow rad="101600">
                  <a:schemeClr val="bg1">
                    <a:lumMod val="85000"/>
                    <a:alpha val="40000"/>
                  </a:schemeClr>
                </a:glow>
              </a:effectLst>
            </a:endParaRPr>
          </a:p>
          <a:p>
            <a:r>
              <a:rPr lang="en-US" sz="1600" b="1" dirty="0" smtClean="0">
                <a:effectLst>
                  <a:glow rad="101600">
                    <a:schemeClr val="bg1">
                      <a:lumMod val="85000"/>
                      <a:alpha val="40000"/>
                    </a:schemeClr>
                  </a:glow>
                </a:effectLst>
              </a:rPr>
              <a:t>Linear Functions &amp; Data Organization</a:t>
            </a:r>
            <a:endParaRPr lang="en-US" sz="1600" dirty="0"/>
          </a:p>
        </p:txBody>
      </p:sp>
      <p:sp>
        <p:nvSpPr>
          <p:cNvPr id="6" name="Rectangle 5"/>
          <p:cNvSpPr/>
          <p:nvPr/>
        </p:nvSpPr>
        <p:spPr>
          <a:xfrm>
            <a:off x="2533651" y="6858000"/>
            <a:ext cx="2933700" cy="892552"/>
          </a:xfrm>
          <a:prstGeom prst="rect">
            <a:avLst/>
          </a:prstGeom>
          <a:solidFill>
            <a:schemeClr val="bg1">
              <a:lumMod val="85000"/>
            </a:schemeClr>
          </a:solidFill>
        </p:spPr>
        <p:txBody>
          <a:bodyPr wrap="square" rtlCol="0">
            <a:spAutoFit/>
          </a:bodyPr>
          <a:lstStyle/>
          <a:p>
            <a:r>
              <a:rPr lang="en-US" sz="1600" b="1" dirty="0" smtClean="0">
                <a:solidFill>
                  <a:schemeClr val="tx1"/>
                </a:solidFill>
              </a:rPr>
              <a:t>Rubric:</a:t>
            </a:r>
            <a:endParaRPr lang="en-US" sz="1600" b="1" dirty="0">
              <a:solidFill>
                <a:schemeClr val="tx1"/>
              </a:solidFill>
            </a:endParaRPr>
          </a:p>
          <a:p>
            <a:endParaRPr lang="en-US" sz="400" b="1" dirty="0">
              <a:solidFill>
                <a:schemeClr val="tx1"/>
              </a:solidFill>
            </a:endParaRPr>
          </a:p>
          <a:p>
            <a:r>
              <a:rPr lang="en-US" sz="1600" b="1" dirty="0" smtClean="0">
                <a:solidFill>
                  <a:schemeClr val="tx1"/>
                </a:solidFill>
              </a:rPr>
              <a:t>1 point for each correct answer: multiple choice.</a:t>
            </a:r>
          </a:p>
        </p:txBody>
      </p:sp>
      <p:sp>
        <p:nvSpPr>
          <p:cNvPr id="11" name="Slide Number Placeholder 10"/>
          <p:cNvSpPr>
            <a:spLocks noGrp="1"/>
          </p:cNvSpPr>
          <p:nvPr>
            <p:ph type="sldNum" sz="quarter" idx="12"/>
          </p:nvPr>
        </p:nvSpPr>
        <p:spPr/>
        <p:txBody>
          <a:bodyPr/>
          <a:lstStyle/>
          <a:p>
            <a:fld id="{BFF117EF-9718-4423-89B7-490956680319}" type="slidenum">
              <a:rPr lang="en-US" smtClean="0"/>
              <a:pPr/>
              <a:t>29</a:t>
            </a:fld>
            <a:endParaRPr lang="en-US"/>
          </a:p>
        </p:txBody>
      </p:sp>
    </p:spTree>
    <p:extLst>
      <p:ext uri="{BB962C8B-B14F-4D97-AF65-F5344CB8AC3E}">
        <p14:creationId xmlns:p14="http://schemas.microsoft.com/office/powerpoint/2010/main" val="22768683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40"/>
          <p:cNvSpPr/>
          <p:nvPr/>
        </p:nvSpPr>
        <p:spPr>
          <a:xfrm flipH="1" flipV="1">
            <a:off x="4656136" y="3935793"/>
            <a:ext cx="2733143" cy="1531561"/>
          </a:xfrm>
          <a:custGeom>
            <a:avLst/>
            <a:gdLst>
              <a:gd name="connsiteX0" fmla="*/ 553937 w 1243400"/>
              <a:gd name="connsiteY0" fmla="*/ 1523473 h 1559346"/>
              <a:gd name="connsiteX1" fmla="*/ 268187 w 1243400"/>
              <a:gd name="connsiteY1" fmla="*/ 1504423 h 1559346"/>
              <a:gd name="connsiteX2" fmla="*/ 153887 w 1243400"/>
              <a:gd name="connsiteY2" fmla="*/ 1361548 h 1559346"/>
              <a:gd name="connsiteX3" fmla="*/ 125312 w 1243400"/>
              <a:gd name="connsiteY3" fmla="*/ 1228198 h 1559346"/>
              <a:gd name="connsiteX4" fmla="*/ 20537 w 1243400"/>
              <a:gd name="connsiteY4" fmla="*/ 304273 h 1559346"/>
              <a:gd name="connsiteX5" fmla="*/ 582512 w 1243400"/>
              <a:gd name="connsiteY5" fmla="*/ 8998 h 1559346"/>
              <a:gd name="connsiteX6" fmla="*/ 1192112 w 1243400"/>
              <a:gd name="connsiteY6" fmla="*/ 209023 h 1559346"/>
              <a:gd name="connsiteX7" fmla="*/ 1134962 w 1243400"/>
              <a:gd name="connsiteY7" fmla="*/ 1437748 h 1559346"/>
              <a:gd name="connsiteX8" fmla="*/ 553937 w 1243400"/>
              <a:gd name="connsiteY8" fmla="*/ 1523473 h 1559346"/>
              <a:gd name="connsiteX0" fmla="*/ 553937 w 1289514"/>
              <a:gd name="connsiteY0" fmla="*/ 1523473 h 1529482"/>
              <a:gd name="connsiteX1" fmla="*/ 268187 w 1289514"/>
              <a:gd name="connsiteY1" fmla="*/ 1504423 h 1529482"/>
              <a:gd name="connsiteX2" fmla="*/ 153887 w 1289514"/>
              <a:gd name="connsiteY2" fmla="*/ 1361548 h 1529482"/>
              <a:gd name="connsiteX3" fmla="*/ 125312 w 1289514"/>
              <a:gd name="connsiteY3" fmla="*/ 1228198 h 1529482"/>
              <a:gd name="connsiteX4" fmla="*/ 20537 w 1289514"/>
              <a:gd name="connsiteY4" fmla="*/ 304273 h 1529482"/>
              <a:gd name="connsiteX5" fmla="*/ 582512 w 1289514"/>
              <a:gd name="connsiteY5" fmla="*/ 8998 h 1529482"/>
              <a:gd name="connsiteX6" fmla="*/ 1192112 w 1289514"/>
              <a:gd name="connsiteY6" fmla="*/ 209023 h 1529482"/>
              <a:gd name="connsiteX7" fmla="*/ 1134962 w 1289514"/>
              <a:gd name="connsiteY7" fmla="*/ 1437748 h 1529482"/>
              <a:gd name="connsiteX8" fmla="*/ 553937 w 1289514"/>
              <a:gd name="connsiteY8" fmla="*/ 1523473 h 1529482"/>
              <a:gd name="connsiteX0" fmla="*/ 553937 w 1274861"/>
              <a:gd name="connsiteY0" fmla="*/ 1523473 h 1555420"/>
              <a:gd name="connsiteX1" fmla="*/ 268187 w 1274861"/>
              <a:gd name="connsiteY1" fmla="*/ 1504423 h 1555420"/>
              <a:gd name="connsiteX2" fmla="*/ 153887 w 1274861"/>
              <a:gd name="connsiteY2" fmla="*/ 1361548 h 1555420"/>
              <a:gd name="connsiteX3" fmla="*/ 125312 w 1274861"/>
              <a:gd name="connsiteY3" fmla="*/ 1228198 h 1555420"/>
              <a:gd name="connsiteX4" fmla="*/ 20537 w 1274861"/>
              <a:gd name="connsiteY4" fmla="*/ 304273 h 1555420"/>
              <a:gd name="connsiteX5" fmla="*/ 582512 w 1274861"/>
              <a:gd name="connsiteY5" fmla="*/ 8998 h 1555420"/>
              <a:gd name="connsiteX6" fmla="*/ 1192112 w 1274861"/>
              <a:gd name="connsiteY6" fmla="*/ 209023 h 1555420"/>
              <a:gd name="connsiteX7" fmla="*/ 1134962 w 1274861"/>
              <a:gd name="connsiteY7" fmla="*/ 1437748 h 1555420"/>
              <a:gd name="connsiteX8" fmla="*/ 553937 w 1274861"/>
              <a:gd name="connsiteY8" fmla="*/ 1523473 h 1555420"/>
              <a:gd name="connsiteX0" fmla="*/ 553937 w 1274861"/>
              <a:gd name="connsiteY0" fmla="*/ 1523473 h 1559346"/>
              <a:gd name="connsiteX1" fmla="*/ 268187 w 1274861"/>
              <a:gd name="connsiteY1" fmla="*/ 1504423 h 1559346"/>
              <a:gd name="connsiteX2" fmla="*/ 153887 w 1274861"/>
              <a:gd name="connsiteY2" fmla="*/ 1361548 h 1559346"/>
              <a:gd name="connsiteX3" fmla="*/ 125312 w 1274861"/>
              <a:gd name="connsiteY3" fmla="*/ 1228198 h 1559346"/>
              <a:gd name="connsiteX4" fmla="*/ 20537 w 1274861"/>
              <a:gd name="connsiteY4" fmla="*/ 304273 h 1559346"/>
              <a:gd name="connsiteX5" fmla="*/ 582512 w 1274861"/>
              <a:gd name="connsiteY5" fmla="*/ 8998 h 1559346"/>
              <a:gd name="connsiteX6" fmla="*/ 1192112 w 1274861"/>
              <a:gd name="connsiteY6" fmla="*/ 209023 h 1559346"/>
              <a:gd name="connsiteX7" fmla="*/ 1134962 w 1274861"/>
              <a:gd name="connsiteY7" fmla="*/ 1437748 h 1559346"/>
              <a:gd name="connsiteX8" fmla="*/ 553937 w 1274861"/>
              <a:gd name="connsiteY8" fmla="*/ 1523473 h 1559346"/>
              <a:gd name="connsiteX0" fmla="*/ 553937 w 1264465"/>
              <a:gd name="connsiteY0" fmla="*/ 1523473 h 1571252"/>
              <a:gd name="connsiteX1" fmla="*/ 268187 w 1264465"/>
              <a:gd name="connsiteY1" fmla="*/ 1504423 h 1571252"/>
              <a:gd name="connsiteX2" fmla="*/ 153887 w 1264465"/>
              <a:gd name="connsiteY2" fmla="*/ 1361548 h 1571252"/>
              <a:gd name="connsiteX3" fmla="*/ 125312 w 1264465"/>
              <a:gd name="connsiteY3" fmla="*/ 1228198 h 1571252"/>
              <a:gd name="connsiteX4" fmla="*/ 20537 w 1264465"/>
              <a:gd name="connsiteY4" fmla="*/ 304273 h 1571252"/>
              <a:gd name="connsiteX5" fmla="*/ 582512 w 1264465"/>
              <a:gd name="connsiteY5" fmla="*/ 8998 h 1571252"/>
              <a:gd name="connsiteX6" fmla="*/ 1192112 w 1264465"/>
              <a:gd name="connsiteY6" fmla="*/ 209023 h 1571252"/>
              <a:gd name="connsiteX7" fmla="*/ 1134962 w 1264465"/>
              <a:gd name="connsiteY7" fmla="*/ 1437748 h 1571252"/>
              <a:gd name="connsiteX8" fmla="*/ 553937 w 1264465"/>
              <a:gd name="connsiteY8" fmla="*/ 1523473 h 1571252"/>
              <a:gd name="connsiteX0" fmla="*/ 553937 w 1293283"/>
              <a:gd name="connsiteY0" fmla="*/ 1523473 h 1529482"/>
              <a:gd name="connsiteX1" fmla="*/ 268187 w 1293283"/>
              <a:gd name="connsiteY1" fmla="*/ 1504423 h 1529482"/>
              <a:gd name="connsiteX2" fmla="*/ 153887 w 1293283"/>
              <a:gd name="connsiteY2" fmla="*/ 1361548 h 1529482"/>
              <a:gd name="connsiteX3" fmla="*/ 125312 w 1293283"/>
              <a:gd name="connsiteY3" fmla="*/ 1228198 h 1529482"/>
              <a:gd name="connsiteX4" fmla="*/ 20537 w 1293283"/>
              <a:gd name="connsiteY4" fmla="*/ 304273 h 1529482"/>
              <a:gd name="connsiteX5" fmla="*/ 582512 w 1293283"/>
              <a:gd name="connsiteY5" fmla="*/ 8998 h 1529482"/>
              <a:gd name="connsiteX6" fmla="*/ 1192112 w 1293283"/>
              <a:gd name="connsiteY6" fmla="*/ 209023 h 1529482"/>
              <a:gd name="connsiteX7" fmla="*/ 1134962 w 1293283"/>
              <a:gd name="connsiteY7" fmla="*/ 1437748 h 1529482"/>
              <a:gd name="connsiteX8" fmla="*/ 553937 w 1293283"/>
              <a:gd name="connsiteY8" fmla="*/ 1523473 h 1529482"/>
              <a:gd name="connsiteX0" fmla="*/ 553937 w 1248852"/>
              <a:gd name="connsiteY0" fmla="*/ 1523473 h 1578251"/>
              <a:gd name="connsiteX1" fmla="*/ 268187 w 1248852"/>
              <a:gd name="connsiteY1" fmla="*/ 1504423 h 1578251"/>
              <a:gd name="connsiteX2" fmla="*/ 153887 w 1248852"/>
              <a:gd name="connsiteY2" fmla="*/ 1361548 h 1578251"/>
              <a:gd name="connsiteX3" fmla="*/ 125312 w 1248852"/>
              <a:gd name="connsiteY3" fmla="*/ 1228198 h 1578251"/>
              <a:gd name="connsiteX4" fmla="*/ 20537 w 1248852"/>
              <a:gd name="connsiteY4" fmla="*/ 304273 h 1578251"/>
              <a:gd name="connsiteX5" fmla="*/ 582512 w 1248852"/>
              <a:gd name="connsiteY5" fmla="*/ 8998 h 1578251"/>
              <a:gd name="connsiteX6" fmla="*/ 1192112 w 1248852"/>
              <a:gd name="connsiteY6" fmla="*/ 209023 h 1578251"/>
              <a:gd name="connsiteX7" fmla="*/ 1134962 w 1248852"/>
              <a:gd name="connsiteY7" fmla="*/ 1437748 h 1578251"/>
              <a:gd name="connsiteX8" fmla="*/ 553937 w 1248852"/>
              <a:gd name="connsiteY8" fmla="*/ 1523473 h 1578251"/>
              <a:gd name="connsiteX0" fmla="*/ 553937 w 1293283"/>
              <a:gd name="connsiteY0" fmla="*/ 1523473 h 1529482"/>
              <a:gd name="connsiteX1" fmla="*/ 268187 w 1293283"/>
              <a:gd name="connsiteY1" fmla="*/ 1504423 h 1529482"/>
              <a:gd name="connsiteX2" fmla="*/ 153887 w 1293283"/>
              <a:gd name="connsiteY2" fmla="*/ 1361548 h 1529482"/>
              <a:gd name="connsiteX3" fmla="*/ 125312 w 1293283"/>
              <a:gd name="connsiteY3" fmla="*/ 1228198 h 1529482"/>
              <a:gd name="connsiteX4" fmla="*/ 20537 w 1293283"/>
              <a:gd name="connsiteY4" fmla="*/ 304273 h 1529482"/>
              <a:gd name="connsiteX5" fmla="*/ 582512 w 1293283"/>
              <a:gd name="connsiteY5" fmla="*/ 8998 h 1529482"/>
              <a:gd name="connsiteX6" fmla="*/ 1192112 w 1293283"/>
              <a:gd name="connsiteY6" fmla="*/ 209023 h 1529482"/>
              <a:gd name="connsiteX7" fmla="*/ 1134962 w 1293283"/>
              <a:gd name="connsiteY7" fmla="*/ 1437748 h 1529482"/>
              <a:gd name="connsiteX8" fmla="*/ 553937 w 1293283"/>
              <a:gd name="connsiteY8" fmla="*/ 1523473 h 1529482"/>
              <a:gd name="connsiteX0" fmla="*/ 553937 w 1236226"/>
              <a:gd name="connsiteY0" fmla="*/ 1523473 h 1529482"/>
              <a:gd name="connsiteX1" fmla="*/ 268187 w 1236226"/>
              <a:gd name="connsiteY1" fmla="*/ 1504423 h 1529482"/>
              <a:gd name="connsiteX2" fmla="*/ 153887 w 1236226"/>
              <a:gd name="connsiteY2" fmla="*/ 1361548 h 1529482"/>
              <a:gd name="connsiteX3" fmla="*/ 125312 w 1236226"/>
              <a:gd name="connsiteY3" fmla="*/ 1228198 h 1529482"/>
              <a:gd name="connsiteX4" fmla="*/ 20537 w 1236226"/>
              <a:gd name="connsiteY4" fmla="*/ 304273 h 1529482"/>
              <a:gd name="connsiteX5" fmla="*/ 582512 w 1236226"/>
              <a:gd name="connsiteY5" fmla="*/ 8998 h 1529482"/>
              <a:gd name="connsiteX6" fmla="*/ 1192112 w 1236226"/>
              <a:gd name="connsiteY6" fmla="*/ 209023 h 1529482"/>
              <a:gd name="connsiteX7" fmla="*/ 1134962 w 1236226"/>
              <a:gd name="connsiteY7" fmla="*/ 1437748 h 1529482"/>
              <a:gd name="connsiteX8" fmla="*/ 553937 w 1236226"/>
              <a:gd name="connsiteY8" fmla="*/ 1523473 h 1529482"/>
              <a:gd name="connsiteX0" fmla="*/ 553937 w 1233785"/>
              <a:gd name="connsiteY0" fmla="*/ 1523473 h 1560126"/>
              <a:gd name="connsiteX1" fmla="*/ 268187 w 1233785"/>
              <a:gd name="connsiteY1" fmla="*/ 1504423 h 1560126"/>
              <a:gd name="connsiteX2" fmla="*/ 153887 w 1233785"/>
              <a:gd name="connsiteY2" fmla="*/ 1361548 h 1560126"/>
              <a:gd name="connsiteX3" fmla="*/ 125312 w 1233785"/>
              <a:gd name="connsiteY3" fmla="*/ 1228198 h 1560126"/>
              <a:gd name="connsiteX4" fmla="*/ 20537 w 1233785"/>
              <a:gd name="connsiteY4" fmla="*/ 304273 h 1560126"/>
              <a:gd name="connsiteX5" fmla="*/ 582512 w 1233785"/>
              <a:gd name="connsiteY5" fmla="*/ 8998 h 1560126"/>
              <a:gd name="connsiteX6" fmla="*/ 1192112 w 1233785"/>
              <a:gd name="connsiteY6" fmla="*/ 209023 h 1560126"/>
              <a:gd name="connsiteX7" fmla="*/ 1125437 w 1233785"/>
              <a:gd name="connsiteY7" fmla="*/ 1504423 h 1560126"/>
              <a:gd name="connsiteX8" fmla="*/ 553937 w 1233785"/>
              <a:gd name="connsiteY8" fmla="*/ 1523473 h 1560126"/>
              <a:gd name="connsiteX0" fmla="*/ 553937 w 1233785"/>
              <a:gd name="connsiteY0" fmla="*/ 1523473 h 1524561"/>
              <a:gd name="connsiteX1" fmla="*/ 268187 w 1233785"/>
              <a:gd name="connsiteY1" fmla="*/ 1504423 h 1524561"/>
              <a:gd name="connsiteX2" fmla="*/ 153887 w 1233785"/>
              <a:gd name="connsiteY2" fmla="*/ 1361548 h 1524561"/>
              <a:gd name="connsiteX3" fmla="*/ 125312 w 1233785"/>
              <a:gd name="connsiteY3" fmla="*/ 1228198 h 1524561"/>
              <a:gd name="connsiteX4" fmla="*/ 20537 w 1233785"/>
              <a:gd name="connsiteY4" fmla="*/ 304273 h 1524561"/>
              <a:gd name="connsiteX5" fmla="*/ 582512 w 1233785"/>
              <a:gd name="connsiteY5" fmla="*/ 8998 h 1524561"/>
              <a:gd name="connsiteX6" fmla="*/ 1192112 w 1233785"/>
              <a:gd name="connsiteY6" fmla="*/ 209023 h 1524561"/>
              <a:gd name="connsiteX7" fmla="*/ 1125437 w 1233785"/>
              <a:gd name="connsiteY7" fmla="*/ 1504423 h 1524561"/>
              <a:gd name="connsiteX8" fmla="*/ 553937 w 1233785"/>
              <a:gd name="connsiteY8" fmla="*/ 1523473 h 1524561"/>
              <a:gd name="connsiteX0" fmla="*/ 553937 w 1233785"/>
              <a:gd name="connsiteY0" fmla="*/ 1523473 h 1524561"/>
              <a:gd name="connsiteX1" fmla="*/ 268187 w 1233785"/>
              <a:gd name="connsiteY1" fmla="*/ 1504423 h 1524561"/>
              <a:gd name="connsiteX2" fmla="*/ 153887 w 1233785"/>
              <a:gd name="connsiteY2" fmla="*/ 1361548 h 1524561"/>
              <a:gd name="connsiteX3" fmla="*/ 125312 w 1233785"/>
              <a:gd name="connsiteY3" fmla="*/ 1228198 h 1524561"/>
              <a:gd name="connsiteX4" fmla="*/ 20537 w 1233785"/>
              <a:gd name="connsiteY4" fmla="*/ 304273 h 1524561"/>
              <a:gd name="connsiteX5" fmla="*/ 582512 w 1233785"/>
              <a:gd name="connsiteY5" fmla="*/ 8998 h 1524561"/>
              <a:gd name="connsiteX6" fmla="*/ 1192112 w 1233785"/>
              <a:gd name="connsiteY6" fmla="*/ 209023 h 1524561"/>
              <a:gd name="connsiteX7" fmla="*/ 1125437 w 1233785"/>
              <a:gd name="connsiteY7" fmla="*/ 1504423 h 1524561"/>
              <a:gd name="connsiteX8" fmla="*/ 553937 w 1233785"/>
              <a:gd name="connsiteY8" fmla="*/ 1523473 h 1524561"/>
              <a:gd name="connsiteX0" fmla="*/ 1125437 w 1233785"/>
              <a:gd name="connsiteY0" fmla="*/ 1504423 h 1605892"/>
              <a:gd name="connsiteX1" fmla="*/ 268187 w 1233785"/>
              <a:gd name="connsiteY1" fmla="*/ 1504423 h 1605892"/>
              <a:gd name="connsiteX2" fmla="*/ 153887 w 1233785"/>
              <a:gd name="connsiteY2" fmla="*/ 1361548 h 1605892"/>
              <a:gd name="connsiteX3" fmla="*/ 125312 w 1233785"/>
              <a:gd name="connsiteY3" fmla="*/ 1228198 h 1605892"/>
              <a:gd name="connsiteX4" fmla="*/ 20537 w 1233785"/>
              <a:gd name="connsiteY4" fmla="*/ 304273 h 1605892"/>
              <a:gd name="connsiteX5" fmla="*/ 582512 w 1233785"/>
              <a:gd name="connsiteY5" fmla="*/ 8998 h 1605892"/>
              <a:gd name="connsiteX6" fmla="*/ 1192112 w 1233785"/>
              <a:gd name="connsiteY6" fmla="*/ 209023 h 1605892"/>
              <a:gd name="connsiteX7" fmla="*/ 1125437 w 1233785"/>
              <a:gd name="connsiteY7" fmla="*/ 1504423 h 1605892"/>
              <a:gd name="connsiteX0" fmla="*/ 1125437 w 1301972"/>
              <a:gd name="connsiteY0" fmla="*/ 1504423 h 1522882"/>
              <a:gd name="connsiteX1" fmla="*/ 268187 w 1301972"/>
              <a:gd name="connsiteY1" fmla="*/ 1504423 h 1522882"/>
              <a:gd name="connsiteX2" fmla="*/ 153887 w 1301972"/>
              <a:gd name="connsiteY2" fmla="*/ 1361548 h 1522882"/>
              <a:gd name="connsiteX3" fmla="*/ 125312 w 1301972"/>
              <a:gd name="connsiteY3" fmla="*/ 1228198 h 1522882"/>
              <a:gd name="connsiteX4" fmla="*/ 20537 w 1301972"/>
              <a:gd name="connsiteY4" fmla="*/ 304273 h 1522882"/>
              <a:gd name="connsiteX5" fmla="*/ 582512 w 1301972"/>
              <a:gd name="connsiteY5" fmla="*/ 8998 h 1522882"/>
              <a:gd name="connsiteX6" fmla="*/ 1192112 w 1301972"/>
              <a:gd name="connsiteY6" fmla="*/ 209023 h 1522882"/>
              <a:gd name="connsiteX7" fmla="*/ 1125437 w 1301972"/>
              <a:gd name="connsiteY7" fmla="*/ 1504423 h 1522882"/>
              <a:gd name="connsiteX0" fmla="*/ 1125437 w 1237313"/>
              <a:gd name="connsiteY0" fmla="*/ 1504423 h 1522882"/>
              <a:gd name="connsiteX1" fmla="*/ 268187 w 1237313"/>
              <a:gd name="connsiteY1" fmla="*/ 1504423 h 1522882"/>
              <a:gd name="connsiteX2" fmla="*/ 153887 w 1237313"/>
              <a:gd name="connsiteY2" fmla="*/ 1361548 h 1522882"/>
              <a:gd name="connsiteX3" fmla="*/ 125312 w 1237313"/>
              <a:gd name="connsiteY3" fmla="*/ 1228198 h 1522882"/>
              <a:gd name="connsiteX4" fmla="*/ 20537 w 1237313"/>
              <a:gd name="connsiteY4" fmla="*/ 304273 h 1522882"/>
              <a:gd name="connsiteX5" fmla="*/ 582512 w 1237313"/>
              <a:gd name="connsiteY5" fmla="*/ 8998 h 1522882"/>
              <a:gd name="connsiteX6" fmla="*/ 1192112 w 1237313"/>
              <a:gd name="connsiteY6" fmla="*/ 209023 h 1522882"/>
              <a:gd name="connsiteX7" fmla="*/ 1125437 w 1237313"/>
              <a:gd name="connsiteY7" fmla="*/ 1504423 h 1522882"/>
              <a:gd name="connsiteX0" fmla="*/ 1122733 w 1234609"/>
              <a:gd name="connsiteY0" fmla="*/ 1504423 h 1522882"/>
              <a:gd name="connsiteX1" fmla="*/ 265483 w 1234609"/>
              <a:gd name="connsiteY1" fmla="*/ 1504423 h 1522882"/>
              <a:gd name="connsiteX2" fmla="*/ 151183 w 1234609"/>
              <a:gd name="connsiteY2" fmla="*/ 1361548 h 1522882"/>
              <a:gd name="connsiteX3" fmla="*/ 17833 w 1234609"/>
              <a:gd name="connsiteY3" fmla="*/ 304273 h 1522882"/>
              <a:gd name="connsiteX4" fmla="*/ 579808 w 1234609"/>
              <a:gd name="connsiteY4" fmla="*/ 8998 h 1522882"/>
              <a:gd name="connsiteX5" fmla="*/ 1189408 w 1234609"/>
              <a:gd name="connsiteY5" fmla="*/ 209023 h 1522882"/>
              <a:gd name="connsiteX6" fmla="*/ 1122733 w 1234609"/>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58699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36905 w 1248781"/>
              <a:gd name="connsiteY0" fmla="*/ 1504423 h 1522882"/>
              <a:gd name="connsiteX1" fmla="*/ 184405 w 1248781"/>
              <a:gd name="connsiteY1" fmla="*/ 1504423 h 1522882"/>
              <a:gd name="connsiteX2" fmla="*/ 32005 w 1248781"/>
              <a:gd name="connsiteY2" fmla="*/ 304273 h 1522882"/>
              <a:gd name="connsiteX3" fmla="*/ 593980 w 1248781"/>
              <a:gd name="connsiteY3" fmla="*/ 8998 h 1522882"/>
              <a:gd name="connsiteX4" fmla="*/ 1203580 w 1248781"/>
              <a:gd name="connsiteY4" fmla="*/ 209023 h 1522882"/>
              <a:gd name="connsiteX5" fmla="*/ 1136905 w 1248781"/>
              <a:gd name="connsiteY5" fmla="*/ 1504423 h 1522882"/>
              <a:gd name="connsiteX0" fmla="*/ 1122938 w 1234814"/>
              <a:gd name="connsiteY0" fmla="*/ 1504423 h 1522882"/>
              <a:gd name="connsiteX1" fmla="*/ 170438 w 1234814"/>
              <a:gd name="connsiteY1" fmla="*/ 1504423 h 1522882"/>
              <a:gd name="connsiteX2" fmla="*/ 18038 w 1234814"/>
              <a:gd name="connsiteY2" fmla="*/ 304273 h 1522882"/>
              <a:gd name="connsiteX3" fmla="*/ 580013 w 1234814"/>
              <a:gd name="connsiteY3" fmla="*/ 8998 h 1522882"/>
              <a:gd name="connsiteX4" fmla="*/ 1189613 w 1234814"/>
              <a:gd name="connsiteY4" fmla="*/ 209023 h 1522882"/>
              <a:gd name="connsiteX5" fmla="*/ 1122938 w 1234814"/>
              <a:gd name="connsiteY5" fmla="*/ 1504423 h 1522882"/>
              <a:gd name="connsiteX0" fmla="*/ 1106411 w 1218287"/>
              <a:gd name="connsiteY0" fmla="*/ 1504423 h 1522882"/>
              <a:gd name="connsiteX1" fmla="*/ 153911 w 1218287"/>
              <a:gd name="connsiteY1" fmla="*/ 1504423 h 1522882"/>
              <a:gd name="connsiteX2" fmla="*/ 1511 w 1218287"/>
              <a:gd name="connsiteY2" fmla="*/ 304273 h 1522882"/>
              <a:gd name="connsiteX3" fmla="*/ 563486 w 1218287"/>
              <a:gd name="connsiteY3" fmla="*/ 8998 h 1522882"/>
              <a:gd name="connsiteX4" fmla="*/ 1173086 w 1218287"/>
              <a:gd name="connsiteY4" fmla="*/ 209023 h 1522882"/>
              <a:gd name="connsiteX5" fmla="*/ 1106411 w 1218287"/>
              <a:gd name="connsiteY5" fmla="*/ 1504423 h 1522882"/>
              <a:gd name="connsiteX0" fmla="*/ 1106411 w 1218287"/>
              <a:gd name="connsiteY0" fmla="*/ 1504423 h 1522882"/>
              <a:gd name="connsiteX1" fmla="*/ 153911 w 1218287"/>
              <a:gd name="connsiteY1" fmla="*/ 1504423 h 1522882"/>
              <a:gd name="connsiteX2" fmla="*/ 1511 w 1218287"/>
              <a:gd name="connsiteY2" fmla="*/ 304273 h 1522882"/>
              <a:gd name="connsiteX3" fmla="*/ 563486 w 1218287"/>
              <a:gd name="connsiteY3" fmla="*/ 8998 h 1522882"/>
              <a:gd name="connsiteX4" fmla="*/ 1173086 w 1218287"/>
              <a:gd name="connsiteY4" fmla="*/ 209023 h 1522882"/>
              <a:gd name="connsiteX5" fmla="*/ 1106411 w 1218287"/>
              <a:gd name="connsiteY5" fmla="*/ 1504423 h 1522882"/>
              <a:gd name="connsiteX0" fmla="*/ 1106411 w 1218287"/>
              <a:gd name="connsiteY0" fmla="*/ 1504423 h 1522882"/>
              <a:gd name="connsiteX1" fmla="*/ 153911 w 1218287"/>
              <a:gd name="connsiteY1" fmla="*/ 1504423 h 1522882"/>
              <a:gd name="connsiteX2" fmla="*/ 1511 w 1218287"/>
              <a:gd name="connsiteY2" fmla="*/ 304273 h 1522882"/>
              <a:gd name="connsiteX3" fmla="*/ 563486 w 1218287"/>
              <a:gd name="connsiteY3" fmla="*/ 8998 h 1522882"/>
              <a:gd name="connsiteX4" fmla="*/ 1173086 w 1218287"/>
              <a:gd name="connsiteY4" fmla="*/ 209023 h 1522882"/>
              <a:gd name="connsiteX5" fmla="*/ 1106411 w 1218287"/>
              <a:gd name="connsiteY5" fmla="*/ 1504423 h 1522882"/>
              <a:gd name="connsiteX0" fmla="*/ 1106411 w 1185451"/>
              <a:gd name="connsiteY0" fmla="*/ 1504423 h 1522882"/>
              <a:gd name="connsiteX1" fmla="*/ 153911 w 1185451"/>
              <a:gd name="connsiteY1" fmla="*/ 1504423 h 1522882"/>
              <a:gd name="connsiteX2" fmla="*/ 1511 w 1185451"/>
              <a:gd name="connsiteY2" fmla="*/ 304273 h 1522882"/>
              <a:gd name="connsiteX3" fmla="*/ 563486 w 1185451"/>
              <a:gd name="connsiteY3" fmla="*/ 8998 h 1522882"/>
              <a:gd name="connsiteX4" fmla="*/ 1173086 w 1185451"/>
              <a:gd name="connsiteY4" fmla="*/ 209023 h 1522882"/>
              <a:gd name="connsiteX5" fmla="*/ 1106411 w 1185451"/>
              <a:gd name="connsiteY5" fmla="*/ 1504423 h 1522882"/>
              <a:gd name="connsiteX0" fmla="*/ 1106411 w 1185451"/>
              <a:gd name="connsiteY0" fmla="*/ 1504423 h 1517104"/>
              <a:gd name="connsiteX1" fmla="*/ 153911 w 1185451"/>
              <a:gd name="connsiteY1" fmla="*/ 1504423 h 1517104"/>
              <a:gd name="connsiteX2" fmla="*/ 1511 w 1185451"/>
              <a:gd name="connsiteY2" fmla="*/ 304273 h 1517104"/>
              <a:gd name="connsiteX3" fmla="*/ 563486 w 1185451"/>
              <a:gd name="connsiteY3" fmla="*/ 8998 h 1517104"/>
              <a:gd name="connsiteX4" fmla="*/ 1173086 w 1185451"/>
              <a:gd name="connsiteY4" fmla="*/ 209023 h 1517104"/>
              <a:gd name="connsiteX5" fmla="*/ 1106411 w 1185451"/>
              <a:gd name="connsiteY5" fmla="*/ 1504423 h 1517104"/>
              <a:gd name="connsiteX0" fmla="*/ 1106411 w 1185451"/>
              <a:gd name="connsiteY0" fmla="*/ 1515818 h 1522325"/>
              <a:gd name="connsiteX1" fmla="*/ 153911 w 1185451"/>
              <a:gd name="connsiteY1" fmla="*/ 1504423 h 1522325"/>
              <a:gd name="connsiteX2" fmla="*/ 1511 w 1185451"/>
              <a:gd name="connsiteY2" fmla="*/ 304273 h 1522325"/>
              <a:gd name="connsiteX3" fmla="*/ 563486 w 1185451"/>
              <a:gd name="connsiteY3" fmla="*/ 8998 h 1522325"/>
              <a:gd name="connsiteX4" fmla="*/ 1173086 w 1185451"/>
              <a:gd name="connsiteY4" fmla="*/ 209023 h 1522325"/>
              <a:gd name="connsiteX5" fmla="*/ 1106411 w 1185451"/>
              <a:gd name="connsiteY5" fmla="*/ 1515818 h 1522325"/>
              <a:gd name="connsiteX0" fmla="*/ 1106411 w 1185451"/>
              <a:gd name="connsiteY0" fmla="*/ 1515818 h 1518967"/>
              <a:gd name="connsiteX1" fmla="*/ 153911 w 1185451"/>
              <a:gd name="connsiteY1" fmla="*/ 1504423 h 1518967"/>
              <a:gd name="connsiteX2" fmla="*/ 1511 w 1185451"/>
              <a:gd name="connsiteY2" fmla="*/ 304273 h 1518967"/>
              <a:gd name="connsiteX3" fmla="*/ 563486 w 1185451"/>
              <a:gd name="connsiteY3" fmla="*/ 8998 h 1518967"/>
              <a:gd name="connsiteX4" fmla="*/ 1173086 w 1185451"/>
              <a:gd name="connsiteY4" fmla="*/ 209023 h 1518967"/>
              <a:gd name="connsiteX5" fmla="*/ 1106411 w 1185451"/>
              <a:gd name="connsiteY5" fmla="*/ 1515818 h 1518967"/>
              <a:gd name="connsiteX0" fmla="*/ 1106411 w 1185451"/>
              <a:gd name="connsiteY0" fmla="*/ 1537946 h 1541095"/>
              <a:gd name="connsiteX1" fmla="*/ 153911 w 1185451"/>
              <a:gd name="connsiteY1" fmla="*/ 1526551 h 1541095"/>
              <a:gd name="connsiteX2" fmla="*/ 1511 w 1185451"/>
              <a:gd name="connsiteY2" fmla="*/ 326401 h 1541095"/>
              <a:gd name="connsiteX3" fmla="*/ 563486 w 1185451"/>
              <a:gd name="connsiteY3" fmla="*/ 5489 h 1541095"/>
              <a:gd name="connsiteX4" fmla="*/ 1173086 w 1185451"/>
              <a:gd name="connsiteY4" fmla="*/ 231151 h 1541095"/>
              <a:gd name="connsiteX5" fmla="*/ 1106411 w 1185451"/>
              <a:gd name="connsiteY5" fmla="*/ 1537946 h 1541095"/>
              <a:gd name="connsiteX0" fmla="*/ 1106053 w 1185093"/>
              <a:gd name="connsiteY0" fmla="*/ 1537946 h 1537946"/>
              <a:gd name="connsiteX1" fmla="*/ 184888 w 1185093"/>
              <a:gd name="connsiteY1" fmla="*/ 1409758 h 1537946"/>
              <a:gd name="connsiteX2" fmla="*/ 1153 w 1185093"/>
              <a:gd name="connsiteY2" fmla="*/ 326401 h 1537946"/>
              <a:gd name="connsiteX3" fmla="*/ 563128 w 1185093"/>
              <a:gd name="connsiteY3" fmla="*/ 5489 h 1537946"/>
              <a:gd name="connsiteX4" fmla="*/ 1172728 w 1185093"/>
              <a:gd name="connsiteY4" fmla="*/ 231151 h 1537946"/>
              <a:gd name="connsiteX5" fmla="*/ 1106053 w 1185093"/>
              <a:gd name="connsiteY5" fmla="*/ 1537946 h 1537946"/>
              <a:gd name="connsiteX0" fmla="*/ 1106053 w 1185093"/>
              <a:gd name="connsiteY0" fmla="*/ 1537946 h 1537946"/>
              <a:gd name="connsiteX1" fmla="*/ 184888 w 1185093"/>
              <a:gd name="connsiteY1" fmla="*/ 1409758 h 1537946"/>
              <a:gd name="connsiteX2" fmla="*/ 1153 w 1185093"/>
              <a:gd name="connsiteY2" fmla="*/ 326401 h 1537946"/>
              <a:gd name="connsiteX3" fmla="*/ 563128 w 1185093"/>
              <a:gd name="connsiteY3" fmla="*/ 5489 h 1537946"/>
              <a:gd name="connsiteX4" fmla="*/ 1172728 w 1185093"/>
              <a:gd name="connsiteY4" fmla="*/ 231151 h 1537946"/>
              <a:gd name="connsiteX5" fmla="*/ 1106053 w 1185093"/>
              <a:gd name="connsiteY5" fmla="*/ 1537946 h 1537946"/>
              <a:gd name="connsiteX0" fmla="*/ 1106053 w 1185093"/>
              <a:gd name="connsiteY0" fmla="*/ 1537946 h 1632628"/>
              <a:gd name="connsiteX1" fmla="*/ 441618 w 1185093"/>
              <a:gd name="connsiteY1" fmla="*/ 1534118 h 1632628"/>
              <a:gd name="connsiteX2" fmla="*/ 184888 w 1185093"/>
              <a:gd name="connsiteY2" fmla="*/ 1409758 h 1632628"/>
              <a:gd name="connsiteX3" fmla="*/ 1153 w 1185093"/>
              <a:gd name="connsiteY3" fmla="*/ 326401 h 1632628"/>
              <a:gd name="connsiteX4" fmla="*/ 563128 w 1185093"/>
              <a:gd name="connsiteY4" fmla="*/ 5489 h 1632628"/>
              <a:gd name="connsiteX5" fmla="*/ 1172728 w 1185093"/>
              <a:gd name="connsiteY5" fmla="*/ 231151 h 1632628"/>
              <a:gd name="connsiteX6" fmla="*/ 1106053 w 1185093"/>
              <a:gd name="connsiteY6" fmla="*/ 1537946 h 1632628"/>
              <a:gd name="connsiteX0" fmla="*/ 1106053 w 1185093"/>
              <a:gd name="connsiteY0" fmla="*/ 1537946 h 1545297"/>
              <a:gd name="connsiteX1" fmla="*/ 441618 w 1185093"/>
              <a:gd name="connsiteY1" fmla="*/ 1534118 h 1545297"/>
              <a:gd name="connsiteX2" fmla="*/ 184888 w 1185093"/>
              <a:gd name="connsiteY2" fmla="*/ 1409758 h 1545297"/>
              <a:gd name="connsiteX3" fmla="*/ 1153 w 1185093"/>
              <a:gd name="connsiteY3" fmla="*/ 326401 h 1545297"/>
              <a:gd name="connsiteX4" fmla="*/ 563128 w 1185093"/>
              <a:gd name="connsiteY4" fmla="*/ 5489 h 1545297"/>
              <a:gd name="connsiteX5" fmla="*/ 1172728 w 1185093"/>
              <a:gd name="connsiteY5" fmla="*/ 231151 h 1545297"/>
              <a:gd name="connsiteX6" fmla="*/ 1106053 w 1185093"/>
              <a:gd name="connsiteY6" fmla="*/ 1537946 h 1545297"/>
              <a:gd name="connsiteX0" fmla="*/ 1106053 w 1185093"/>
              <a:gd name="connsiteY0" fmla="*/ 1537946 h 1537946"/>
              <a:gd name="connsiteX1" fmla="*/ 441618 w 1185093"/>
              <a:gd name="connsiteY1" fmla="*/ 1534118 h 1537946"/>
              <a:gd name="connsiteX2" fmla="*/ 184888 w 1185093"/>
              <a:gd name="connsiteY2" fmla="*/ 1409758 h 1537946"/>
              <a:gd name="connsiteX3" fmla="*/ 1153 w 1185093"/>
              <a:gd name="connsiteY3" fmla="*/ 326401 h 1537946"/>
              <a:gd name="connsiteX4" fmla="*/ 563128 w 1185093"/>
              <a:gd name="connsiteY4" fmla="*/ 5489 h 1537946"/>
              <a:gd name="connsiteX5" fmla="*/ 1172728 w 1185093"/>
              <a:gd name="connsiteY5" fmla="*/ 231151 h 1537946"/>
              <a:gd name="connsiteX6" fmla="*/ 1106053 w 1185093"/>
              <a:gd name="connsiteY6" fmla="*/ 1537946 h 1537946"/>
              <a:gd name="connsiteX0" fmla="*/ 1106053 w 1185093"/>
              <a:gd name="connsiteY0" fmla="*/ 1537946 h 1537946"/>
              <a:gd name="connsiteX1" fmla="*/ 441618 w 1185093"/>
              <a:gd name="connsiteY1" fmla="*/ 1534118 h 1537946"/>
              <a:gd name="connsiteX2" fmla="*/ 184888 w 1185093"/>
              <a:gd name="connsiteY2" fmla="*/ 1409758 h 1537946"/>
              <a:gd name="connsiteX3" fmla="*/ 1153 w 1185093"/>
              <a:gd name="connsiteY3" fmla="*/ 326401 h 1537946"/>
              <a:gd name="connsiteX4" fmla="*/ 563128 w 1185093"/>
              <a:gd name="connsiteY4" fmla="*/ 5489 h 1537946"/>
              <a:gd name="connsiteX5" fmla="*/ 1172728 w 1185093"/>
              <a:gd name="connsiteY5" fmla="*/ 231151 h 1537946"/>
              <a:gd name="connsiteX6" fmla="*/ 1106053 w 1185093"/>
              <a:gd name="connsiteY6" fmla="*/ 1537946 h 1537946"/>
              <a:gd name="connsiteX0" fmla="*/ 1106053 w 1185093"/>
              <a:gd name="connsiteY0" fmla="*/ 1537946 h 1537946"/>
              <a:gd name="connsiteX1" fmla="*/ 441618 w 1185093"/>
              <a:gd name="connsiteY1" fmla="*/ 1534118 h 1537946"/>
              <a:gd name="connsiteX2" fmla="*/ 184888 w 1185093"/>
              <a:gd name="connsiteY2" fmla="*/ 1409758 h 1537946"/>
              <a:gd name="connsiteX3" fmla="*/ 1153 w 1185093"/>
              <a:gd name="connsiteY3" fmla="*/ 326401 h 1537946"/>
              <a:gd name="connsiteX4" fmla="*/ 563128 w 1185093"/>
              <a:gd name="connsiteY4" fmla="*/ 5489 h 1537946"/>
              <a:gd name="connsiteX5" fmla="*/ 1172728 w 1185093"/>
              <a:gd name="connsiteY5" fmla="*/ 231151 h 1537946"/>
              <a:gd name="connsiteX6" fmla="*/ 1106053 w 1185093"/>
              <a:gd name="connsiteY6" fmla="*/ 1537946 h 1537946"/>
              <a:gd name="connsiteX0" fmla="*/ 1106053 w 1185093"/>
              <a:gd name="connsiteY0" fmla="*/ 1537946 h 1537946"/>
              <a:gd name="connsiteX1" fmla="*/ 441618 w 1185093"/>
              <a:gd name="connsiteY1" fmla="*/ 1534118 h 1537946"/>
              <a:gd name="connsiteX2" fmla="*/ 184888 w 1185093"/>
              <a:gd name="connsiteY2" fmla="*/ 1409758 h 1537946"/>
              <a:gd name="connsiteX3" fmla="*/ 1153 w 1185093"/>
              <a:gd name="connsiteY3" fmla="*/ 326401 h 1537946"/>
              <a:gd name="connsiteX4" fmla="*/ 563128 w 1185093"/>
              <a:gd name="connsiteY4" fmla="*/ 5489 h 1537946"/>
              <a:gd name="connsiteX5" fmla="*/ 1172728 w 1185093"/>
              <a:gd name="connsiteY5" fmla="*/ 231151 h 1537946"/>
              <a:gd name="connsiteX6" fmla="*/ 1106053 w 1185093"/>
              <a:gd name="connsiteY6" fmla="*/ 1537946 h 1537946"/>
              <a:gd name="connsiteX0" fmla="*/ 1054779 w 1176984"/>
              <a:gd name="connsiteY0" fmla="*/ 1537946 h 1537946"/>
              <a:gd name="connsiteX1" fmla="*/ 441618 w 1176984"/>
              <a:gd name="connsiteY1" fmla="*/ 1534118 h 1537946"/>
              <a:gd name="connsiteX2" fmla="*/ 184888 w 1176984"/>
              <a:gd name="connsiteY2" fmla="*/ 1409758 h 1537946"/>
              <a:gd name="connsiteX3" fmla="*/ 1153 w 1176984"/>
              <a:gd name="connsiteY3" fmla="*/ 326401 h 1537946"/>
              <a:gd name="connsiteX4" fmla="*/ 563128 w 1176984"/>
              <a:gd name="connsiteY4" fmla="*/ 5489 h 1537946"/>
              <a:gd name="connsiteX5" fmla="*/ 1172728 w 1176984"/>
              <a:gd name="connsiteY5" fmla="*/ 231151 h 1537946"/>
              <a:gd name="connsiteX6" fmla="*/ 1054779 w 1176984"/>
              <a:gd name="connsiteY6" fmla="*/ 1537946 h 1537946"/>
              <a:gd name="connsiteX0" fmla="*/ 1054779 w 1100766"/>
              <a:gd name="connsiteY0" fmla="*/ 1542589 h 1542589"/>
              <a:gd name="connsiteX1" fmla="*/ 441618 w 1100766"/>
              <a:gd name="connsiteY1" fmla="*/ 1538761 h 1542589"/>
              <a:gd name="connsiteX2" fmla="*/ 184888 w 1100766"/>
              <a:gd name="connsiteY2" fmla="*/ 1414401 h 1542589"/>
              <a:gd name="connsiteX3" fmla="*/ 1153 w 1100766"/>
              <a:gd name="connsiteY3" fmla="*/ 331044 h 1542589"/>
              <a:gd name="connsiteX4" fmla="*/ 563128 w 1100766"/>
              <a:gd name="connsiteY4" fmla="*/ 10132 h 1542589"/>
              <a:gd name="connsiteX5" fmla="*/ 1050238 w 1100766"/>
              <a:gd name="connsiteY5" fmla="*/ 213005 h 1542589"/>
              <a:gd name="connsiteX6" fmla="*/ 1054779 w 1100766"/>
              <a:gd name="connsiteY6" fmla="*/ 1542589 h 1542589"/>
              <a:gd name="connsiteX0" fmla="*/ 1054779 w 1096867"/>
              <a:gd name="connsiteY0" fmla="*/ 1542589 h 1542589"/>
              <a:gd name="connsiteX1" fmla="*/ 441618 w 1096867"/>
              <a:gd name="connsiteY1" fmla="*/ 1538761 h 1542589"/>
              <a:gd name="connsiteX2" fmla="*/ 184888 w 1096867"/>
              <a:gd name="connsiteY2" fmla="*/ 1414401 h 1542589"/>
              <a:gd name="connsiteX3" fmla="*/ 1153 w 1096867"/>
              <a:gd name="connsiteY3" fmla="*/ 331044 h 1542589"/>
              <a:gd name="connsiteX4" fmla="*/ 563128 w 1096867"/>
              <a:gd name="connsiteY4" fmla="*/ 10132 h 1542589"/>
              <a:gd name="connsiteX5" fmla="*/ 1050238 w 1096867"/>
              <a:gd name="connsiteY5" fmla="*/ 213005 h 1542589"/>
              <a:gd name="connsiteX6" fmla="*/ 1054779 w 1096867"/>
              <a:gd name="connsiteY6" fmla="*/ 1542589 h 1542589"/>
              <a:gd name="connsiteX0" fmla="*/ 1054779 w 1060262"/>
              <a:gd name="connsiteY0" fmla="*/ 1542589 h 1542589"/>
              <a:gd name="connsiteX1" fmla="*/ 441618 w 1060262"/>
              <a:gd name="connsiteY1" fmla="*/ 1538761 h 1542589"/>
              <a:gd name="connsiteX2" fmla="*/ 184888 w 1060262"/>
              <a:gd name="connsiteY2" fmla="*/ 1414401 h 1542589"/>
              <a:gd name="connsiteX3" fmla="*/ 1153 w 1060262"/>
              <a:gd name="connsiteY3" fmla="*/ 331044 h 1542589"/>
              <a:gd name="connsiteX4" fmla="*/ 563128 w 1060262"/>
              <a:gd name="connsiteY4" fmla="*/ 10132 h 1542589"/>
              <a:gd name="connsiteX5" fmla="*/ 1050238 w 1060262"/>
              <a:gd name="connsiteY5" fmla="*/ 213005 h 1542589"/>
              <a:gd name="connsiteX6" fmla="*/ 1054779 w 1060262"/>
              <a:gd name="connsiteY6" fmla="*/ 1542589 h 1542589"/>
              <a:gd name="connsiteX0" fmla="*/ 1054779 w 1062619"/>
              <a:gd name="connsiteY0" fmla="*/ 1537067 h 1537067"/>
              <a:gd name="connsiteX1" fmla="*/ 441618 w 1062619"/>
              <a:gd name="connsiteY1" fmla="*/ 1533239 h 1537067"/>
              <a:gd name="connsiteX2" fmla="*/ 184888 w 1062619"/>
              <a:gd name="connsiteY2" fmla="*/ 1408879 h 1537067"/>
              <a:gd name="connsiteX3" fmla="*/ 1153 w 1062619"/>
              <a:gd name="connsiteY3" fmla="*/ 325522 h 1537067"/>
              <a:gd name="connsiteX4" fmla="*/ 563128 w 1062619"/>
              <a:gd name="connsiteY4" fmla="*/ 4610 h 1537067"/>
              <a:gd name="connsiteX5" fmla="*/ 1058784 w 1062619"/>
              <a:gd name="connsiteY5" fmla="*/ 235969 h 1537067"/>
              <a:gd name="connsiteX6" fmla="*/ 1054779 w 1062619"/>
              <a:gd name="connsiteY6" fmla="*/ 1537067 h 1537067"/>
              <a:gd name="connsiteX0" fmla="*/ 1060477 w 1066576"/>
              <a:gd name="connsiteY0" fmla="*/ 1534218 h 1534218"/>
              <a:gd name="connsiteX1" fmla="*/ 441618 w 1066576"/>
              <a:gd name="connsiteY1" fmla="*/ 1533239 h 1534218"/>
              <a:gd name="connsiteX2" fmla="*/ 184888 w 1066576"/>
              <a:gd name="connsiteY2" fmla="*/ 1408879 h 1534218"/>
              <a:gd name="connsiteX3" fmla="*/ 1153 w 1066576"/>
              <a:gd name="connsiteY3" fmla="*/ 325522 h 1534218"/>
              <a:gd name="connsiteX4" fmla="*/ 563128 w 1066576"/>
              <a:gd name="connsiteY4" fmla="*/ 4610 h 1534218"/>
              <a:gd name="connsiteX5" fmla="*/ 1058784 w 1066576"/>
              <a:gd name="connsiteY5" fmla="*/ 235969 h 1534218"/>
              <a:gd name="connsiteX6" fmla="*/ 1060477 w 1066576"/>
              <a:gd name="connsiteY6" fmla="*/ 1534218 h 1534218"/>
              <a:gd name="connsiteX0" fmla="*/ 1060477 w 1060477"/>
              <a:gd name="connsiteY0" fmla="*/ 1534218 h 1534218"/>
              <a:gd name="connsiteX1" fmla="*/ 441618 w 1060477"/>
              <a:gd name="connsiteY1" fmla="*/ 1533239 h 1534218"/>
              <a:gd name="connsiteX2" fmla="*/ 184888 w 1060477"/>
              <a:gd name="connsiteY2" fmla="*/ 1408879 h 1534218"/>
              <a:gd name="connsiteX3" fmla="*/ 1153 w 1060477"/>
              <a:gd name="connsiteY3" fmla="*/ 325522 h 1534218"/>
              <a:gd name="connsiteX4" fmla="*/ 563128 w 1060477"/>
              <a:gd name="connsiteY4" fmla="*/ 4610 h 1534218"/>
              <a:gd name="connsiteX5" fmla="*/ 1058784 w 1060477"/>
              <a:gd name="connsiteY5" fmla="*/ 235969 h 1534218"/>
              <a:gd name="connsiteX6" fmla="*/ 1060477 w 1060477"/>
              <a:gd name="connsiteY6" fmla="*/ 1534218 h 1534218"/>
              <a:gd name="connsiteX0" fmla="*/ 1060274 w 1060274"/>
              <a:gd name="connsiteY0" fmla="*/ 1534218 h 1534218"/>
              <a:gd name="connsiteX1" fmla="*/ 441415 w 1060274"/>
              <a:gd name="connsiteY1" fmla="*/ 1533239 h 1534218"/>
              <a:gd name="connsiteX2" fmla="*/ 184685 w 1060274"/>
              <a:gd name="connsiteY2" fmla="*/ 1408879 h 1534218"/>
              <a:gd name="connsiteX3" fmla="*/ 950 w 1060274"/>
              <a:gd name="connsiteY3" fmla="*/ 325522 h 1534218"/>
              <a:gd name="connsiteX4" fmla="*/ 562925 w 1060274"/>
              <a:gd name="connsiteY4" fmla="*/ 4610 h 1534218"/>
              <a:gd name="connsiteX5" fmla="*/ 1058581 w 1060274"/>
              <a:gd name="connsiteY5" fmla="*/ 235969 h 1534218"/>
              <a:gd name="connsiteX6" fmla="*/ 1060274 w 1060274"/>
              <a:gd name="connsiteY6" fmla="*/ 1534218 h 1534218"/>
              <a:gd name="connsiteX0" fmla="*/ 1060274 w 1060274"/>
              <a:gd name="connsiteY0" fmla="*/ 1534218 h 1534218"/>
              <a:gd name="connsiteX1" fmla="*/ 441415 w 1060274"/>
              <a:gd name="connsiteY1" fmla="*/ 1533239 h 1534218"/>
              <a:gd name="connsiteX2" fmla="*/ 184685 w 1060274"/>
              <a:gd name="connsiteY2" fmla="*/ 1408879 h 1534218"/>
              <a:gd name="connsiteX3" fmla="*/ 950 w 1060274"/>
              <a:gd name="connsiteY3" fmla="*/ 325522 h 1534218"/>
              <a:gd name="connsiteX4" fmla="*/ 562925 w 1060274"/>
              <a:gd name="connsiteY4" fmla="*/ 4610 h 1534218"/>
              <a:gd name="connsiteX5" fmla="*/ 1058581 w 1060274"/>
              <a:gd name="connsiteY5" fmla="*/ 235969 h 1534218"/>
              <a:gd name="connsiteX6" fmla="*/ 1060274 w 1060274"/>
              <a:gd name="connsiteY6" fmla="*/ 1534218 h 1534218"/>
              <a:gd name="connsiteX0" fmla="*/ 1060327 w 1060327"/>
              <a:gd name="connsiteY0" fmla="*/ 1534218 h 1534218"/>
              <a:gd name="connsiteX1" fmla="*/ 441468 w 1060327"/>
              <a:gd name="connsiteY1" fmla="*/ 1533239 h 1534218"/>
              <a:gd name="connsiteX2" fmla="*/ 176193 w 1060327"/>
              <a:gd name="connsiteY2" fmla="*/ 1391787 h 1534218"/>
              <a:gd name="connsiteX3" fmla="*/ 1003 w 1060327"/>
              <a:gd name="connsiteY3" fmla="*/ 325522 h 1534218"/>
              <a:gd name="connsiteX4" fmla="*/ 562978 w 1060327"/>
              <a:gd name="connsiteY4" fmla="*/ 4610 h 1534218"/>
              <a:gd name="connsiteX5" fmla="*/ 1058634 w 1060327"/>
              <a:gd name="connsiteY5" fmla="*/ 235969 h 1534218"/>
              <a:gd name="connsiteX6" fmla="*/ 1060327 w 1060327"/>
              <a:gd name="connsiteY6" fmla="*/ 1534218 h 1534218"/>
              <a:gd name="connsiteX0" fmla="*/ 1060453 w 1060453"/>
              <a:gd name="connsiteY0" fmla="*/ 1534218 h 1534218"/>
              <a:gd name="connsiteX1" fmla="*/ 441594 w 1060453"/>
              <a:gd name="connsiteY1" fmla="*/ 1533239 h 1534218"/>
              <a:gd name="connsiteX2" fmla="*/ 176319 w 1060453"/>
              <a:gd name="connsiteY2" fmla="*/ 1391787 h 1534218"/>
              <a:gd name="connsiteX3" fmla="*/ 1129 w 1060453"/>
              <a:gd name="connsiteY3" fmla="*/ 325522 h 1534218"/>
              <a:gd name="connsiteX4" fmla="*/ 563104 w 1060453"/>
              <a:gd name="connsiteY4" fmla="*/ 4610 h 1534218"/>
              <a:gd name="connsiteX5" fmla="*/ 1058760 w 1060453"/>
              <a:gd name="connsiteY5" fmla="*/ 235969 h 1534218"/>
              <a:gd name="connsiteX6" fmla="*/ 1060453 w 1060453"/>
              <a:gd name="connsiteY6" fmla="*/ 1534218 h 1534218"/>
              <a:gd name="connsiteX0" fmla="*/ 1060453 w 1060453"/>
              <a:gd name="connsiteY0" fmla="*/ 1534218 h 1534218"/>
              <a:gd name="connsiteX1" fmla="*/ 441594 w 1060453"/>
              <a:gd name="connsiteY1" fmla="*/ 1533239 h 1534218"/>
              <a:gd name="connsiteX2" fmla="*/ 176319 w 1060453"/>
              <a:gd name="connsiteY2" fmla="*/ 1391787 h 1534218"/>
              <a:gd name="connsiteX3" fmla="*/ 1129 w 1060453"/>
              <a:gd name="connsiteY3" fmla="*/ 325522 h 1534218"/>
              <a:gd name="connsiteX4" fmla="*/ 563104 w 1060453"/>
              <a:gd name="connsiteY4" fmla="*/ 4610 h 1534218"/>
              <a:gd name="connsiteX5" fmla="*/ 1058760 w 1060453"/>
              <a:gd name="connsiteY5" fmla="*/ 235969 h 1534218"/>
              <a:gd name="connsiteX6" fmla="*/ 1060453 w 1060453"/>
              <a:gd name="connsiteY6" fmla="*/ 1534218 h 1534218"/>
              <a:gd name="connsiteX0" fmla="*/ 1081511 w 1081511"/>
              <a:gd name="connsiteY0" fmla="*/ 1534218 h 1534218"/>
              <a:gd name="connsiteX1" fmla="*/ 462652 w 1081511"/>
              <a:gd name="connsiteY1" fmla="*/ 1533239 h 1534218"/>
              <a:gd name="connsiteX2" fmla="*/ 197377 w 1081511"/>
              <a:gd name="connsiteY2" fmla="*/ 1391787 h 1534218"/>
              <a:gd name="connsiteX3" fmla="*/ 109427 w 1081511"/>
              <a:gd name="connsiteY3" fmla="*/ 1157226 h 1534218"/>
              <a:gd name="connsiteX4" fmla="*/ 22187 w 1081511"/>
              <a:gd name="connsiteY4" fmla="*/ 325522 h 1534218"/>
              <a:gd name="connsiteX5" fmla="*/ 584162 w 1081511"/>
              <a:gd name="connsiteY5" fmla="*/ 4610 h 1534218"/>
              <a:gd name="connsiteX6" fmla="*/ 1079818 w 1081511"/>
              <a:gd name="connsiteY6" fmla="*/ 235969 h 1534218"/>
              <a:gd name="connsiteX7" fmla="*/ 1081511 w 1081511"/>
              <a:gd name="connsiteY7" fmla="*/ 1534218 h 1534218"/>
              <a:gd name="connsiteX0" fmla="*/ 1081511 w 1081511"/>
              <a:gd name="connsiteY0" fmla="*/ 1534218 h 1534218"/>
              <a:gd name="connsiteX1" fmla="*/ 462652 w 1081511"/>
              <a:gd name="connsiteY1" fmla="*/ 1533239 h 1534218"/>
              <a:gd name="connsiteX2" fmla="*/ 197377 w 1081511"/>
              <a:gd name="connsiteY2" fmla="*/ 1391787 h 1534218"/>
              <a:gd name="connsiteX3" fmla="*/ 109427 w 1081511"/>
              <a:gd name="connsiteY3" fmla="*/ 1157226 h 1534218"/>
              <a:gd name="connsiteX4" fmla="*/ 22187 w 1081511"/>
              <a:gd name="connsiteY4" fmla="*/ 325522 h 1534218"/>
              <a:gd name="connsiteX5" fmla="*/ 584162 w 1081511"/>
              <a:gd name="connsiteY5" fmla="*/ 4610 h 1534218"/>
              <a:gd name="connsiteX6" fmla="*/ 1079818 w 1081511"/>
              <a:gd name="connsiteY6" fmla="*/ 235969 h 1534218"/>
              <a:gd name="connsiteX7" fmla="*/ 1081511 w 1081511"/>
              <a:gd name="connsiteY7" fmla="*/ 1534218 h 1534218"/>
              <a:gd name="connsiteX0" fmla="*/ 1081511 w 1081511"/>
              <a:gd name="connsiteY0" fmla="*/ 1534218 h 1534218"/>
              <a:gd name="connsiteX1" fmla="*/ 462652 w 1081511"/>
              <a:gd name="connsiteY1" fmla="*/ 1533239 h 1534218"/>
              <a:gd name="connsiteX2" fmla="*/ 197377 w 1081511"/>
              <a:gd name="connsiteY2" fmla="*/ 1391787 h 1534218"/>
              <a:gd name="connsiteX3" fmla="*/ 109427 w 1081511"/>
              <a:gd name="connsiteY3" fmla="*/ 1157226 h 1534218"/>
              <a:gd name="connsiteX4" fmla="*/ 22187 w 1081511"/>
              <a:gd name="connsiteY4" fmla="*/ 325522 h 1534218"/>
              <a:gd name="connsiteX5" fmla="*/ 584162 w 1081511"/>
              <a:gd name="connsiteY5" fmla="*/ 4610 h 1534218"/>
              <a:gd name="connsiteX6" fmla="*/ 1079818 w 1081511"/>
              <a:gd name="connsiteY6" fmla="*/ 235969 h 1534218"/>
              <a:gd name="connsiteX7" fmla="*/ 1081511 w 1081511"/>
              <a:gd name="connsiteY7" fmla="*/ 1534218 h 1534218"/>
              <a:gd name="connsiteX0" fmla="*/ 1176205 w 1176205"/>
              <a:gd name="connsiteY0" fmla="*/ 1533036 h 1533036"/>
              <a:gd name="connsiteX1" fmla="*/ 557346 w 1176205"/>
              <a:gd name="connsiteY1" fmla="*/ 1532057 h 1533036"/>
              <a:gd name="connsiteX2" fmla="*/ 292071 w 1176205"/>
              <a:gd name="connsiteY2" fmla="*/ 1390605 h 1533036"/>
              <a:gd name="connsiteX3" fmla="*/ 204121 w 1176205"/>
              <a:gd name="connsiteY3" fmla="*/ 1156044 h 1533036"/>
              <a:gd name="connsiteX4" fmla="*/ 14332 w 1176205"/>
              <a:gd name="connsiteY4" fmla="*/ 304400 h 1533036"/>
              <a:gd name="connsiteX5" fmla="*/ 678856 w 1176205"/>
              <a:gd name="connsiteY5" fmla="*/ 3428 h 1533036"/>
              <a:gd name="connsiteX6" fmla="*/ 1174512 w 1176205"/>
              <a:gd name="connsiteY6" fmla="*/ 234787 h 1533036"/>
              <a:gd name="connsiteX7" fmla="*/ 1176205 w 1176205"/>
              <a:gd name="connsiteY7" fmla="*/ 1533036 h 1533036"/>
              <a:gd name="connsiteX0" fmla="*/ 1161873 w 1161873"/>
              <a:gd name="connsiteY0" fmla="*/ 1533036 h 1533036"/>
              <a:gd name="connsiteX1" fmla="*/ 543014 w 1161873"/>
              <a:gd name="connsiteY1" fmla="*/ 1532057 h 1533036"/>
              <a:gd name="connsiteX2" fmla="*/ 277739 w 1161873"/>
              <a:gd name="connsiteY2" fmla="*/ 1390605 h 1533036"/>
              <a:gd name="connsiteX3" fmla="*/ 189789 w 1161873"/>
              <a:gd name="connsiteY3" fmla="*/ 1156044 h 1533036"/>
              <a:gd name="connsiteX4" fmla="*/ 0 w 1161873"/>
              <a:gd name="connsiteY4" fmla="*/ 304400 h 1533036"/>
              <a:gd name="connsiteX5" fmla="*/ 664524 w 1161873"/>
              <a:gd name="connsiteY5" fmla="*/ 3428 h 1533036"/>
              <a:gd name="connsiteX6" fmla="*/ 1160180 w 1161873"/>
              <a:gd name="connsiteY6" fmla="*/ 234787 h 1533036"/>
              <a:gd name="connsiteX7" fmla="*/ 1161873 w 1161873"/>
              <a:gd name="connsiteY7" fmla="*/ 1533036 h 1533036"/>
              <a:gd name="connsiteX0" fmla="*/ 1161873 w 1161873"/>
              <a:gd name="connsiteY0" fmla="*/ 1533036 h 1533036"/>
              <a:gd name="connsiteX1" fmla="*/ 543014 w 1161873"/>
              <a:gd name="connsiteY1" fmla="*/ 1532057 h 1533036"/>
              <a:gd name="connsiteX2" fmla="*/ 277739 w 1161873"/>
              <a:gd name="connsiteY2" fmla="*/ 1390605 h 1533036"/>
              <a:gd name="connsiteX3" fmla="*/ 189789 w 1161873"/>
              <a:gd name="connsiteY3" fmla="*/ 1156044 h 1533036"/>
              <a:gd name="connsiteX4" fmla="*/ 0 w 1161873"/>
              <a:gd name="connsiteY4" fmla="*/ 304400 h 1533036"/>
              <a:gd name="connsiteX5" fmla="*/ 664524 w 1161873"/>
              <a:gd name="connsiteY5" fmla="*/ 3428 h 1533036"/>
              <a:gd name="connsiteX6" fmla="*/ 1160180 w 1161873"/>
              <a:gd name="connsiteY6" fmla="*/ 234787 h 1533036"/>
              <a:gd name="connsiteX7" fmla="*/ 1161873 w 1161873"/>
              <a:gd name="connsiteY7" fmla="*/ 1533036 h 1533036"/>
              <a:gd name="connsiteX0" fmla="*/ 1161873 w 1161873"/>
              <a:gd name="connsiteY0" fmla="*/ 1533036 h 1533036"/>
              <a:gd name="connsiteX1" fmla="*/ 543014 w 1161873"/>
              <a:gd name="connsiteY1" fmla="*/ 1532057 h 1533036"/>
              <a:gd name="connsiteX2" fmla="*/ 277739 w 1161873"/>
              <a:gd name="connsiteY2" fmla="*/ 1390605 h 1533036"/>
              <a:gd name="connsiteX3" fmla="*/ 189789 w 1161873"/>
              <a:gd name="connsiteY3" fmla="*/ 1156044 h 1533036"/>
              <a:gd name="connsiteX4" fmla="*/ 0 w 1161873"/>
              <a:gd name="connsiteY4" fmla="*/ 304400 h 1533036"/>
              <a:gd name="connsiteX5" fmla="*/ 664524 w 1161873"/>
              <a:gd name="connsiteY5" fmla="*/ 3428 h 1533036"/>
              <a:gd name="connsiteX6" fmla="*/ 1160180 w 1161873"/>
              <a:gd name="connsiteY6" fmla="*/ 234787 h 1533036"/>
              <a:gd name="connsiteX7" fmla="*/ 1161873 w 1161873"/>
              <a:gd name="connsiteY7" fmla="*/ 1533036 h 1533036"/>
              <a:gd name="connsiteX0" fmla="*/ 1161873 w 1161873"/>
              <a:gd name="connsiteY0" fmla="*/ 1544247 h 1544247"/>
              <a:gd name="connsiteX1" fmla="*/ 543014 w 1161873"/>
              <a:gd name="connsiteY1" fmla="*/ 1543268 h 1544247"/>
              <a:gd name="connsiteX2" fmla="*/ 277739 w 1161873"/>
              <a:gd name="connsiteY2" fmla="*/ 1401816 h 1544247"/>
              <a:gd name="connsiteX3" fmla="*/ 189789 w 1161873"/>
              <a:gd name="connsiteY3" fmla="*/ 1167255 h 1544247"/>
              <a:gd name="connsiteX4" fmla="*/ 0 w 1161873"/>
              <a:gd name="connsiteY4" fmla="*/ 315611 h 1544247"/>
              <a:gd name="connsiteX5" fmla="*/ 262340 w 1161873"/>
              <a:gd name="connsiteY5" fmla="*/ 55690 h 1544247"/>
              <a:gd name="connsiteX6" fmla="*/ 664524 w 1161873"/>
              <a:gd name="connsiteY6" fmla="*/ 14639 h 1544247"/>
              <a:gd name="connsiteX7" fmla="*/ 1160180 w 1161873"/>
              <a:gd name="connsiteY7" fmla="*/ 245998 h 1544247"/>
              <a:gd name="connsiteX8" fmla="*/ 1161873 w 1161873"/>
              <a:gd name="connsiteY8" fmla="*/ 1544247 h 1544247"/>
              <a:gd name="connsiteX0" fmla="*/ 1161873 w 1161873"/>
              <a:gd name="connsiteY0" fmla="*/ 1540426 h 1540426"/>
              <a:gd name="connsiteX1" fmla="*/ 543014 w 1161873"/>
              <a:gd name="connsiteY1" fmla="*/ 1539447 h 1540426"/>
              <a:gd name="connsiteX2" fmla="*/ 277739 w 1161873"/>
              <a:gd name="connsiteY2" fmla="*/ 1397995 h 1540426"/>
              <a:gd name="connsiteX3" fmla="*/ 189789 w 1161873"/>
              <a:gd name="connsiteY3" fmla="*/ 1163434 h 1540426"/>
              <a:gd name="connsiteX4" fmla="*/ 0 w 1161873"/>
              <a:gd name="connsiteY4" fmla="*/ 311790 h 1540426"/>
              <a:gd name="connsiteX5" fmla="*/ 262340 w 1161873"/>
              <a:gd name="connsiteY5" fmla="*/ 51869 h 1540426"/>
              <a:gd name="connsiteX6" fmla="*/ 664524 w 1161873"/>
              <a:gd name="connsiteY6" fmla="*/ 10818 h 1540426"/>
              <a:gd name="connsiteX7" fmla="*/ 1160180 w 1161873"/>
              <a:gd name="connsiteY7" fmla="*/ 242177 h 1540426"/>
              <a:gd name="connsiteX8" fmla="*/ 1161873 w 1161873"/>
              <a:gd name="connsiteY8" fmla="*/ 1540426 h 1540426"/>
              <a:gd name="connsiteX0" fmla="*/ 1161873 w 1161873"/>
              <a:gd name="connsiteY0" fmla="*/ 1531561 h 1531561"/>
              <a:gd name="connsiteX1" fmla="*/ 543014 w 1161873"/>
              <a:gd name="connsiteY1" fmla="*/ 1530582 h 1531561"/>
              <a:gd name="connsiteX2" fmla="*/ 277739 w 1161873"/>
              <a:gd name="connsiteY2" fmla="*/ 1389130 h 1531561"/>
              <a:gd name="connsiteX3" fmla="*/ 189789 w 1161873"/>
              <a:gd name="connsiteY3" fmla="*/ 1154569 h 1531561"/>
              <a:gd name="connsiteX4" fmla="*/ 0 w 1161873"/>
              <a:gd name="connsiteY4" fmla="*/ 302925 h 1531561"/>
              <a:gd name="connsiteX5" fmla="*/ 262340 w 1161873"/>
              <a:gd name="connsiteY5" fmla="*/ 43004 h 1531561"/>
              <a:gd name="connsiteX6" fmla="*/ 664524 w 1161873"/>
              <a:gd name="connsiteY6" fmla="*/ 1953 h 1531561"/>
              <a:gd name="connsiteX7" fmla="*/ 1160180 w 1161873"/>
              <a:gd name="connsiteY7" fmla="*/ 233312 h 1531561"/>
              <a:gd name="connsiteX8" fmla="*/ 1161873 w 1161873"/>
              <a:gd name="connsiteY8" fmla="*/ 1531561 h 1531561"/>
              <a:gd name="connsiteX0" fmla="*/ 1161873 w 1161873"/>
              <a:gd name="connsiteY0" fmla="*/ 1531561 h 1531561"/>
              <a:gd name="connsiteX1" fmla="*/ 543014 w 1161873"/>
              <a:gd name="connsiteY1" fmla="*/ 1530582 h 1531561"/>
              <a:gd name="connsiteX2" fmla="*/ 261604 w 1161873"/>
              <a:gd name="connsiteY2" fmla="*/ 1366270 h 1531561"/>
              <a:gd name="connsiteX3" fmla="*/ 189789 w 1161873"/>
              <a:gd name="connsiteY3" fmla="*/ 1154569 h 1531561"/>
              <a:gd name="connsiteX4" fmla="*/ 0 w 1161873"/>
              <a:gd name="connsiteY4" fmla="*/ 302925 h 1531561"/>
              <a:gd name="connsiteX5" fmla="*/ 262340 w 1161873"/>
              <a:gd name="connsiteY5" fmla="*/ 43004 h 1531561"/>
              <a:gd name="connsiteX6" fmla="*/ 664524 w 1161873"/>
              <a:gd name="connsiteY6" fmla="*/ 1953 h 1531561"/>
              <a:gd name="connsiteX7" fmla="*/ 1160180 w 1161873"/>
              <a:gd name="connsiteY7" fmla="*/ 233312 h 1531561"/>
              <a:gd name="connsiteX8" fmla="*/ 1161873 w 1161873"/>
              <a:gd name="connsiteY8" fmla="*/ 1531561 h 1531561"/>
              <a:gd name="connsiteX0" fmla="*/ 1161873 w 1161873"/>
              <a:gd name="connsiteY0" fmla="*/ 1531561 h 1531561"/>
              <a:gd name="connsiteX1" fmla="*/ 543014 w 1161873"/>
              <a:gd name="connsiteY1" fmla="*/ 1530582 h 1531561"/>
              <a:gd name="connsiteX2" fmla="*/ 261604 w 1161873"/>
              <a:gd name="connsiteY2" fmla="*/ 1366270 h 1531561"/>
              <a:gd name="connsiteX3" fmla="*/ 188714 w 1161873"/>
              <a:gd name="connsiteY3" fmla="*/ 1154569 h 1531561"/>
              <a:gd name="connsiteX4" fmla="*/ 0 w 1161873"/>
              <a:gd name="connsiteY4" fmla="*/ 302925 h 1531561"/>
              <a:gd name="connsiteX5" fmla="*/ 262340 w 1161873"/>
              <a:gd name="connsiteY5" fmla="*/ 43004 h 1531561"/>
              <a:gd name="connsiteX6" fmla="*/ 664524 w 1161873"/>
              <a:gd name="connsiteY6" fmla="*/ 1953 h 1531561"/>
              <a:gd name="connsiteX7" fmla="*/ 1160180 w 1161873"/>
              <a:gd name="connsiteY7" fmla="*/ 233312 h 1531561"/>
              <a:gd name="connsiteX8" fmla="*/ 1161873 w 1161873"/>
              <a:gd name="connsiteY8" fmla="*/ 1531561 h 1531561"/>
              <a:gd name="connsiteX0" fmla="*/ 1161873 w 1161873"/>
              <a:gd name="connsiteY0" fmla="*/ 1531561 h 1531561"/>
              <a:gd name="connsiteX1" fmla="*/ 543014 w 1161873"/>
              <a:gd name="connsiteY1" fmla="*/ 1530582 h 1531561"/>
              <a:gd name="connsiteX2" fmla="*/ 261604 w 1161873"/>
              <a:gd name="connsiteY2" fmla="*/ 1366270 h 1531561"/>
              <a:gd name="connsiteX3" fmla="*/ 188714 w 1161873"/>
              <a:gd name="connsiteY3" fmla="*/ 1151303 h 1531561"/>
              <a:gd name="connsiteX4" fmla="*/ 0 w 1161873"/>
              <a:gd name="connsiteY4" fmla="*/ 302925 h 1531561"/>
              <a:gd name="connsiteX5" fmla="*/ 262340 w 1161873"/>
              <a:gd name="connsiteY5" fmla="*/ 43004 h 1531561"/>
              <a:gd name="connsiteX6" fmla="*/ 664524 w 1161873"/>
              <a:gd name="connsiteY6" fmla="*/ 1953 h 1531561"/>
              <a:gd name="connsiteX7" fmla="*/ 1160180 w 1161873"/>
              <a:gd name="connsiteY7" fmla="*/ 233312 h 1531561"/>
              <a:gd name="connsiteX8" fmla="*/ 1161873 w 1161873"/>
              <a:gd name="connsiteY8" fmla="*/ 1531561 h 1531561"/>
              <a:gd name="connsiteX0" fmla="*/ 1161873 w 1161873"/>
              <a:gd name="connsiteY0" fmla="*/ 1531561 h 1531561"/>
              <a:gd name="connsiteX1" fmla="*/ 543014 w 1161873"/>
              <a:gd name="connsiteY1" fmla="*/ 1530582 h 1531561"/>
              <a:gd name="connsiteX2" fmla="*/ 261604 w 1161873"/>
              <a:gd name="connsiteY2" fmla="*/ 1366270 h 1531561"/>
              <a:gd name="connsiteX3" fmla="*/ 0 w 1161873"/>
              <a:gd name="connsiteY3" fmla="*/ 302925 h 1531561"/>
              <a:gd name="connsiteX4" fmla="*/ 262340 w 1161873"/>
              <a:gd name="connsiteY4" fmla="*/ 43004 h 1531561"/>
              <a:gd name="connsiteX5" fmla="*/ 664524 w 1161873"/>
              <a:gd name="connsiteY5" fmla="*/ 1953 h 1531561"/>
              <a:gd name="connsiteX6" fmla="*/ 1160180 w 1161873"/>
              <a:gd name="connsiteY6" fmla="*/ 233312 h 1531561"/>
              <a:gd name="connsiteX7" fmla="*/ 1161873 w 1161873"/>
              <a:gd name="connsiteY7" fmla="*/ 1531561 h 1531561"/>
              <a:gd name="connsiteX0" fmla="*/ 1161873 w 1161873"/>
              <a:gd name="connsiteY0" fmla="*/ 1531561 h 1531561"/>
              <a:gd name="connsiteX1" fmla="*/ 543014 w 1161873"/>
              <a:gd name="connsiteY1" fmla="*/ 1530582 h 1531561"/>
              <a:gd name="connsiteX2" fmla="*/ 261604 w 1161873"/>
              <a:gd name="connsiteY2" fmla="*/ 1366270 h 1531561"/>
              <a:gd name="connsiteX3" fmla="*/ 0 w 1161873"/>
              <a:gd name="connsiteY3" fmla="*/ 302925 h 1531561"/>
              <a:gd name="connsiteX4" fmla="*/ 262340 w 1161873"/>
              <a:gd name="connsiteY4" fmla="*/ 43004 h 1531561"/>
              <a:gd name="connsiteX5" fmla="*/ 664524 w 1161873"/>
              <a:gd name="connsiteY5" fmla="*/ 1953 h 1531561"/>
              <a:gd name="connsiteX6" fmla="*/ 1160180 w 1161873"/>
              <a:gd name="connsiteY6" fmla="*/ 233312 h 1531561"/>
              <a:gd name="connsiteX7" fmla="*/ 1161873 w 1161873"/>
              <a:gd name="connsiteY7" fmla="*/ 1531561 h 1531561"/>
              <a:gd name="connsiteX0" fmla="*/ 942916 w 942916"/>
              <a:gd name="connsiteY0" fmla="*/ 1531561 h 1531561"/>
              <a:gd name="connsiteX1" fmla="*/ 324057 w 942916"/>
              <a:gd name="connsiteY1" fmla="*/ 1530582 h 1531561"/>
              <a:gd name="connsiteX2" fmla="*/ 42647 w 942916"/>
              <a:gd name="connsiteY2" fmla="*/ 1366270 h 1531561"/>
              <a:gd name="connsiteX3" fmla="*/ 43383 w 942916"/>
              <a:gd name="connsiteY3" fmla="*/ 43004 h 1531561"/>
              <a:gd name="connsiteX4" fmla="*/ 445567 w 942916"/>
              <a:gd name="connsiteY4" fmla="*/ 1953 h 1531561"/>
              <a:gd name="connsiteX5" fmla="*/ 941223 w 942916"/>
              <a:gd name="connsiteY5" fmla="*/ 233312 h 1531561"/>
              <a:gd name="connsiteX6" fmla="*/ 942916 w 942916"/>
              <a:gd name="connsiteY6" fmla="*/ 1531561 h 1531561"/>
              <a:gd name="connsiteX0" fmla="*/ 920737 w 920737"/>
              <a:gd name="connsiteY0" fmla="*/ 1531561 h 1531561"/>
              <a:gd name="connsiteX1" fmla="*/ 301878 w 920737"/>
              <a:gd name="connsiteY1" fmla="*/ 1530582 h 1531561"/>
              <a:gd name="connsiteX2" fmla="*/ 20468 w 920737"/>
              <a:gd name="connsiteY2" fmla="*/ 1366270 h 1531561"/>
              <a:gd name="connsiteX3" fmla="*/ 21204 w 920737"/>
              <a:gd name="connsiteY3" fmla="*/ 43004 h 1531561"/>
              <a:gd name="connsiteX4" fmla="*/ 423388 w 920737"/>
              <a:gd name="connsiteY4" fmla="*/ 1953 h 1531561"/>
              <a:gd name="connsiteX5" fmla="*/ 919044 w 920737"/>
              <a:gd name="connsiteY5" fmla="*/ 233312 h 1531561"/>
              <a:gd name="connsiteX6" fmla="*/ 920737 w 920737"/>
              <a:gd name="connsiteY6" fmla="*/ 1531561 h 1531561"/>
              <a:gd name="connsiteX0" fmla="*/ 900269 w 900269"/>
              <a:gd name="connsiteY0" fmla="*/ 1531561 h 1531561"/>
              <a:gd name="connsiteX1" fmla="*/ 281410 w 900269"/>
              <a:gd name="connsiteY1" fmla="*/ 1530582 h 1531561"/>
              <a:gd name="connsiteX2" fmla="*/ 0 w 900269"/>
              <a:gd name="connsiteY2" fmla="*/ 1366270 h 1531561"/>
              <a:gd name="connsiteX3" fmla="*/ 736 w 900269"/>
              <a:gd name="connsiteY3" fmla="*/ 43004 h 1531561"/>
              <a:gd name="connsiteX4" fmla="*/ 402920 w 900269"/>
              <a:gd name="connsiteY4" fmla="*/ 1953 h 1531561"/>
              <a:gd name="connsiteX5" fmla="*/ 898576 w 900269"/>
              <a:gd name="connsiteY5" fmla="*/ 233312 h 1531561"/>
              <a:gd name="connsiteX6" fmla="*/ 900269 w 900269"/>
              <a:gd name="connsiteY6" fmla="*/ 1531561 h 153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269" h="1531561">
                <a:moveTo>
                  <a:pt x="900269" y="1531561"/>
                </a:moveTo>
                <a:lnTo>
                  <a:pt x="281410" y="1530582"/>
                </a:lnTo>
                <a:cubicBezTo>
                  <a:pt x="170612" y="1529157"/>
                  <a:pt x="18813" y="1392367"/>
                  <a:pt x="0" y="1366270"/>
                </a:cubicBezTo>
                <a:cubicBezTo>
                  <a:pt x="551" y="1102011"/>
                  <a:pt x="1352" y="299782"/>
                  <a:pt x="736" y="43004"/>
                </a:cubicBezTo>
                <a:cubicBezTo>
                  <a:pt x="111490" y="15702"/>
                  <a:pt x="256507" y="-6905"/>
                  <a:pt x="402920" y="1953"/>
                </a:cubicBezTo>
                <a:cubicBezTo>
                  <a:pt x="549333" y="10811"/>
                  <a:pt x="806501" y="-4813"/>
                  <a:pt x="898576" y="233312"/>
                </a:cubicBezTo>
                <a:cubicBezTo>
                  <a:pt x="899497" y="482831"/>
                  <a:pt x="900255" y="1134687"/>
                  <a:pt x="900269" y="1531561"/>
                </a:cubicBezTo>
                <a:close/>
              </a:path>
            </a:pathLst>
          </a:custGeom>
          <a:gradFill>
            <a:gsLst>
              <a:gs pos="27000">
                <a:srgbClr val="A7C46E">
                  <a:alpha val="75000"/>
                </a:srgbClr>
              </a:gs>
              <a:gs pos="85000">
                <a:schemeClr val="bg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p:cNvSpPr/>
          <p:nvPr/>
        </p:nvSpPr>
        <p:spPr>
          <a:xfrm flipH="1">
            <a:off x="3986211" y="1213330"/>
            <a:ext cx="3405164" cy="1544703"/>
          </a:xfrm>
          <a:custGeom>
            <a:avLst/>
            <a:gdLst>
              <a:gd name="connsiteX0" fmla="*/ 553937 w 1243400"/>
              <a:gd name="connsiteY0" fmla="*/ 1523473 h 1559346"/>
              <a:gd name="connsiteX1" fmla="*/ 268187 w 1243400"/>
              <a:gd name="connsiteY1" fmla="*/ 1504423 h 1559346"/>
              <a:gd name="connsiteX2" fmla="*/ 153887 w 1243400"/>
              <a:gd name="connsiteY2" fmla="*/ 1361548 h 1559346"/>
              <a:gd name="connsiteX3" fmla="*/ 125312 w 1243400"/>
              <a:gd name="connsiteY3" fmla="*/ 1228198 h 1559346"/>
              <a:gd name="connsiteX4" fmla="*/ 20537 w 1243400"/>
              <a:gd name="connsiteY4" fmla="*/ 304273 h 1559346"/>
              <a:gd name="connsiteX5" fmla="*/ 582512 w 1243400"/>
              <a:gd name="connsiteY5" fmla="*/ 8998 h 1559346"/>
              <a:gd name="connsiteX6" fmla="*/ 1192112 w 1243400"/>
              <a:gd name="connsiteY6" fmla="*/ 209023 h 1559346"/>
              <a:gd name="connsiteX7" fmla="*/ 1134962 w 1243400"/>
              <a:gd name="connsiteY7" fmla="*/ 1437748 h 1559346"/>
              <a:gd name="connsiteX8" fmla="*/ 553937 w 1243400"/>
              <a:gd name="connsiteY8" fmla="*/ 1523473 h 1559346"/>
              <a:gd name="connsiteX0" fmla="*/ 553937 w 1289514"/>
              <a:gd name="connsiteY0" fmla="*/ 1523473 h 1529482"/>
              <a:gd name="connsiteX1" fmla="*/ 268187 w 1289514"/>
              <a:gd name="connsiteY1" fmla="*/ 1504423 h 1529482"/>
              <a:gd name="connsiteX2" fmla="*/ 153887 w 1289514"/>
              <a:gd name="connsiteY2" fmla="*/ 1361548 h 1529482"/>
              <a:gd name="connsiteX3" fmla="*/ 125312 w 1289514"/>
              <a:gd name="connsiteY3" fmla="*/ 1228198 h 1529482"/>
              <a:gd name="connsiteX4" fmla="*/ 20537 w 1289514"/>
              <a:gd name="connsiteY4" fmla="*/ 304273 h 1529482"/>
              <a:gd name="connsiteX5" fmla="*/ 582512 w 1289514"/>
              <a:gd name="connsiteY5" fmla="*/ 8998 h 1529482"/>
              <a:gd name="connsiteX6" fmla="*/ 1192112 w 1289514"/>
              <a:gd name="connsiteY6" fmla="*/ 209023 h 1529482"/>
              <a:gd name="connsiteX7" fmla="*/ 1134962 w 1289514"/>
              <a:gd name="connsiteY7" fmla="*/ 1437748 h 1529482"/>
              <a:gd name="connsiteX8" fmla="*/ 553937 w 1289514"/>
              <a:gd name="connsiteY8" fmla="*/ 1523473 h 1529482"/>
              <a:gd name="connsiteX0" fmla="*/ 553937 w 1274861"/>
              <a:gd name="connsiteY0" fmla="*/ 1523473 h 1555420"/>
              <a:gd name="connsiteX1" fmla="*/ 268187 w 1274861"/>
              <a:gd name="connsiteY1" fmla="*/ 1504423 h 1555420"/>
              <a:gd name="connsiteX2" fmla="*/ 153887 w 1274861"/>
              <a:gd name="connsiteY2" fmla="*/ 1361548 h 1555420"/>
              <a:gd name="connsiteX3" fmla="*/ 125312 w 1274861"/>
              <a:gd name="connsiteY3" fmla="*/ 1228198 h 1555420"/>
              <a:gd name="connsiteX4" fmla="*/ 20537 w 1274861"/>
              <a:gd name="connsiteY4" fmla="*/ 304273 h 1555420"/>
              <a:gd name="connsiteX5" fmla="*/ 582512 w 1274861"/>
              <a:gd name="connsiteY5" fmla="*/ 8998 h 1555420"/>
              <a:gd name="connsiteX6" fmla="*/ 1192112 w 1274861"/>
              <a:gd name="connsiteY6" fmla="*/ 209023 h 1555420"/>
              <a:gd name="connsiteX7" fmla="*/ 1134962 w 1274861"/>
              <a:gd name="connsiteY7" fmla="*/ 1437748 h 1555420"/>
              <a:gd name="connsiteX8" fmla="*/ 553937 w 1274861"/>
              <a:gd name="connsiteY8" fmla="*/ 1523473 h 1555420"/>
              <a:gd name="connsiteX0" fmla="*/ 553937 w 1274861"/>
              <a:gd name="connsiteY0" fmla="*/ 1523473 h 1559346"/>
              <a:gd name="connsiteX1" fmla="*/ 268187 w 1274861"/>
              <a:gd name="connsiteY1" fmla="*/ 1504423 h 1559346"/>
              <a:gd name="connsiteX2" fmla="*/ 153887 w 1274861"/>
              <a:gd name="connsiteY2" fmla="*/ 1361548 h 1559346"/>
              <a:gd name="connsiteX3" fmla="*/ 125312 w 1274861"/>
              <a:gd name="connsiteY3" fmla="*/ 1228198 h 1559346"/>
              <a:gd name="connsiteX4" fmla="*/ 20537 w 1274861"/>
              <a:gd name="connsiteY4" fmla="*/ 304273 h 1559346"/>
              <a:gd name="connsiteX5" fmla="*/ 582512 w 1274861"/>
              <a:gd name="connsiteY5" fmla="*/ 8998 h 1559346"/>
              <a:gd name="connsiteX6" fmla="*/ 1192112 w 1274861"/>
              <a:gd name="connsiteY6" fmla="*/ 209023 h 1559346"/>
              <a:gd name="connsiteX7" fmla="*/ 1134962 w 1274861"/>
              <a:gd name="connsiteY7" fmla="*/ 1437748 h 1559346"/>
              <a:gd name="connsiteX8" fmla="*/ 553937 w 1274861"/>
              <a:gd name="connsiteY8" fmla="*/ 1523473 h 1559346"/>
              <a:gd name="connsiteX0" fmla="*/ 553937 w 1264465"/>
              <a:gd name="connsiteY0" fmla="*/ 1523473 h 1571252"/>
              <a:gd name="connsiteX1" fmla="*/ 268187 w 1264465"/>
              <a:gd name="connsiteY1" fmla="*/ 1504423 h 1571252"/>
              <a:gd name="connsiteX2" fmla="*/ 153887 w 1264465"/>
              <a:gd name="connsiteY2" fmla="*/ 1361548 h 1571252"/>
              <a:gd name="connsiteX3" fmla="*/ 125312 w 1264465"/>
              <a:gd name="connsiteY3" fmla="*/ 1228198 h 1571252"/>
              <a:gd name="connsiteX4" fmla="*/ 20537 w 1264465"/>
              <a:gd name="connsiteY4" fmla="*/ 304273 h 1571252"/>
              <a:gd name="connsiteX5" fmla="*/ 582512 w 1264465"/>
              <a:gd name="connsiteY5" fmla="*/ 8998 h 1571252"/>
              <a:gd name="connsiteX6" fmla="*/ 1192112 w 1264465"/>
              <a:gd name="connsiteY6" fmla="*/ 209023 h 1571252"/>
              <a:gd name="connsiteX7" fmla="*/ 1134962 w 1264465"/>
              <a:gd name="connsiteY7" fmla="*/ 1437748 h 1571252"/>
              <a:gd name="connsiteX8" fmla="*/ 553937 w 1264465"/>
              <a:gd name="connsiteY8" fmla="*/ 1523473 h 1571252"/>
              <a:gd name="connsiteX0" fmla="*/ 553937 w 1293283"/>
              <a:gd name="connsiteY0" fmla="*/ 1523473 h 1529482"/>
              <a:gd name="connsiteX1" fmla="*/ 268187 w 1293283"/>
              <a:gd name="connsiteY1" fmla="*/ 1504423 h 1529482"/>
              <a:gd name="connsiteX2" fmla="*/ 153887 w 1293283"/>
              <a:gd name="connsiteY2" fmla="*/ 1361548 h 1529482"/>
              <a:gd name="connsiteX3" fmla="*/ 125312 w 1293283"/>
              <a:gd name="connsiteY3" fmla="*/ 1228198 h 1529482"/>
              <a:gd name="connsiteX4" fmla="*/ 20537 w 1293283"/>
              <a:gd name="connsiteY4" fmla="*/ 304273 h 1529482"/>
              <a:gd name="connsiteX5" fmla="*/ 582512 w 1293283"/>
              <a:gd name="connsiteY5" fmla="*/ 8998 h 1529482"/>
              <a:gd name="connsiteX6" fmla="*/ 1192112 w 1293283"/>
              <a:gd name="connsiteY6" fmla="*/ 209023 h 1529482"/>
              <a:gd name="connsiteX7" fmla="*/ 1134962 w 1293283"/>
              <a:gd name="connsiteY7" fmla="*/ 1437748 h 1529482"/>
              <a:gd name="connsiteX8" fmla="*/ 553937 w 1293283"/>
              <a:gd name="connsiteY8" fmla="*/ 1523473 h 1529482"/>
              <a:gd name="connsiteX0" fmla="*/ 553937 w 1248852"/>
              <a:gd name="connsiteY0" fmla="*/ 1523473 h 1578251"/>
              <a:gd name="connsiteX1" fmla="*/ 268187 w 1248852"/>
              <a:gd name="connsiteY1" fmla="*/ 1504423 h 1578251"/>
              <a:gd name="connsiteX2" fmla="*/ 153887 w 1248852"/>
              <a:gd name="connsiteY2" fmla="*/ 1361548 h 1578251"/>
              <a:gd name="connsiteX3" fmla="*/ 125312 w 1248852"/>
              <a:gd name="connsiteY3" fmla="*/ 1228198 h 1578251"/>
              <a:gd name="connsiteX4" fmla="*/ 20537 w 1248852"/>
              <a:gd name="connsiteY4" fmla="*/ 304273 h 1578251"/>
              <a:gd name="connsiteX5" fmla="*/ 582512 w 1248852"/>
              <a:gd name="connsiteY5" fmla="*/ 8998 h 1578251"/>
              <a:gd name="connsiteX6" fmla="*/ 1192112 w 1248852"/>
              <a:gd name="connsiteY6" fmla="*/ 209023 h 1578251"/>
              <a:gd name="connsiteX7" fmla="*/ 1134962 w 1248852"/>
              <a:gd name="connsiteY7" fmla="*/ 1437748 h 1578251"/>
              <a:gd name="connsiteX8" fmla="*/ 553937 w 1248852"/>
              <a:gd name="connsiteY8" fmla="*/ 1523473 h 1578251"/>
              <a:gd name="connsiteX0" fmla="*/ 553937 w 1293283"/>
              <a:gd name="connsiteY0" fmla="*/ 1523473 h 1529482"/>
              <a:gd name="connsiteX1" fmla="*/ 268187 w 1293283"/>
              <a:gd name="connsiteY1" fmla="*/ 1504423 h 1529482"/>
              <a:gd name="connsiteX2" fmla="*/ 153887 w 1293283"/>
              <a:gd name="connsiteY2" fmla="*/ 1361548 h 1529482"/>
              <a:gd name="connsiteX3" fmla="*/ 125312 w 1293283"/>
              <a:gd name="connsiteY3" fmla="*/ 1228198 h 1529482"/>
              <a:gd name="connsiteX4" fmla="*/ 20537 w 1293283"/>
              <a:gd name="connsiteY4" fmla="*/ 304273 h 1529482"/>
              <a:gd name="connsiteX5" fmla="*/ 582512 w 1293283"/>
              <a:gd name="connsiteY5" fmla="*/ 8998 h 1529482"/>
              <a:gd name="connsiteX6" fmla="*/ 1192112 w 1293283"/>
              <a:gd name="connsiteY6" fmla="*/ 209023 h 1529482"/>
              <a:gd name="connsiteX7" fmla="*/ 1134962 w 1293283"/>
              <a:gd name="connsiteY7" fmla="*/ 1437748 h 1529482"/>
              <a:gd name="connsiteX8" fmla="*/ 553937 w 1293283"/>
              <a:gd name="connsiteY8" fmla="*/ 1523473 h 1529482"/>
              <a:gd name="connsiteX0" fmla="*/ 553937 w 1236226"/>
              <a:gd name="connsiteY0" fmla="*/ 1523473 h 1529482"/>
              <a:gd name="connsiteX1" fmla="*/ 268187 w 1236226"/>
              <a:gd name="connsiteY1" fmla="*/ 1504423 h 1529482"/>
              <a:gd name="connsiteX2" fmla="*/ 153887 w 1236226"/>
              <a:gd name="connsiteY2" fmla="*/ 1361548 h 1529482"/>
              <a:gd name="connsiteX3" fmla="*/ 125312 w 1236226"/>
              <a:gd name="connsiteY3" fmla="*/ 1228198 h 1529482"/>
              <a:gd name="connsiteX4" fmla="*/ 20537 w 1236226"/>
              <a:gd name="connsiteY4" fmla="*/ 304273 h 1529482"/>
              <a:gd name="connsiteX5" fmla="*/ 582512 w 1236226"/>
              <a:gd name="connsiteY5" fmla="*/ 8998 h 1529482"/>
              <a:gd name="connsiteX6" fmla="*/ 1192112 w 1236226"/>
              <a:gd name="connsiteY6" fmla="*/ 209023 h 1529482"/>
              <a:gd name="connsiteX7" fmla="*/ 1134962 w 1236226"/>
              <a:gd name="connsiteY7" fmla="*/ 1437748 h 1529482"/>
              <a:gd name="connsiteX8" fmla="*/ 553937 w 1236226"/>
              <a:gd name="connsiteY8" fmla="*/ 1523473 h 1529482"/>
              <a:gd name="connsiteX0" fmla="*/ 553937 w 1233785"/>
              <a:gd name="connsiteY0" fmla="*/ 1523473 h 1560126"/>
              <a:gd name="connsiteX1" fmla="*/ 268187 w 1233785"/>
              <a:gd name="connsiteY1" fmla="*/ 1504423 h 1560126"/>
              <a:gd name="connsiteX2" fmla="*/ 153887 w 1233785"/>
              <a:gd name="connsiteY2" fmla="*/ 1361548 h 1560126"/>
              <a:gd name="connsiteX3" fmla="*/ 125312 w 1233785"/>
              <a:gd name="connsiteY3" fmla="*/ 1228198 h 1560126"/>
              <a:gd name="connsiteX4" fmla="*/ 20537 w 1233785"/>
              <a:gd name="connsiteY4" fmla="*/ 304273 h 1560126"/>
              <a:gd name="connsiteX5" fmla="*/ 582512 w 1233785"/>
              <a:gd name="connsiteY5" fmla="*/ 8998 h 1560126"/>
              <a:gd name="connsiteX6" fmla="*/ 1192112 w 1233785"/>
              <a:gd name="connsiteY6" fmla="*/ 209023 h 1560126"/>
              <a:gd name="connsiteX7" fmla="*/ 1125437 w 1233785"/>
              <a:gd name="connsiteY7" fmla="*/ 1504423 h 1560126"/>
              <a:gd name="connsiteX8" fmla="*/ 553937 w 1233785"/>
              <a:gd name="connsiteY8" fmla="*/ 1523473 h 1560126"/>
              <a:gd name="connsiteX0" fmla="*/ 553937 w 1233785"/>
              <a:gd name="connsiteY0" fmla="*/ 1523473 h 1524561"/>
              <a:gd name="connsiteX1" fmla="*/ 268187 w 1233785"/>
              <a:gd name="connsiteY1" fmla="*/ 1504423 h 1524561"/>
              <a:gd name="connsiteX2" fmla="*/ 153887 w 1233785"/>
              <a:gd name="connsiteY2" fmla="*/ 1361548 h 1524561"/>
              <a:gd name="connsiteX3" fmla="*/ 125312 w 1233785"/>
              <a:gd name="connsiteY3" fmla="*/ 1228198 h 1524561"/>
              <a:gd name="connsiteX4" fmla="*/ 20537 w 1233785"/>
              <a:gd name="connsiteY4" fmla="*/ 304273 h 1524561"/>
              <a:gd name="connsiteX5" fmla="*/ 582512 w 1233785"/>
              <a:gd name="connsiteY5" fmla="*/ 8998 h 1524561"/>
              <a:gd name="connsiteX6" fmla="*/ 1192112 w 1233785"/>
              <a:gd name="connsiteY6" fmla="*/ 209023 h 1524561"/>
              <a:gd name="connsiteX7" fmla="*/ 1125437 w 1233785"/>
              <a:gd name="connsiteY7" fmla="*/ 1504423 h 1524561"/>
              <a:gd name="connsiteX8" fmla="*/ 553937 w 1233785"/>
              <a:gd name="connsiteY8" fmla="*/ 1523473 h 1524561"/>
              <a:gd name="connsiteX0" fmla="*/ 553937 w 1233785"/>
              <a:gd name="connsiteY0" fmla="*/ 1523473 h 1524561"/>
              <a:gd name="connsiteX1" fmla="*/ 268187 w 1233785"/>
              <a:gd name="connsiteY1" fmla="*/ 1504423 h 1524561"/>
              <a:gd name="connsiteX2" fmla="*/ 153887 w 1233785"/>
              <a:gd name="connsiteY2" fmla="*/ 1361548 h 1524561"/>
              <a:gd name="connsiteX3" fmla="*/ 125312 w 1233785"/>
              <a:gd name="connsiteY3" fmla="*/ 1228198 h 1524561"/>
              <a:gd name="connsiteX4" fmla="*/ 20537 w 1233785"/>
              <a:gd name="connsiteY4" fmla="*/ 304273 h 1524561"/>
              <a:gd name="connsiteX5" fmla="*/ 582512 w 1233785"/>
              <a:gd name="connsiteY5" fmla="*/ 8998 h 1524561"/>
              <a:gd name="connsiteX6" fmla="*/ 1192112 w 1233785"/>
              <a:gd name="connsiteY6" fmla="*/ 209023 h 1524561"/>
              <a:gd name="connsiteX7" fmla="*/ 1125437 w 1233785"/>
              <a:gd name="connsiteY7" fmla="*/ 1504423 h 1524561"/>
              <a:gd name="connsiteX8" fmla="*/ 553937 w 1233785"/>
              <a:gd name="connsiteY8" fmla="*/ 1523473 h 1524561"/>
              <a:gd name="connsiteX0" fmla="*/ 1125437 w 1233785"/>
              <a:gd name="connsiteY0" fmla="*/ 1504423 h 1605892"/>
              <a:gd name="connsiteX1" fmla="*/ 268187 w 1233785"/>
              <a:gd name="connsiteY1" fmla="*/ 1504423 h 1605892"/>
              <a:gd name="connsiteX2" fmla="*/ 153887 w 1233785"/>
              <a:gd name="connsiteY2" fmla="*/ 1361548 h 1605892"/>
              <a:gd name="connsiteX3" fmla="*/ 125312 w 1233785"/>
              <a:gd name="connsiteY3" fmla="*/ 1228198 h 1605892"/>
              <a:gd name="connsiteX4" fmla="*/ 20537 w 1233785"/>
              <a:gd name="connsiteY4" fmla="*/ 304273 h 1605892"/>
              <a:gd name="connsiteX5" fmla="*/ 582512 w 1233785"/>
              <a:gd name="connsiteY5" fmla="*/ 8998 h 1605892"/>
              <a:gd name="connsiteX6" fmla="*/ 1192112 w 1233785"/>
              <a:gd name="connsiteY6" fmla="*/ 209023 h 1605892"/>
              <a:gd name="connsiteX7" fmla="*/ 1125437 w 1233785"/>
              <a:gd name="connsiteY7" fmla="*/ 1504423 h 1605892"/>
              <a:gd name="connsiteX0" fmla="*/ 1125437 w 1301972"/>
              <a:gd name="connsiteY0" fmla="*/ 1504423 h 1522882"/>
              <a:gd name="connsiteX1" fmla="*/ 268187 w 1301972"/>
              <a:gd name="connsiteY1" fmla="*/ 1504423 h 1522882"/>
              <a:gd name="connsiteX2" fmla="*/ 153887 w 1301972"/>
              <a:gd name="connsiteY2" fmla="*/ 1361548 h 1522882"/>
              <a:gd name="connsiteX3" fmla="*/ 125312 w 1301972"/>
              <a:gd name="connsiteY3" fmla="*/ 1228198 h 1522882"/>
              <a:gd name="connsiteX4" fmla="*/ 20537 w 1301972"/>
              <a:gd name="connsiteY4" fmla="*/ 304273 h 1522882"/>
              <a:gd name="connsiteX5" fmla="*/ 582512 w 1301972"/>
              <a:gd name="connsiteY5" fmla="*/ 8998 h 1522882"/>
              <a:gd name="connsiteX6" fmla="*/ 1192112 w 1301972"/>
              <a:gd name="connsiteY6" fmla="*/ 209023 h 1522882"/>
              <a:gd name="connsiteX7" fmla="*/ 1125437 w 1301972"/>
              <a:gd name="connsiteY7" fmla="*/ 1504423 h 1522882"/>
              <a:gd name="connsiteX0" fmla="*/ 1125437 w 1237313"/>
              <a:gd name="connsiteY0" fmla="*/ 1504423 h 1522882"/>
              <a:gd name="connsiteX1" fmla="*/ 268187 w 1237313"/>
              <a:gd name="connsiteY1" fmla="*/ 1504423 h 1522882"/>
              <a:gd name="connsiteX2" fmla="*/ 153887 w 1237313"/>
              <a:gd name="connsiteY2" fmla="*/ 1361548 h 1522882"/>
              <a:gd name="connsiteX3" fmla="*/ 125312 w 1237313"/>
              <a:gd name="connsiteY3" fmla="*/ 1228198 h 1522882"/>
              <a:gd name="connsiteX4" fmla="*/ 20537 w 1237313"/>
              <a:gd name="connsiteY4" fmla="*/ 304273 h 1522882"/>
              <a:gd name="connsiteX5" fmla="*/ 582512 w 1237313"/>
              <a:gd name="connsiteY5" fmla="*/ 8998 h 1522882"/>
              <a:gd name="connsiteX6" fmla="*/ 1192112 w 1237313"/>
              <a:gd name="connsiteY6" fmla="*/ 209023 h 1522882"/>
              <a:gd name="connsiteX7" fmla="*/ 1125437 w 1237313"/>
              <a:gd name="connsiteY7" fmla="*/ 1504423 h 1522882"/>
              <a:gd name="connsiteX0" fmla="*/ 1122733 w 1234609"/>
              <a:gd name="connsiteY0" fmla="*/ 1504423 h 1522882"/>
              <a:gd name="connsiteX1" fmla="*/ 265483 w 1234609"/>
              <a:gd name="connsiteY1" fmla="*/ 1504423 h 1522882"/>
              <a:gd name="connsiteX2" fmla="*/ 151183 w 1234609"/>
              <a:gd name="connsiteY2" fmla="*/ 1361548 h 1522882"/>
              <a:gd name="connsiteX3" fmla="*/ 17833 w 1234609"/>
              <a:gd name="connsiteY3" fmla="*/ 304273 h 1522882"/>
              <a:gd name="connsiteX4" fmla="*/ 579808 w 1234609"/>
              <a:gd name="connsiteY4" fmla="*/ 8998 h 1522882"/>
              <a:gd name="connsiteX5" fmla="*/ 1189408 w 1234609"/>
              <a:gd name="connsiteY5" fmla="*/ 209023 h 1522882"/>
              <a:gd name="connsiteX6" fmla="*/ 1122733 w 1234609"/>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58699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36905 w 1248781"/>
              <a:gd name="connsiteY0" fmla="*/ 1504423 h 1522882"/>
              <a:gd name="connsiteX1" fmla="*/ 184405 w 1248781"/>
              <a:gd name="connsiteY1" fmla="*/ 1504423 h 1522882"/>
              <a:gd name="connsiteX2" fmla="*/ 32005 w 1248781"/>
              <a:gd name="connsiteY2" fmla="*/ 304273 h 1522882"/>
              <a:gd name="connsiteX3" fmla="*/ 593980 w 1248781"/>
              <a:gd name="connsiteY3" fmla="*/ 8998 h 1522882"/>
              <a:gd name="connsiteX4" fmla="*/ 1203580 w 1248781"/>
              <a:gd name="connsiteY4" fmla="*/ 209023 h 1522882"/>
              <a:gd name="connsiteX5" fmla="*/ 1136905 w 1248781"/>
              <a:gd name="connsiteY5" fmla="*/ 1504423 h 1522882"/>
              <a:gd name="connsiteX0" fmla="*/ 1122938 w 1234814"/>
              <a:gd name="connsiteY0" fmla="*/ 1504423 h 1522882"/>
              <a:gd name="connsiteX1" fmla="*/ 170438 w 1234814"/>
              <a:gd name="connsiteY1" fmla="*/ 1504423 h 1522882"/>
              <a:gd name="connsiteX2" fmla="*/ 18038 w 1234814"/>
              <a:gd name="connsiteY2" fmla="*/ 304273 h 1522882"/>
              <a:gd name="connsiteX3" fmla="*/ 580013 w 1234814"/>
              <a:gd name="connsiteY3" fmla="*/ 8998 h 1522882"/>
              <a:gd name="connsiteX4" fmla="*/ 1189613 w 1234814"/>
              <a:gd name="connsiteY4" fmla="*/ 209023 h 1522882"/>
              <a:gd name="connsiteX5" fmla="*/ 1122938 w 1234814"/>
              <a:gd name="connsiteY5" fmla="*/ 1504423 h 1522882"/>
              <a:gd name="connsiteX0" fmla="*/ 1106411 w 1218287"/>
              <a:gd name="connsiteY0" fmla="*/ 1504423 h 1522882"/>
              <a:gd name="connsiteX1" fmla="*/ 153911 w 1218287"/>
              <a:gd name="connsiteY1" fmla="*/ 1504423 h 1522882"/>
              <a:gd name="connsiteX2" fmla="*/ 1511 w 1218287"/>
              <a:gd name="connsiteY2" fmla="*/ 304273 h 1522882"/>
              <a:gd name="connsiteX3" fmla="*/ 563486 w 1218287"/>
              <a:gd name="connsiteY3" fmla="*/ 8998 h 1522882"/>
              <a:gd name="connsiteX4" fmla="*/ 1173086 w 1218287"/>
              <a:gd name="connsiteY4" fmla="*/ 209023 h 1522882"/>
              <a:gd name="connsiteX5" fmla="*/ 1106411 w 1218287"/>
              <a:gd name="connsiteY5" fmla="*/ 1504423 h 1522882"/>
              <a:gd name="connsiteX0" fmla="*/ 1106411 w 1218287"/>
              <a:gd name="connsiteY0" fmla="*/ 1504423 h 1522882"/>
              <a:gd name="connsiteX1" fmla="*/ 153911 w 1218287"/>
              <a:gd name="connsiteY1" fmla="*/ 1504423 h 1522882"/>
              <a:gd name="connsiteX2" fmla="*/ 1511 w 1218287"/>
              <a:gd name="connsiteY2" fmla="*/ 304273 h 1522882"/>
              <a:gd name="connsiteX3" fmla="*/ 563486 w 1218287"/>
              <a:gd name="connsiteY3" fmla="*/ 8998 h 1522882"/>
              <a:gd name="connsiteX4" fmla="*/ 1173086 w 1218287"/>
              <a:gd name="connsiteY4" fmla="*/ 209023 h 1522882"/>
              <a:gd name="connsiteX5" fmla="*/ 1106411 w 1218287"/>
              <a:gd name="connsiteY5" fmla="*/ 1504423 h 1522882"/>
              <a:gd name="connsiteX0" fmla="*/ 1106411 w 1218287"/>
              <a:gd name="connsiteY0" fmla="*/ 1504423 h 1522882"/>
              <a:gd name="connsiteX1" fmla="*/ 153911 w 1218287"/>
              <a:gd name="connsiteY1" fmla="*/ 1504423 h 1522882"/>
              <a:gd name="connsiteX2" fmla="*/ 1511 w 1218287"/>
              <a:gd name="connsiteY2" fmla="*/ 304273 h 1522882"/>
              <a:gd name="connsiteX3" fmla="*/ 563486 w 1218287"/>
              <a:gd name="connsiteY3" fmla="*/ 8998 h 1522882"/>
              <a:gd name="connsiteX4" fmla="*/ 1173086 w 1218287"/>
              <a:gd name="connsiteY4" fmla="*/ 209023 h 1522882"/>
              <a:gd name="connsiteX5" fmla="*/ 1106411 w 1218287"/>
              <a:gd name="connsiteY5" fmla="*/ 1504423 h 1522882"/>
              <a:gd name="connsiteX0" fmla="*/ 1106411 w 1185451"/>
              <a:gd name="connsiteY0" fmla="*/ 1504423 h 1522882"/>
              <a:gd name="connsiteX1" fmla="*/ 153911 w 1185451"/>
              <a:gd name="connsiteY1" fmla="*/ 1504423 h 1522882"/>
              <a:gd name="connsiteX2" fmla="*/ 1511 w 1185451"/>
              <a:gd name="connsiteY2" fmla="*/ 304273 h 1522882"/>
              <a:gd name="connsiteX3" fmla="*/ 563486 w 1185451"/>
              <a:gd name="connsiteY3" fmla="*/ 8998 h 1522882"/>
              <a:gd name="connsiteX4" fmla="*/ 1173086 w 1185451"/>
              <a:gd name="connsiteY4" fmla="*/ 209023 h 1522882"/>
              <a:gd name="connsiteX5" fmla="*/ 1106411 w 1185451"/>
              <a:gd name="connsiteY5" fmla="*/ 1504423 h 1522882"/>
              <a:gd name="connsiteX0" fmla="*/ 1106411 w 1185451"/>
              <a:gd name="connsiteY0" fmla="*/ 1504423 h 1517104"/>
              <a:gd name="connsiteX1" fmla="*/ 153911 w 1185451"/>
              <a:gd name="connsiteY1" fmla="*/ 1504423 h 1517104"/>
              <a:gd name="connsiteX2" fmla="*/ 1511 w 1185451"/>
              <a:gd name="connsiteY2" fmla="*/ 304273 h 1517104"/>
              <a:gd name="connsiteX3" fmla="*/ 563486 w 1185451"/>
              <a:gd name="connsiteY3" fmla="*/ 8998 h 1517104"/>
              <a:gd name="connsiteX4" fmla="*/ 1173086 w 1185451"/>
              <a:gd name="connsiteY4" fmla="*/ 209023 h 1517104"/>
              <a:gd name="connsiteX5" fmla="*/ 1106411 w 1185451"/>
              <a:gd name="connsiteY5" fmla="*/ 1504423 h 1517104"/>
              <a:gd name="connsiteX0" fmla="*/ 1106411 w 1185451"/>
              <a:gd name="connsiteY0" fmla="*/ 1515818 h 1522325"/>
              <a:gd name="connsiteX1" fmla="*/ 153911 w 1185451"/>
              <a:gd name="connsiteY1" fmla="*/ 1504423 h 1522325"/>
              <a:gd name="connsiteX2" fmla="*/ 1511 w 1185451"/>
              <a:gd name="connsiteY2" fmla="*/ 304273 h 1522325"/>
              <a:gd name="connsiteX3" fmla="*/ 563486 w 1185451"/>
              <a:gd name="connsiteY3" fmla="*/ 8998 h 1522325"/>
              <a:gd name="connsiteX4" fmla="*/ 1173086 w 1185451"/>
              <a:gd name="connsiteY4" fmla="*/ 209023 h 1522325"/>
              <a:gd name="connsiteX5" fmla="*/ 1106411 w 1185451"/>
              <a:gd name="connsiteY5" fmla="*/ 1515818 h 1522325"/>
              <a:gd name="connsiteX0" fmla="*/ 1106411 w 1185451"/>
              <a:gd name="connsiteY0" fmla="*/ 1515818 h 1518967"/>
              <a:gd name="connsiteX1" fmla="*/ 153911 w 1185451"/>
              <a:gd name="connsiteY1" fmla="*/ 1504423 h 1518967"/>
              <a:gd name="connsiteX2" fmla="*/ 1511 w 1185451"/>
              <a:gd name="connsiteY2" fmla="*/ 304273 h 1518967"/>
              <a:gd name="connsiteX3" fmla="*/ 563486 w 1185451"/>
              <a:gd name="connsiteY3" fmla="*/ 8998 h 1518967"/>
              <a:gd name="connsiteX4" fmla="*/ 1173086 w 1185451"/>
              <a:gd name="connsiteY4" fmla="*/ 209023 h 1518967"/>
              <a:gd name="connsiteX5" fmla="*/ 1106411 w 1185451"/>
              <a:gd name="connsiteY5" fmla="*/ 1515818 h 1518967"/>
              <a:gd name="connsiteX0" fmla="*/ 1106411 w 1185451"/>
              <a:gd name="connsiteY0" fmla="*/ 1537946 h 1541095"/>
              <a:gd name="connsiteX1" fmla="*/ 153911 w 1185451"/>
              <a:gd name="connsiteY1" fmla="*/ 1526551 h 1541095"/>
              <a:gd name="connsiteX2" fmla="*/ 1511 w 1185451"/>
              <a:gd name="connsiteY2" fmla="*/ 326401 h 1541095"/>
              <a:gd name="connsiteX3" fmla="*/ 563486 w 1185451"/>
              <a:gd name="connsiteY3" fmla="*/ 5489 h 1541095"/>
              <a:gd name="connsiteX4" fmla="*/ 1173086 w 1185451"/>
              <a:gd name="connsiteY4" fmla="*/ 231151 h 1541095"/>
              <a:gd name="connsiteX5" fmla="*/ 1106411 w 1185451"/>
              <a:gd name="connsiteY5" fmla="*/ 1537946 h 1541095"/>
              <a:gd name="connsiteX0" fmla="*/ 1106053 w 1185093"/>
              <a:gd name="connsiteY0" fmla="*/ 1537946 h 1537946"/>
              <a:gd name="connsiteX1" fmla="*/ 184888 w 1185093"/>
              <a:gd name="connsiteY1" fmla="*/ 1409758 h 1537946"/>
              <a:gd name="connsiteX2" fmla="*/ 1153 w 1185093"/>
              <a:gd name="connsiteY2" fmla="*/ 326401 h 1537946"/>
              <a:gd name="connsiteX3" fmla="*/ 563128 w 1185093"/>
              <a:gd name="connsiteY3" fmla="*/ 5489 h 1537946"/>
              <a:gd name="connsiteX4" fmla="*/ 1172728 w 1185093"/>
              <a:gd name="connsiteY4" fmla="*/ 231151 h 1537946"/>
              <a:gd name="connsiteX5" fmla="*/ 1106053 w 1185093"/>
              <a:gd name="connsiteY5" fmla="*/ 1537946 h 1537946"/>
              <a:gd name="connsiteX0" fmla="*/ 1106053 w 1185093"/>
              <a:gd name="connsiteY0" fmla="*/ 1537946 h 1537946"/>
              <a:gd name="connsiteX1" fmla="*/ 184888 w 1185093"/>
              <a:gd name="connsiteY1" fmla="*/ 1409758 h 1537946"/>
              <a:gd name="connsiteX2" fmla="*/ 1153 w 1185093"/>
              <a:gd name="connsiteY2" fmla="*/ 326401 h 1537946"/>
              <a:gd name="connsiteX3" fmla="*/ 563128 w 1185093"/>
              <a:gd name="connsiteY3" fmla="*/ 5489 h 1537946"/>
              <a:gd name="connsiteX4" fmla="*/ 1172728 w 1185093"/>
              <a:gd name="connsiteY4" fmla="*/ 231151 h 1537946"/>
              <a:gd name="connsiteX5" fmla="*/ 1106053 w 1185093"/>
              <a:gd name="connsiteY5" fmla="*/ 1537946 h 1537946"/>
              <a:gd name="connsiteX0" fmla="*/ 1106053 w 1185093"/>
              <a:gd name="connsiteY0" fmla="*/ 1537946 h 1632628"/>
              <a:gd name="connsiteX1" fmla="*/ 441618 w 1185093"/>
              <a:gd name="connsiteY1" fmla="*/ 1534118 h 1632628"/>
              <a:gd name="connsiteX2" fmla="*/ 184888 w 1185093"/>
              <a:gd name="connsiteY2" fmla="*/ 1409758 h 1632628"/>
              <a:gd name="connsiteX3" fmla="*/ 1153 w 1185093"/>
              <a:gd name="connsiteY3" fmla="*/ 326401 h 1632628"/>
              <a:gd name="connsiteX4" fmla="*/ 563128 w 1185093"/>
              <a:gd name="connsiteY4" fmla="*/ 5489 h 1632628"/>
              <a:gd name="connsiteX5" fmla="*/ 1172728 w 1185093"/>
              <a:gd name="connsiteY5" fmla="*/ 231151 h 1632628"/>
              <a:gd name="connsiteX6" fmla="*/ 1106053 w 1185093"/>
              <a:gd name="connsiteY6" fmla="*/ 1537946 h 1632628"/>
              <a:gd name="connsiteX0" fmla="*/ 1106053 w 1185093"/>
              <a:gd name="connsiteY0" fmla="*/ 1537946 h 1545297"/>
              <a:gd name="connsiteX1" fmla="*/ 441618 w 1185093"/>
              <a:gd name="connsiteY1" fmla="*/ 1534118 h 1545297"/>
              <a:gd name="connsiteX2" fmla="*/ 184888 w 1185093"/>
              <a:gd name="connsiteY2" fmla="*/ 1409758 h 1545297"/>
              <a:gd name="connsiteX3" fmla="*/ 1153 w 1185093"/>
              <a:gd name="connsiteY3" fmla="*/ 326401 h 1545297"/>
              <a:gd name="connsiteX4" fmla="*/ 563128 w 1185093"/>
              <a:gd name="connsiteY4" fmla="*/ 5489 h 1545297"/>
              <a:gd name="connsiteX5" fmla="*/ 1172728 w 1185093"/>
              <a:gd name="connsiteY5" fmla="*/ 231151 h 1545297"/>
              <a:gd name="connsiteX6" fmla="*/ 1106053 w 1185093"/>
              <a:gd name="connsiteY6" fmla="*/ 1537946 h 1545297"/>
              <a:gd name="connsiteX0" fmla="*/ 1106053 w 1185093"/>
              <a:gd name="connsiteY0" fmla="*/ 1537946 h 1537946"/>
              <a:gd name="connsiteX1" fmla="*/ 441618 w 1185093"/>
              <a:gd name="connsiteY1" fmla="*/ 1534118 h 1537946"/>
              <a:gd name="connsiteX2" fmla="*/ 184888 w 1185093"/>
              <a:gd name="connsiteY2" fmla="*/ 1409758 h 1537946"/>
              <a:gd name="connsiteX3" fmla="*/ 1153 w 1185093"/>
              <a:gd name="connsiteY3" fmla="*/ 326401 h 1537946"/>
              <a:gd name="connsiteX4" fmla="*/ 563128 w 1185093"/>
              <a:gd name="connsiteY4" fmla="*/ 5489 h 1537946"/>
              <a:gd name="connsiteX5" fmla="*/ 1172728 w 1185093"/>
              <a:gd name="connsiteY5" fmla="*/ 231151 h 1537946"/>
              <a:gd name="connsiteX6" fmla="*/ 1106053 w 1185093"/>
              <a:gd name="connsiteY6" fmla="*/ 1537946 h 1537946"/>
              <a:gd name="connsiteX0" fmla="*/ 1106053 w 1185093"/>
              <a:gd name="connsiteY0" fmla="*/ 1537946 h 1537946"/>
              <a:gd name="connsiteX1" fmla="*/ 441618 w 1185093"/>
              <a:gd name="connsiteY1" fmla="*/ 1534118 h 1537946"/>
              <a:gd name="connsiteX2" fmla="*/ 184888 w 1185093"/>
              <a:gd name="connsiteY2" fmla="*/ 1409758 h 1537946"/>
              <a:gd name="connsiteX3" fmla="*/ 1153 w 1185093"/>
              <a:gd name="connsiteY3" fmla="*/ 326401 h 1537946"/>
              <a:gd name="connsiteX4" fmla="*/ 563128 w 1185093"/>
              <a:gd name="connsiteY4" fmla="*/ 5489 h 1537946"/>
              <a:gd name="connsiteX5" fmla="*/ 1172728 w 1185093"/>
              <a:gd name="connsiteY5" fmla="*/ 231151 h 1537946"/>
              <a:gd name="connsiteX6" fmla="*/ 1106053 w 1185093"/>
              <a:gd name="connsiteY6" fmla="*/ 1537946 h 1537946"/>
              <a:gd name="connsiteX0" fmla="*/ 1106053 w 1185093"/>
              <a:gd name="connsiteY0" fmla="*/ 1537946 h 1537946"/>
              <a:gd name="connsiteX1" fmla="*/ 441618 w 1185093"/>
              <a:gd name="connsiteY1" fmla="*/ 1534118 h 1537946"/>
              <a:gd name="connsiteX2" fmla="*/ 184888 w 1185093"/>
              <a:gd name="connsiteY2" fmla="*/ 1409758 h 1537946"/>
              <a:gd name="connsiteX3" fmla="*/ 1153 w 1185093"/>
              <a:gd name="connsiteY3" fmla="*/ 326401 h 1537946"/>
              <a:gd name="connsiteX4" fmla="*/ 563128 w 1185093"/>
              <a:gd name="connsiteY4" fmla="*/ 5489 h 1537946"/>
              <a:gd name="connsiteX5" fmla="*/ 1172728 w 1185093"/>
              <a:gd name="connsiteY5" fmla="*/ 231151 h 1537946"/>
              <a:gd name="connsiteX6" fmla="*/ 1106053 w 1185093"/>
              <a:gd name="connsiteY6" fmla="*/ 1537946 h 1537946"/>
              <a:gd name="connsiteX0" fmla="*/ 1106053 w 1185093"/>
              <a:gd name="connsiteY0" fmla="*/ 1537946 h 1537946"/>
              <a:gd name="connsiteX1" fmla="*/ 441618 w 1185093"/>
              <a:gd name="connsiteY1" fmla="*/ 1534118 h 1537946"/>
              <a:gd name="connsiteX2" fmla="*/ 184888 w 1185093"/>
              <a:gd name="connsiteY2" fmla="*/ 1409758 h 1537946"/>
              <a:gd name="connsiteX3" fmla="*/ 1153 w 1185093"/>
              <a:gd name="connsiteY3" fmla="*/ 326401 h 1537946"/>
              <a:gd name="connsiteX4" fmla="*/ 563128 w 1185093"/>
              <a:gd name="connsiteY4" fmla="*/ 5489 h 1537946"/>
              <a:gd name="connsiteX5" fmla="*/ 1172728 w 1185093"/>
              <a:gd name="connsiteY5" fmla="*/ 231151 h 1537946"/>
              <a:gd name="connsiteX6" fmla="*/ 1106053 w 1185093"/>
              <a:gd name="connsiteY6" fmla="*/ 1537946 h 1537946"/>
              <a:gd name="connsiteX0" fmla="*/ 1054779 w 1176984"/>
              <a:gd name="connsiteY0" fmla="*/ 1537946 h 1537946"/>
              <a:gd name="connsiteX1" fmla="*/ 441618 w 1176984"/>
              <a:gd name="connsiteY1" fmla="*/ 1534118 h 1537946"/>
              <a:gd name="connsiteX2" fmla="*/ 184888 w 1176984"/>
              <a:gd name="connsiteY2" fmla="*/ 1409758 h 1537946"/>
              <a:gd name="connsiteX3" fmla="*/ 1153 w 1176984"/>
              <a:gd name="connsiteY3" fmla="*/ 326401 h 1537946"/>
              <a:gd name="connsiteX4" fmla="*/ 563128 w 1176984"/>
              <a:gd name="connsiteY4" fmla="*/ 5489 h 1537946"/>
              <a:gd name="connsiteX5" fmla="*/ 1172728 w 1176984"/>
              <a:gd name="connsiteY5" fmla="*/ 231151 h 1537946"/>
              <a:gd name="connsiteX6" fmla="*/ 1054779 w 1176984"/>
              <a:gd name="connsiteY6" fmla="*/ 1537946 h 1537946"/>
              <a:gd name="connsiteX0" fmla="*/ 1054779 w 1100766"/>
              <a:gd name="connsiteY0" fmla="*/ 1542589 h 1542589"/>
              <a:gd name="connsiteX1" fmla="*/ 441618 w 1100766"/>
              <a:gd name="connsiteY1" fmla="*/ 1538761 h 1542589"/>
              <a:gd name="connsiteX2" fmla="*/ 184888 w 1100766"/>
              <a:gd name="connsiteY2" fmla="*/ 1414401 h 1542589"/>
              <a:gd name="connsiteX3" fmla="*/ 1153 w 1100766"/>
              <a:gd name="connsiteY3" fmla="*/ 331044 h 1542589"/>
              <a:gd name="connsiteX4" fmla="*/ 563128 w 1100766"/>
              <a:gd name="connsiteY4" fmla="*/ 10132 h 1542589"/>
              <a:gd name="connsiteX5" fmla="*/ 1050238 w 1100766"/>
              <a:gd name="connsiteY5" fmla="*/ 213005 h 1542589"/>
              <a:gd name="connsiteX6" fmla="*/ 1054779 w 1100766"/>
              <a:gd name="connsiteY6" fmla="*/ 1542589 h 1542589"/>
              <a:gd name="connsiteX0" fmla="*/ 1054779 w 1096867"/>
              <a:gd name="connsiteY0" fmla="*/ 1542589 h 1542589"/>
              <a:gd name="connsiteX1" fmla="*/ 441618 w 1096867"/>
              <a:gd name="connsiteY1" fmla="*/ 1538761 h 1542589"/>
              <a:gd name="connsiteX2" fmla="*/ 184888 w 1096867"/>
              <a:gd name="connsiteY2" fmla="*/ 1414401 h 1542589"/>
              <a:gd name="connsiteX3" fmla="*/ 1153 w 1096867"/>
              <a:gd name="connsiteY3" fmla="*/ 331044 h 1542589"/>
              <a:gd name="connsiteX4" fmla="*/ 563128 w 1096867"/>
              <a:gd name="connsiteY4" fmla="*/ 10132 h 1542589"/>
              <a:gd name="connsiteX5" fmla="*/ 1050238 w 1096867"/>
              <a:gd name="connsiteY5" fmla="*/ 213005 h 1542589"/>
              <a:gd name="connsiteX6" fmla="*/ 1054779 w 1096867"/>
              <a:gd name="connsiteY6" fmla="*/ 1542589 h 1542589"/>
              <a:gd name="connsiteX0" fmla="*/ 1054779 w 1060262"/>
              <a:gd name="connsiteY0" fmla="*/ 1542589 h 1542589"/>
              <a:gd name="connsiteX1" fmla="*/ 441618 w 1060262"/>
              <a:gd name="connsiteY1" fmla="*/ 1538761 h 1542589"/>
              <a:gd name="connsiteX2" fmla="*/ 184888 w 1060262"/>
              <a:gd name="connsiteY2" fmla="*/ 1414401 h 1542589"/>
              <a:gd name="connsiteX3" fmla="*/ 1153 w 1060262"/>
              <a:gd name="connsiteY3" fmla="*/ 331044 h 1542589"/>
              <a:gd name="connsiteX4" fmla="*/ 563128 w 1060262"/>
              <a:gd name="connsiteY4" fmla="*/ 10132 h 1542589"/>
              <a:gd name="connsiteX5" fmla="*/ 1050238 w 1060262"/>
              <a:gd name="connsiteY5" fmla="*/ 213005 h 1542589"/>
              <a:gd name="connsiteX6" fmla="*/ 1054779 w 1060262"/>
              <a:gd name="connsiteY6" fmla="*/ 1542589 h 1542589"/>
              <a:gd name="connsiteX0" fmla="*/ 1054779 w 1062619"/>
              <a:gd name="connsiteY0" fmla="*/ 1537067 h 1537067"/>
              <a:gd name="connsiteX1" fmla="*/ 441618 w 1062619"/>
              <a:gd name="connsiteY1" fmla="*/ 1533239 h 1537067"/>
              <a:gd name="connsiteX2" fmla="*/ 184888 w 1062619"/>
              <a:gd name="connsiteY2" fmla="*/ 1408879 h 1537067"/>
              <a:gd name="connsiteX3" fmla="*/ 1153 w 1062619"/>
              <a:gd name="connsiteY3" fmla="*/ 325522 h 1537067"/>
              <a:gd name="connsiteX4" fmla="*/ 563128 w 1062619"/>
              <a:gd name="connsiteY4" fmla="*/ 4610 h 1537067"/>
              <a:gd name="connsiteX5" fmla="*/ 1058784 w 1062619"/>
              <a:gd name="connsiteY5" fmla="*/ 235969 h 1537067"/>
              <a:gd name="connsiteX6" fmla="*/ 1054779 w 1062619"/>
              <a:gd name="connsiteY6" fmla="*/ 1537067 h 1537067"/>
              <a:gd name="connsiteX0" fmla="*/ 1060477 w 1066576"/>
              <a:gd name="connsiteY0" fmla="*/ 1534218 h 1534218"/>
              <a:gd name="connsiteX1" fmla="*/ 441618 w 1066576"/>
              <a:gd name="connsiteY1" fmla="*/ 1533239 h 1534218"/>
              <a:gd name="connsiteX2" fmla="*/ 184888 w 1066576"/>
              <a:gd name="connsiteY2" fmla="*/ 1408879 h 1534218"/>
              <a:gd name="connsiteX3" fmla="*/ 1153 w 1066576"/>
              <a:gd name="connsiteY3" fmla="*/ 325522 h 1534218"/>
              <a:gd name="connsiteX4" fmla="*/ 563128 w 1066576"/>
              <a:gd name="connsiteY4" fmla="*/ 4610 h 1534218"/>
              <a:gd name="connsiteX5" fmla="*/ 1058784 w 1066576"/>
              <a:gd name="connsiteY5" fmla="*/ 235969 h 1534218"/>
              <a:gd name="connsiteX6" fmla="*/ 1060477 w 1066576"/>
              <a:gd name="connsiteY6" fmla="*/ 1534218 h 1534218"/>
              <a:gd name="connsiteX0" fmla="*/ 1060477 w 1060477"/>
              <a:gd name="connsiteY0" fmla="*/ 1534218 h 1534218"/>
              <a:gd name="connsiteX1" fmla="*/ 441618 w 1060477"/>
              <a:gd name="connsiteY1" fmla="*/ 1533239 h 1534218"/>
              <a:gd name="connsiteX2" fmla="*/ 184888 w 1060477"/>
              <a:gd name="connsiteY2" fmla="*/ 1408879 h 1534218"/>
              <a:gd name="connsiteX3" fmla="*/ 1153 w 1060477"/>
              <a:gd name="connsiteY3" fmla="*/ 325522 h 1534218"/>
              <a:gd name="connsiteX4" fmla="*/ 563128 w 1060477"/>
              <a:gd name="connsiteY4" fmla="*/ 4610 h 1534218"/>
              <a:gd name="connsiteX5" fmla="*/ 1058784 w 1060477"/>
              <a:gd name="connsiteY5" fmla="*/ 235969 h 1534218"/>
              <a:gd name="connsiteX6" fmla="*/ 1060477 w 1060477"/>
              <a:gd name="connsiteY6" fmla="*/ 1534218 h 1534218"/>
              <a:gd name="connsiteX0" fmla="*/ 1060274 w 1060274"/>
              <a:gd name="connsiteY0" fmla="*/ 1534218 h 1534218"/>
              <a:gd name="connsiteX1" fmla="*/ 441415 w 1060274"/>
              <a:gd name="connsiteY1" fmla="*/ 1533239 h 1534218"/>
              <a:gd name="connsiteX2" fmla="*/ 184685 w 1060274"/>
              <a:gd name="connsiteY2" fmla="*/ 1408879 h 1534218"/>
              <a:gd name="connsiteX3" fmla="*/ 950 w 1060274"/>
              <a:gd name="connsiteY3" fmla="*/ 325522 h 1534218"/>
              <a:gd name="connsiteX4" fmla="*/ 562925 w 1060274"/>
              <a:gd name="connsiteY4" fmla="*/ 4610 h 1534218"/>
              <a:gd name="connsiteX5" fmla="*/ 1058581 w 1060274"/>
              <a:gd name="connsiteY5" fmla="*/ 235969 h 1534218"/>
              <a:gd name="connsiteX6" fmla="*/ 1060274 w 1060274"/>
              <a:gd name="connsiteY6" fmla="*/ 1534218 h 1534218"/>
              <a:gd name="connsiteX0" fmla="*/ 1060274 w 1060274"/>
              <a:gd name="connsiteY0" fmla="*/ 1534218 h 1534218"/>
              <a:gd name="connsiteX1" fmla="*/ 441415 w 1060274"/>
              <a:gd name="connsiteY1" fmla="*/ 1533239 h 1534218"/>
              <a:gd name="connsiteX2" fmla="*/ 184685 w 1060274"/>
              <a:gd name="connsiteY2" fmla="*/ 1408879 h 1534218"/>
              <a:gd name="connsiteX3" fmla="*/ 950 w 1060274"/>
              <a:gd name="connsiteY3" fmla="*/ 325522 h 1534218"/>
              <a:gd name="connsiteX4" fmla="*/ 562925 w 1060274"/>
              <a:gd name="connsiteY4" fmla="*/ 4610 h 1534218"/>
              <a:gd name="connsiteX5" fmla="*/ 1058581 w 1060274"/>
              <a:gd name="connsiteY5" fmla="*/ 235969 h 1534218"/>
              <a:gd name="connsiteX6" fmla="*/ 1060274 w 1060274"/>
              <a:gd name="connsiteY6" fmla="*/ 1534218 h 1534218"/>
              <a:gd name="connsiteX0" fmla="*/ 1060327 w 1060327"/>
              <a:gd name="connsiteY0" fmla="*/ 1534218 h 1534218"/>
              <a:gd name="connsiteX1" fmla="*/ 441468 w 1060327"/>
              <a:gd name="connsiteY1" fmla="*/ 1533239 h 1534218"/>
              <a:gd name="connsiteX2" fmla="*/ 176193 w 1060327"/>
              <a:gd name="connsiteY2" fmla="*/ 1391787 h 1534218"/>
              <a:gd name="connsiteX3" fmla="*/ 1003 w 1060327"/>
              <a:gd name="connsiteY3" fmla="*/ 325522 h 1534218"/>
              <a:gd name="connsiteX4" fmla="*/ 562978 w 1060327"/>
              <a:gd name="connsiteY4" fmla="*/ 4610 h 1534218"/>
              <a:gd name="connsiteX5" fmla="*/ 1058634 w 1060327"/>
              <a:gd name="connsiteY5" fmla="*/ 235969 h 1534218"/>
              <a:gd name="connsiteX6" fmla="*/ 1060327 w 1060327"/>
              <a:gd name="connsiteY6" fmla="*/ 1534218 h 1534218"/>
              <a:gd name="connsiteX0" fmla="*/ 1060453 w 1060453"/>
              <a:gd name="connsiteY0" fmla="*/ 1534218 h 1534218"/>
              <a:gd name="connsiteX1" fmla="*/ 441594 w 1060453"/>
              <a:gd name="connsiteY1" fmla="*/ 1533239 h 1534218"/>
              <a:gd name="connsiteX2" fmla="*/ 176319 w 1060453"/>
              <a:gd name="connsiteY2" fmla="*/ 1391787 h 1534218"/>
              <a:gd name="connsiteX3" fmla="*/ 1129 w 1060453"/>
              <a:gd name="connsiteY3" fmla="*/ 325522 h 1534218"/>
              <a:gd name="connsiteX4" fmla="*/ 563104 w 1060453"/>
              <a:gd name="connsiteY4" fmla="*/ 4610 h 1534218"/>
              <a:gd name="connsiteX5" fmla="*/ 1058760 w 1060453"/>
              <a:gd name="connsiteY5" fmla="*/ 235969 h 1534218"/>
              <a:gd name="connsiteX6" fmla="*/ 1060453 w 1060453"/>
              <a:gd name="connsiteY6" fmla="*/ 1534218 h 1534218"/>
              <a:gd name="connsiteX0" fmla="*/ 1060453 w 1060453"/>
              <a:gd name="connsiteY0" fmla="*/ 1534218 h 1534218"/>
              <a:gd name="connsiteX1" fmla="*/ 441594 w 1060453"/>
              <a:gd name="connsiteY1" fmla="*/ 1533239 h 1534218"/>
              <a:gd name="connsiteX2" fmla="*/ 176319 w 1060453"/>
              <a:gd name="connsiteY2" fmla="*/ 1391787 h 1534218"/>
              <a:gd name="connsiteX3" fmla="*/ 1129 w 1060453"/>
              <a:gd name="connsiteY3" fmla="*/ 325522 h 1534218"/>
              <a:gd name="connsiteX4" fmla="*/ 563104 w 1060453"/>
              <a:gd name="connsiteY4" fmla="*/ 4610 h 1534218"/>
              <a:gd name="connsiteX5" fmla="*/ 1058760 w 1060453"/>
              <a:gd name="connsiteY5" fmla="*/ 235969 h 1534218"/>
              <a:gd name="connsiteX6" fmla="*/ 1060453 w 1060453"/>
              <a:gd name="connsiteY6" fmla="*/ 1534218 h 1534218"/>
              <a:gd name="connsiteX0" fmla="*/ 1081511 w 1081511"/>
              <a:gd name="connsiteY0" fmla="*/ 1534218 h 1534218"/>
              <a:gd name="connsiteX1" fmla="*/ 462652 w 1081511"/>
              <a:gd name="connsiteY1" fmla="*/ 1533239 h 1534218"/>
              <a:gd name="connsiteX2" fmla="*/ 197377 w 1081511"/>
              <a:gd name="connsiteY2" fmla="*/ 1391787 h 1534218"/>
              <a:gd name="connsiteX3" fmla="*/ 109427 w 1081511"/>
              <a:gd name="connsiteY3" fmla="*/ 1157226 h 1534218"/>
              <a:gd name="connsiteX4" fmla="*/ 22187 w 1081511"/>
              <a:gd name="connsiteY4" fmla="*/ 325522 h 1534218"/>
              <a:gd name="connsiteX5" fmla="*/ 584162 w 1081511"/>
              <a:gd name="connsiteY5" fmla="*/ 4610 h 1534218"/>
              <a:gd name="connsiteX6" fmla="*/ 1079818 w 1081511"/>
              <a:gd name="connsiteY6" fmla="*/ 235969 h 1534218"/>
              <a:gd name="connsiteX7" fmla="*/ 1081511 w 1081511"/>
              <a:gd name="connsiteY7" fmla="*/ 1534218 h 1534218"/>
              <a:gd name="connsiteX0" fmla="*/ 1081511 w 1081511"/>
              <a:gd name="connsiteY0" fmla="*/ 1534218 h 1534218"/>
              <a:gd name="connsiteX1" fmla="*/ 462652 w 1081511"/>
              <a:gd name="connsiteY1" fmla="*/ 1533239 h 1534218"/>
              <a:gd name="connsiteX2" fmla="*/ 197377 w 1081511"/>
              <a:gd name="connsiteY2" fmla="*/ 1391787 h 1534218"/>
              <a:gd name="connsiteX3" fmla="*/ 109427 w 1081511"/>
              <a:gd name="connsiteY3" fmla="*/ 1157226 h 1534218"/>
              <a:gd name="connsiteX4" fmla="*/ 22187 w 1081511"/>
              <a:gd name="connsiteY4" fmla="*/ 325522 h 1534218"/>
              <a:gd name="connsiteX5" fmla="*/ 584162 w 1081511"/>
              <a:gd name="connsiteY5" fmla="*/ 4610 h 1534218"/>
              <a:gd name="connsiteX6" fmla="*/ 1079818 w 1081511"/>
              <a:gd name="connsiteY6" fmla="*/ 235969 h 1534218"/>
              <a:gd name="connsiteX7" fmla="*/ 1081511 w 1081511"/>
              <a:gd name="connsiteY7" fmla="*/ 1534218 h 1534218"/>
              <a:gd name="connsiteX0" fmla="*/ 1081511 w 1081511"/>
              <a:gd name="connsiteY0" fmla="*/ 1534218 h 1534218"/>
              <a:gd name="connsiteX1" fmla="*/ 462652 w 1081511"/>
              <a:gd name="connsiteY1" fmla="*/ 1533239 h 1534218"/>
              <a:gd name="connsiteX2" fmla="*/ 197377 w 1081511"/>
              <a:gd name="connsiteY2" fmla="*/ 1391787 h 1534218"/>
              <a:gd name="connsiteX3" fmla="*/ 109427 w 1081511"/>
              <a:gd name="connsiteY3" fmla="*/ 1157226 h 1534218"/>
              <a:gd name="connsiteX4" fmla="*/ 22187 w 1081511"/>
              <a:gd name="connsiteY4" fmla="*/ 325522 h 1534218"/>
              <a:gd name="connsiteX5" fmla="*/ 584162 w 1081511"/>
              <a:gd name="connsiteY5" fmla="*/ 4610 h 1534218"/>
              <a:gd name="connsiteX6" fmla="*/ 1079818 w 1081511"/>
              <a:gd name="connsiteY6" fmla="*/ 235969 h 1534218"/>
              <a:gd name="connsiteX7" fmla="*/ 1081511 w 1081511"/>
              <a:gd name="connsiteY7" fmla="*/ 1534218 h 1534218"/>
              <a:gd name="connsiteX0" fmla="*/ 1176205 w 1176205"/>
              <a:gd name="connsiteY0" fmla="*/ 1533036 h 1533036"/>
              <a:gd name="connsiteX1" fmla="*/ 557346 w 1176205"/>
              <a:gd name="connsiteY1" fmla="*/ 1532057 h 1533036"/>
              <a:gd name="connsiteX2" fmla="*/ 292071 w 1176205"/>
              <a:gd name="connsiteY2" fmla="*/ 1390605 h 1533036"/>
              <a:gd name="connsiteX3" fmla="*/ 204121 w 1176205"/>
              <a:gd name="connsiteY3" fmla="*/ 1156044 h 1533036"/>
              <a:gd name="connsiteX4" fmla="*/ 14332 w 1176205"/>
              <a:gd name="connsiteY4" fmla="*/ 304400 h 1533036"/>
              <a:gd name="connsiteX5" fmla="*/ 678856 w 1176205"/>
              <a:gd name="connsiteY5" fmla="*/ 3428 h 1533036"/>
              <a:gd name="connsiteX6" fmla="*/ 1174512 w 1176205"/>
              <a:gd name="connsiteY6" fmla="*/ 234787 h 1533036"/>
              <a:gd name="connsiteX7" fmla="*/ 1176205 w 1176205"/>
              <a:gd name="connsiteY7" fmla="*/ 1533036 h 1533036"/>
              <a:gd name="connsiteX0" fmla="*/ 1161873 w 1161873"/>
              <a:gd name="connsiteY0" fmla="*/ 1533036 h 1533036"/>
              <a:gd name="connsiteX1" fmla="*/ 543014 w 1161873"/>
              <a:gd name="connsiteY1" fmla="*/ 1532057 h 1533036"/>
              <a:gd name="connsiteX2" fmla="*/ 277739 w 1161873"/>
              <a:gd name="connsiteY2" fmla="*/ 1390605 h 1533036"/>
              <a:gd name="connsiteX3" fmla="*/ 189789 w 1161873"/>
              <a:gd name="connsiteY3" fmla="*/ 1156044 h 1533036"/>
              <a:gd name="connsiteX4" fmla="*/ 0 w 1161873"/>
              <a:gd name="connsiteY4" fmla="*/ 304400 h 1533036"/>
              <a:gd name="connsiteX5" fmla="*/ 664524 w 1161873"/>
              <a:gd name="connsiteY5" fmla="*/ 3428 h 1533036"/>
              <a:gd name="connsiteX6" fmla="*/ 1160180 w 1161873"/>
              <a:gd name="connsiteY6" fmla="*/ 234787 h 1533036"/>
              <a:gd name="connsiteX7" fmla="*/ 1161873 w 1161873"/>
              <a:gd name="connsiteY7" fmla="*/ 1533036 h 1533036"/>
              <a:gd name="connsiteX0" fmla="*/ 1161873 w 1161873"/>
              <a:gd name="connsiteY0" fmla="*/ 1533036 h 1533036"/>
              <a:gd name="connsiteX1" fmla="*/ 543014 w 1161873"/>
              <a:gd name="connsiteY1" fmla="*/ 1532057 h 1533036"/>
              <a:gd name="connsiteX2" fmla="*/ 277739 w 1161873"/>
              <a:gd name="connsiteY2" fmla="*/ 1390605 h 1533036"/>
              <a:gd name="connsiteX3" fmla="*/ 189789 w 1161873"/>
              <a:gd name="connsiteY3" fmla="*/ 1156044 h 1533036"/>
              <a:gd name="connsiteX4" fmla="*/ 0 w 1161873"/>
              <a:gd name="connsiteY4" fmla="*/ 304400 h 1533036"/>
              <a:gd name="connsiteX5" fmla="*/ 664524 w 1161873"/>
              <a:gd name="connsiteY5" fmla="*/ 3428 h 1533036"/>
              <a:gd name="connsiteX6" fmla="*/ 1160180 w 1161873"/>
              <a:gd name="connsiteY6" fmla="*/ 234787 h 1533036"/>
              <a:gd name="connsiteX7" fmla="*/ 1161873 w 1161873"/>
              <a:gd name="connsiteY7" fmla="*/ 1533036 h 1533036"/>
              <a:gd name="connsiteX0" fmla="*/ 1161873 w 1161873"/>
              <a:gd name="connsiteY0" fmla="*/ 1533036 h 1533036"/>
              <a:gd name="connsiteX1" fmla="*/ 543014 w 1161873"/>
              <a:gd name="connsiteY1" fmla="*/ 1532057 h 1533036"/>
              <a:gd name="connsiteX2" fmla="*/ 277739 w 1161873"/>
              <a:gd name="connsiteY2" fmla="*/ 1390605 h 1533036"/>
              <a:gd name="connsiteX3" fmla="*/ 189789 w 1161873"/>
              <a:gd name="connsiteY3" fmla="*/ 1156044 h 1533036"/>
              <a:gd name="connsiteX4" fmla="*/ 0 w 1161873"/>
              <a:gd name="connsiteY4" fmla="*/ 304400 h 1533036"/>
              <a:gd name="connsiteX5" fmla="*/ 664524 w 1161873"/>
              <a:gd name="connsiteY5" fmla="*/ 3428 h 1533036"/>
              <a:gd name="connsiteX6" fmla="*/ 1160180 w 1161873"/>
              <a:gd name="connsiteY6" fmla="*/ 234787 h 1533036"/>
              <a:gd name="connsiteX7" fmla="*/ 1161873 w 1161873"/>
              <a:gd name="connsiteY7" fmla="*/ 1533036 h 1533036"/>
              <a:gd name="connsiteX0" fmla="*/ 1161873 w 1161873"/>
              <a:gd name="connsiteY0" fmla="*/ 1552748 h 1552748"/>
              <a:gd name="connsiteX1" fmla="*/ 543014 w 1161873"/>
              <a:gd name="connsiteY1" fmla="*/ 1551769 h 1552748"/>
              <a:gd name="connsiteX2" fmla="*/ 277739 w 1161873"/>
              <a:gd name="connsiteY2" fmla="*/ 1410317 h 1552748"/>
              <a:gd name="connsiteX3" fmla="*/ 189789 w 1161873"/>
              <a:gd name="connsiteY3" fmla="*/ 1175756 h 1552748"/>
              <a:gd name="connsiteX4" fmla="*/ 0 w 1161873"/>
              <a:gd name="connsiteY4" fmla="*/ 324112 h 1552748"/>
              <a:gd name="connsiteX5" fmla="*/ 353354 w 1161873"/>
              <a:gd name="connsiteY5" fmla="*/ 42218 h 1552748"/>
              <a:gd name="connsiteX6" fmla="*/ 664524 w 1161873"/>
              <a:gd name="connsiteY6" fmla="*/ 23140 h 1552748"/>
              <a:gd name="connsiteX7" fmla="*/ 1160180 w 1161873"/>
              <a:gd name="connsiteY7" fmla="*/ 254499 h 1552748"/>
              <a:gd name="connsiteX8" fmla="*/ 1161873 w 1161873"/>
              <a:gd name="connsiteY8" fmla="*/ 1552748 h 1552748"/>
              <a:gd name="connsiteX0" fmla="*/ 1161873 w 1161873"/>
              <a:gd name="connsiteY0" fmla="*/ 1545732 h 1545732"/>
              <a:gd name="connsiteX1" fmla="*/ 543014 w 1161873"/>
              <a:gd name="connsiteY1" fmla="*/ 1544753 h 1545732"/>
              <a:gd name="connsiteX2" fmla="*/ 277739 w 1161873"/>
              <a:gd name="connsiteY2" fmla="*/ 1403301 h 1545732"/>
              <a:gd name="connsiteX3" fmla="*/ 189789 w 1161873"/>
              <a:gd name="connsiteY3" fmla="*/ 1168740 h 1545732"/>
              <a:gd name="connsiteX4" fmla="*/ 0 w 1161873"/>
              <a:gd name="connsiteY4" fmla="*/ 317096 h 1545732"/>
              <a:gd name="connsiteX5" fmla="*/ 353354 w 1161873"/>
              <a:gd name="connsiteY5" fmla="*/ 35202 h 1545732"/>
              <a:gd name="connsiteX6" fmla="*/ 664524 w 1161873"/>
              <a:gd name="connsiteY6" fmla="*/ 16124 h 1545732"/>
              <a:gd name="connsiteX7" fmla="*/ 1160180 w 1161873"/>
              <a:gd name="connsiteY7" fmla="*/ 247483 h 1545732"/>
              <a:gd name="connsiteX8" fmla="*/ 1161873 w 1161873"/>
              <a:gd name="connsiteY8" fmla="*/ 1545732 h 1545732"/>
              <a:gd name="connsiteX0" fmla="*/ 1161873 w 1161873"/>
              <a:gd name="connsiteY0" fmla="*/ 1541379 h 1541379"/>
              <a:gd name="connsiteX1" fmla="*/ 543014 w 1161873"/>
              <a:gd name="connsiteY1" fmla="*/ 1540400 h 1541379"/>
              <a:gd name="connsiteX2" fmla="*/ 277739 w 1161873"/>
              <a:gd name="connsiteY2" fmla="*/ 1398948 h 1541379"/>
              <a:gd name="connsiteX3" fmla="*/ 189789 w 1161873"/>
              <a:gd name="connsiteY3" fmla="*/ 1164387 h 1541379"/>
              <a:gd name="connsiteX4" fmla="*/ 0 w 1161873"/>
              <a:gd name="connsiteY4" fmla="*/ 312743 h 1541379"/>
              <a:gd name="connsiteX5" fmla="*/ 353354 w 1161873"/>
              <a:gd name="connsiteY5" fmla="*/ 30849 h 1541379"/>
              <a:gd name="connsiteX6" fmla="*/ 664524 w 1161873"/>
              <a:gd name="connsiteY6" fmla="*/ 11771 h 1541379"/>
              <a:gd name="connsiteX7" fmla="*/ 1160180 w 1161873"/>
              <a:gd name="connsiteY7" fmla="*/ 243130 h 1541379"/>
              <a:gd name="connsiteX8" fmla="*/ 1161873 w 1161873"/>
              <a:gd name="connsiteY8" fmla="*/ 1541379 h 1541379"/>
              <a:gd name="connsiteX0" fmla="*/ 1161873 w 1161873"/>
              <a:gd name="connsiteY0" fmla="*/ 1541379 h 1541379"/>
              <a:gd name="connsiteX1" fmla="*/ 543014 w 1161873"/>
              <a:gd name="connsiteY1" fmla="*/ 1540400 h 1541379"/>
              <a:gd name="connsiteX2" fmla="*/ 343910 w 1161873"/>
              <a:gd name="connsiteY2" fmla="*/ 1457966 h 1541379"/>
              <a:gd name="connsiteX3" fmla="*/ 277739 w 1161873"/>
              <a:gd name="connsiteY3" fmla="*/ 1398948 h 1541379"/>
              <a:gd name="connsiteX4" fmla="*/ 189789 w 1161873"/>
              <a:gd name="connsiteY4" fmla="*/ 1164387 h 1541379"/>
              <a:gd name="connsiteX5" fmla="*/ 0 w 1161873"/>
              <a:gd name="connsiteY5" fmla="*/ 312743 h 1541379"/>
              <a:gd name="connsiteX6" fmla="*/ 353354 w 1161873"/>
              <a:gd name="connsiteY6" fmla="*/ 30849 h 1541379"/>
              <a:gd name="connsiteX7" fmla="*/ 664524 w 1161873"/>
              <a:gd name="connsiteY7" fmla="*/ 11771 h 1541379"/>
              <a:gd name="connsiteX8" fmla="*/ 1160180 w 1161873"/>
              <a:gd name="connsiteY8" fmla="*/ 243130 h 1541379"/>
              <a:gd name="connsiteX9" fmla="*/ 1161873 w 1161873"/>
              <a:gd name="connsiteY9" fmla="*/ 1541379 h 1541379"/>
              <a:gd name="connsiteX0" fmla="*/ 1161873 w 1161873"/>
              <a:gd name="connsiteY0" fmla="*/ 1541379 h 1541379"/>
              <a:gd name="connsiteX1" fmla="*/ 543014 w 1161873"/>
              <a:gd name="connsiteY1" fmla="*/ 1540400 h 1541379"/>
              <a:gd name="connsiteX2" fmla="*/ 343910 w 1161873"/>
              <a:gd name="connsiteY2" fmla="*/ 1457966 h 1541379"/>
              <a:gd name="connsiteX3" fmla="*/ 277739 w 1161873"/>
              <a:gd name="connsiteY3" fmla="*/ 1398948 h 1541379"/>
              <a:gd name="connsiteX4" fmla="*/ 189789 w 1161873"/>
              <a:gd name="connsiteY4" fmla="*/ 1164387 h 1541379"/>
              <a:gd name="connsiteX5" fmla="*/ 0 w 1161873"/>
              <a:gd name="connsiteY5" fmla="*/ 312743 h 1541379"/>
              <a:gd name="connsiteX6" fmla="*/ 353354 w 1161873"/>
              <a:gd name="connsiteY6" fmla="*/ 30849 h 1541379"/>
              <a:gd name="connsiteX7" fmla="*/ 664524 w 1161873"/>
              <a:gd name="connsiteY7" fmla="*/ 11771 h 1541379"/>
              <a:gd name="connsiteX8" fmla="*/ 1160180 w 1161873"/>
              <a:gd name="connsiteY8" fmla="*/ 243130 h 1541379"/>
              <a:gd name="connsiteX9" fmla="*/ 1161873 w 1161873"/>
              <a:gd name="connsiteY9" fmla="*/ 1541379 h 1541379"/>
              <a:gd name="connsiteX0" fmla="*/ 1161873 w 1161873"/>
              <a:gd name="connsiteY0" fmla="*/ 1541379 h 1541379"/>
              <a:gd name="connsiteX1" fmla="*/ 543014 w 1161873"/>
              <a:gd name="connsiteY1" fmla="*/ 1540400 h 1541379"/>
              <a:gd name="connsiteX2" fmla="*/ 343910 w 1161873"/>
              <a:gd name="connsiteY2" fmla="*/ 1457966 h 1541379"/>
              <a:gd name="connsiteX3" fmla="*/ 277739 w 1161873"/>
              <a:gd name="connsiteY3" fmla="*/ 1398948 h 1541379"/>
              <a:gd name="connsiteX4" fmla="*/ 189789 w 1161873"/>
              <a:gd name="connsiteY4" fmla="*/ 1164387 h 1541379"/>
              <a:gd name="connsiteX5" fmla="*/ 0 w 1161873"/>
              <a:gd name="connsiteY5" fmla="*/ 312743 h 1541379"/>
              <a:gd name="connsiteX6" fmla="*/ 353354 w 1161873"/>
              <a:gd name="connsiteY6" fmla="*/ 30849 h 1541379"/>
              <a:gd name="connsiteX7" fmla="*/ 664524 w 1161873"/>
              <a:gd name="connsiteY7" fmla="*/ 11771 h 1541379"/>
              <a:gd name="connsiteX8" fmla="*/ 1160180 w 1161873"/>
              <a:gd name="connsiteY8" fmla="*/ 243130 h 1541379"/>
              <a:gd name="connsiteX9" fmla="*/ 1161873 w 1161873"/>
              <a:gd name="connsiteY9" fmla="*/ 1541379 h 1541379"/>
              <a:gd name="connsiteX0" fmla="*/ 1161873 w 1161873"/>
              <a:gd name="connsiteY0" fmla="*/ 1544703 h 1544703"/>
              <a:gd name="connsiteX1" fmla="*/ 543014 w 1161873"/>
              <a:gd name="connsiteY1" fmla="*/ 1543724 h 1544703"/>
              <a:gd name="connsiteX2" fmla="*/ 343910 w 1161873"/>
              <a:gd name="connsiteY2" fmla="*/ 1461290 h 1544703"/>
              <a:gd name="connsiteX3" fmla="*/ 277739 w 1161873"/>
              <a:gd name="connsiteY3" fmla="*/ 1402272 h 1544703"/>
              <a:gd name="connsiteX4" fmla="*/ 189789 w 1161873"/>
              <a:gd name="connsiteY4" fmla="*/ 1167711 h 1544703"/>
              <a:gd name="connsiteX5" fmla="*/ 0 w 1161873"/>
              <a:gd name="connsiteY5" fmla="*/ 316067 h 1544703"/>
              <a:gd name="connsiteX6" fmla="*/ 342336 w 1161873"/>
              <a:gd name="connsiteY6" fmla="*/ 37439 h 1544703"/>
              <a:gd name="connsiteX7" fmla="*/ 664524 w 1161873"/>
              <a:gd name="connsiteY7" fmla="*/ 15095 h 1544703"/>
              <a:gd name="connsiteX8" fmla="*/ 1160180 w 1161873"/>
              <a:gd name="connsiteY8" fmla="*/ 246454 h 1544703"/>
              <a:gd name="connsiteX9" fmla="*/ 1161873 w 1161873"/>
              <a:gd name="connsiteY9" fmla="*/ 1544703 h 1544703"/>
              <a:gd name="connsiteX0" fmla="*/ 1161873 w 1161873"/>
              <a:gd name="connsiteY0" fmla="*/ 1544703 h 1544703"/>
              <a:gd name="connsiteX1" fmla="*/ 543014 w 1161873"/>
              <a:gd name="connsiteY1" fmla="*/ 1543724 h 1544703"/>
              <a:gd name="connsiteX2" fmla="*/ 343910 w 1161873"/>
              <a:gd name="connsiteY2" fmla="*/ 1461290 h 1544703"/>
              <a:gd name="connsiteX3" fmla="*/ 277739 w 1161873"/>
              <a:gd name="connsiteY3" fmla="*/ 1402272 h 1544703"/>
              <a:gd name="connsiteX4" fmla="*/ 189789 w 1161873"/>
              <a:gd name="connsiteY4" fmla="*/ 1167711 h 1544703"/>
              <a:gd name="connsiteX5" fmla="*/ 0 w 1161873"/>
              <a:gd name="connsiteY5" fmla="*/ 316067 h 1544703"/>
              <a:gd name="connsiteX6" fmla="*/ 342336 w 1161873"/>
              <a:gd name="connsiteY6" fmla="*/ 37439 h 1544703"/>
              <a:gd name="connsiteX7" fmla="*/ 664524 w 1161873"/>
              <a:gd name="connsiteY7" fmla="*/ 15095 h 1544703"/>
              <a:gd name="connsiteX8" fmla="*/ 1160180 w 1161873"/>
              <a:gd name="connsiteY8" fmla="*/ 246454 h 1544703"/>
              <a:gd name="connsiteX9" fmla="*/ 1161873 w 1161873"/>
              <a:gd name="connsiteY9" fmla="*/ 1544703 h 1544703"/>
              <a:gd name="connsiteX0" fmla="*/ 1162237 w 1162237"/>
              <a:gd name="connsiteY0" fmla="*/ 1544703 h 1544703"/>
              <a:gd name="connsiteX1" fmla="*/ 543378 w 1162237"/>
              <a:gd name="connsiteY1" fmla="*/ 1543724 h 1544703"/>
              <a:gd name="connsiteX2" fmla="*/ 344274 w 1162237"/>
              <a:gd name="connsiteY2" fmla="*/ 1461290 h 1544703"/>
              <a:gd name="connsiteX3" fmla="*/ 278103 w 1162237"/>
              <a:gd name="connsiteY3" fmla="*/ 1402272 h 1544703"/>
              <a:gd name="connsiteX4" fmla="*/ 364 w 1162237"/>
              <a:gd name="connsiteY4" fmla="*/ 316067 h 1544703"/>
              <a:gd name="connsiteX5" fmla="*/ 342700 w 1162237"/>
              <a:gd name="connsiteY5" fmla="*/ 37439 h 1544703"/>
              <a:gd name="connsiteX6" fmla="*/ 664888 w 1162237"/>
              <a:gd name="connsiteY6" fmla="*/ 15095 h 1544703"/>
              <a:gd name="connsiteX7" fmla="*/ 1160544 w 1162237"/>
              <a:gd name="connsiteY7" fmla="*/ 246454 h 1544703"/>
              <a:gd name="connsiteX8" fmla="*/ 1162237 w 1162237"/>
              <a:gd name="connsiteY8" fmla="*/ 1544703 h 1544703"/>
              <a:gd name="connsiteX0" fmla="*/ 1159880 w 1159880"/>
              <a:gd name="connsiteY0" fmla="*/ 1544703 h 1544703"/>
              <a:gd name="connsiteX1" fmla="*/ 541021 w 1159880"/>
              <a:gd name="connsiteY1" fmla="*/ 1543724 h 1544703"/>
              <a:gd name="connsiteX2" fmla="*/ 341917 w 1159880"/>
              <a:gd name="connsiteY2" fmla="*/ 1461290 h 1544703"/>
              <a:gd name="connsiteX3" fmla="*/ 275746 w 1159880"/>
              <a:gd name="connsiteY3" fmla="*/ 1402272 h 1544703"/>
              <a:gd name="connsiteX4" fmla="*/ 368 w 1159880"/>
              <a:gd name="connsiteY4" fmla="*/ 319332 h 1544703"/>
              <a:gd name="connsiteX5" fmla="*/ 340343 w 1159880"/>
              <a:gd name="connsiteY5" fmla="*/ 37439 h 1544703"/>
              <a:gd name="connsiteX6" fmla="*/ 662531 w 1159880"/>
              <a:gd name="connsiteY6" fmla="*/ 15095 h 1544703"/>
              <a:gd name="connsiteX7" fmla="*/ 1158187 w 1159880"/>
              <a:gd name="connsiteY7" fmla="*/ 246454 h 1544703"/>
              <a:gd name="connsiteX8" fmla="*/ 1159880 w 1159880"/>
              <a:gd name="connsiteY8" fmla="*/ 1544703 h 1544703"/>
              <a:gd name="connsiteX0" fmla="*/ 884161 w 884161"/>
              <a:gd name="connsiteY0" fmla="*/ 1544703 h 1544703"/>
              <a:gd name="connsiteX1" fmla="*/ 265302 w 884161"/>
              <a:gd name="connsiteY1" fmla="*/ 1543724 h 1544703"/>
              <a:gd name="connsiteX2" fmla="*/ 66198 w 884161"/>
              <a:gd name="connsiteY2" fmla="*/ 1461290 h 1544703"/>
              <a:gd name="connsiteX3" fmla="*/ 27 w 884161"/>
              <a:gd name="connsiteY3" fmla="*/ 1402272 h 1544703"/>
              <a:gd name="connsiteX4" fmla="*/ 64624 w 884161"/>
              <a:gd name="connsiteY4" fmla="*/ 37439 h 1544703"/>
              <a:gd name="connsiteX5" fmla="*/ 386812 w 884161"/>
              <a:gd name="connsiteY5" fmla="*/ 15095 h 1544703"/>
              <a:gd name="connsiteX6" fmla="*/ 882468 w 884161"/>
              <a:gd name="connsiteY6" fmla="*/ 246454 h 1544703"/>
              <a:gd name="connsiteX7" fmla="*/ 884161 w 884161"/>
              <a:gd name="connsiteY7" fmla="*/ 1544703 h 1544703"/>
              <a:gd name="connsiteX0" fmla="*/ 884161 w 884161"/>
              <a:gd name="connsiteY0" fmla="*/ 1544703 h 1544703"/>
              <a:gd name="connsiteX1" fmla="*/ 265302 w 884161"/>
              <a:gd name="connsiteY1" fmla="*/ 1543724 h 1544703"/>
              <a:gd name="connsiteX2" fmla="*/ 66198 w 884161"/>
              <a:gd name="connsiteY2" fmla="*/ 1461290 h 1544703"/>
              <a:gd name="connsiteX3" fmla="*/ 27 w 884161"/>
              <a:gd name="connsiteY3" fmla="*/ 1402272 h 1544703"/>
              <a:gd name="connsiteX4" fmla="*/ 64624 w 884161"/>
              <a:gd name="connsiteY4" fmla="*/ 37439 h 1544703"/>
              <a:gd name="connsiteX5" fmla="*/ 386812 w 884161"/>
              <a:gd name="connsiteY5" fmla="*/ 15095 h 1544703"/>
              <a:gd name="connsiteX6" fmla="*/ 882468 w 884161"/>
              <a:gd name="connsiteY6" fmla="*/ 246454 h 1544703"/>
              <a:gd name="connsiteX7" fmla="*/ 884161 w 884161"/>
              <a:gd name="connsiteY7" fmla="*/ 1544703 h 1544703"/>
              <a:gd name="connsiteX0" fmla="*/ 851892 w 851892"/>
              <a:gd name="connsiteY0" fmla="*/ 1544703 h 1544703"/>
              <a:gd name="connsiteX1" fmla="*/ 233033 w 851892"/>
              <a:gd name="connsiteY1" fmla="*/ 1543724 h 1544703"/>
              <a:gd name="connsiteX2" fmla="*/ 33929 w 851892"/>
              <a:gd name="connsiteY2" fmla="*/ 1461290 h 1544703"/>
              <a:gd name="connsiteX3" fmla="*/ 32355 w 851892"/>
              <a:gd name="connsiteY3" fmla="*/ 37439 h 1544703"/>
              <a:gd name="connsiteX4" fmla="*/ 354543 w 851892"/>
              <a:gd name="connsiteY4" fmla="*/ 15095 h 1544703"/>
              <a:gd name="connsiteX5" fmla="*/ 850199 w 851892"/>
              <a:gd name="connsiteY5" fmla="*/ 246454 h 1544703"/>
              <a:gd name="connsiteX6" fmla="*/ 851892 w 851892"/>
              <a:gd name="connsiteY6" fmla="*/ 1544703 h 1544703"/>
              <a:gd name="connsiteX0" fmla="*/ 843316 w 843316"/>
              <a:gd name="connsiteY0" fmla="*/ 1544703 h 1544703"/>
              <a:gd name="connsiteX1" fmla="*/ 224457 w 843316"/>
              <a:gd name="connsiteY1" fmla="*/ 1543724 h 1544703"/>
              <a:gd name="connsiteX2" fmla="*/ 25353 w 843316"/>
              <a:gd name="connsiteY2" fmla="*/ 1461290 h 1544703"/>
              <a:gd name="connsiteX3" fmla="*/ 23779 w 843316"/>
              <a:gd name="connsiteY3" fmla="*/ 37439 h 1544703"/>
              <a:gd name="connsiteX4" fmla="*/ 345967 w 843316"/>
              <a:gd name="connsiteY4" fmla="*/ 15095 h 1544703"/>
              <a:gd name="connsiteX5" fmla="*/ 841623 w 843316"/>
              <a:gd name="connsiteY5" fmla="*/ 246454 h 1544703"/>
              <a:gd name="connsiteX6" fmla="*/ 843316 w 843316"/>
              <a:gd name="connsiteY6" fmla="*/ 1544703 h 1544703"/>
              <a:gd name="connsiteX0" fmla="*/ 820581 w 820581"/>
              <a:gd name="connsiteY0" fmla="*/ 1544703 h 1544703"/>
              <a:gd name="connsiteX1" fmla="*/ 201722 w 820581"/>
              <a:gd name="connsiteY1" fmla="*/ 1543724 h 1544703"/>
              <a:gd name="connsiteX2" fmla="*/ 2618 w 820581"/>
              <a:gd name="connsiteY2" fmla="*/ 1461290 h 1544703"/>
              <a:gd name="connsiteX3" fmla="*/ 1044 w 820581"/>
              <a:gd name="connsiteY3" fmla="*/ 37439 h 1544703"/>
              <a:gd name="connsiteX4" fmla="*/ 323232 w 820581"/>
              <a:gd name="connsiteY4" fmla="*/ 15095 h 1544703"/>
              <a:gd name="connsiteX5" fmla="*/ 818888 w 820581"/>
              <a:gd name="connsiteY5" fmla="*/ 246454 h 1544703"/>
              <a:gd name="connsiteX6" fmla="*/ 820581 w 820581"/>
              <a:gd name="connsiteY6" fmla="*/ 1544703 h 1544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0581" h="1544703">
                <a:moveTo>
                  <a:pt x="820581" y="1544703"/>
                </a:moveTo>
                <a:lnTo>
                  <a:pt x="201722" y="1543724"/>
                </a:lnTo>
                <a:cubicBezTo>
                  <a:pt x="102383" y="1520024"/>
                  <a:pt x="53913" y="1488131"/>
                  <a:pt x="2618" y="1461290"/>
                </a:cubicBezTo>
                <a:cubicBezTo>
                  <a:pt x="651" y="1200445"/>
                  <a:pt x="-1238" y="298066"/>
                  <a:pt x="1044" y="37439"/>
                </a:cubicBezTo>
                <a:cubicBezTo>
                  <a:pt x="111798" y="13403"/>
                  <a:pt x="186925" y="-19741"/>
                  <a:pt x="323232" y="15095"/>
                </a:cubicBezTo>
                <a:cubicBezTo>
                  <a:pt x="459539" y="49931"/>
                  <a:pt x="726813" y="8329"/>
                  <a:pt x="818888" y="246454"/>
                </a:cubicBezTo>
                <a:cubicBezTo>
                  <a:pt x="819809" y="495973"/>
                  <a:pt x="820567" y="1147829"/>
                  <a:pt x="820581" y="1544703"/>
                </a:cubicBezTo>
                <a:close/>
              </a:path>
            </a:pathLst>
          </a:custGeom>
          <a:gradFill>
            <a:gsLst>
              <a:gs pos="27000">
                <a:srgbClr val="558ED5">
                  <a:alpha val="75000"/>
                </a:srgbClr>
              </a:gs>
              <a:gs pos="85000">
                <a:schemeClr val="bg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p:cNvSpPr/>
          <p:nvPr/>
        </p:nvSpPr>
        <p:spPr>
          <a:xfrm flipV="1">
            <a:off x="1470914" y="3929505"/>
            <a:ext cx="3185224" cy="1533036"/>
          </a:xfrm>
          <a:custGeom>
            <a:avLst/>
            <a:gdLst>
              <a:gd name="connsiteX0" fmla="*/ 553937 w 1243400"/>
              <a:gd name="connsiteY0" fmla="*/ 1523473 h 1559346"/>
              <a:gd name="connsiteX1" fmla="*/ 268187 w 1243400"/>
              <a:gd name="connsiteY1" fmla="*/ 1504423 h 1559346"/>
              <a:gd name="connsiteX2" fmla="*/ 153887 w 1243400"/>
              <a:gd name="connsiteY2" fmla="*/ 1361548 h 1559346"/>
              <a:gd name="connsiteX3" fmla="*/ 125312 w 1243400"/>
              <a:gd name="connsiteY3" fmla="*/ 1228198 h 1559346"/>
              <a:gd name="connsiteX4" fmla="*/ 20537 w 1243400"/>
              <a:gd name="connsiteY4" fmla="*/ 304273 h 1559346"/>
              <a:gd name="connsiteX5" fmla="*/ 582512 w 1243400"/>
              <a:gd name="connsiteY5" fmla="*/ 8998 h 1559346"/>
              <a:gd name="connsiteX6" fmla="*/ 1192112 w 1243400"/>
              <a:gd name="connsiteY6" fmla="*/ 209023 h 1559346"/>
              <a:gd name="connsiteX7" fmla="*/ 1134962 w 1243400"/>
              <a:gd name="connsiteY7" fmla="*/ 1437748 h 1559346"/>
              <a:gd name="connsiteX8" fmla="*/ 553937 w 1243400"/>
              <a:gd name="connsiteY8" fmla="*/ 1523473 h 1559346"/>
              <a:gd name="connsiteX0" fmla="*/ 553937 w 1289514"/>
              <a:gd name="connsiteY0" fmla="*/ 1523473 h 1529482"/>
              <a:gd name="connsiteX1" fmla="*/ 268187 w 1289514"/>
              <a:gd name="connsiteY1" fmla="*/ 1504423 h 1529482"/>
              <a:gd name="connsiteX2" fmla="*/ 153887 w 1289514"/>
              <a:gd name="connsiteY2" fmla="*/ 1361548 h 1529482"/>
              <a:gd name="connsiteX3" fmla="*/ 125312 w 1289514"/>
              <a:gd name="connsiteY3" fmla="*/ 1228198 h 1529482"/>
              <a:gd name="connsiteX4" fmla="*/ 20537 w 1289514"/>
              <a:gd name="connsiteY4" fmla="*/ 304273 h 1529482"/>
              <a:gd name="connsiteX5" fmla="*/ 582512 w 1289514"/>
              <a:gd name="connsiteY5" fmla="*/ 8998 h 1529482"/>
              <a:gd name="connsiteX6" fmla="*/ 1192112 w 1289514"/>
              <a:gd name="connsiteY6" fmla="*/ 209023 h 1529482"/>
              <a:gd name="connsiteX7" fmla="*/ 1134962 w 1289514"/>
              <a:gd name="connsiteY7" fmla="*/ 1437748 h 1529482"/>
              <a:gd name="connsiteX8" fmla="*/ 553937 w 1289514"/>
              <a:gd name="connsiteY8" fmla="*/ 1523473 h 1529482"/>
              <a:gd name="connsiteX0" fmla="*/ 553937 w 1274861"/>
              <a:gd name="connsiteY0" fmla="*/ 1523473 h 1555420"/>
              <a:gd name="connsiteX1" fmla="*/ 268187 w 1274861"/>
              <a:gd name="connsiteY1" fmla="*/ 1504423 h 1555420"/>
              <a:gd name="connsiteX2" fmla="*/ 153887 w 1274861"/>
              <a:gd name="connsiteY2" fmla="*/ 1361548 h 1555420"/>
              <a:gd name="connsiteX3" fmla="*/ 125312 w 1274861"/>
              <a:gd name="connsiteY3" fmla="*/ 1228198 h 1555420"/>
              <a:gd name="connsiteX4" fmla="*/ 20537 w 1274861"/>
              <a:gd name="connsiteY4" fmla="*/ 304273 h 1555420"/>
              <a:gd name="connsiteX5" fmla="*/ 582512 w 1274861"/>
              <a:gd name="connsiteY5" fmla="*/ 8998 h 1555420"/>
              <a:gd name="connsiteX6" fmla="*/ 1192112 w 1274861"/>
              <a:gd name="connsiteY6" fmla="*/ 209023 h 1555420"/>
              <a:gd name="connsiteX7" fmla="*/ 1134962 w 1274861"/>
              <a:gd name="connsiteY7" fmla="*/ 1437748 h 1555420"/>
              <a:gd name="connsiteX8" fmla="*/ 553937 w 1274861"/>
              <a:gd name="connsiteY8" fmla="*/ 1523473 h 1555420"/>
              <a:gd name="connsiteX0" fmla="*/ 553937 w 1274861"/>
              <a:gd name="connsiteY0" fmla="*/ 1523473 h 1559346"/>
              <a:gd name="connsiteX1" fmla="*/ 268187 w 1274861"/>
              <a:gd name="connsiteY1" fmla="*/ 1504423 h 1559346"/>
              <a:gd name="connsiteX2" fmla="*/ 153887 w 1274861"/>
              <a:gd name="connsiteY2" fmla="*/ 1361548 h 1559346"/>
              <a:gd name="connsiteX3" fmla="*/ 125312 w 1274861"/>
              <a:gd name="connsiteY3" fmla="*/ 1228198 h 1559346"/>
              <a:gd name="connsiteX4" fmla="*/ 20537 w 1274861"/>
              <a:gd name="connsiteY4" fmla="*/ 304273 h 1559346"/>
              <a:gd name="connsiteX5" fmla="*/ 582512 w 1274861"/>
              <a:gd name="connsiteY5" fmla="*/ 8998 h 1559346"/>
              <a:gd name="connsiteX6" fmla="*/ 1192112 w 1274861"/>
              <a:gd name="connsiteY6" fmla="*/ 209023 h 1559346"/>
              <a:gd name="connsiteX7" fmla="*/ 1134962 w 1274861"/>
              <a:gd name="connsiteY7" fmla="*/ 1437748 h 1559346"/>
              <a:gd name="connsiteX8" fmla="*/ 553937 w 1274861"/>
              <a:gd name="connsiteY8" fmla="*/ 1523473 h 1559346"/>
              <a:gd name="connsiteX0" fmla="*/ 553937 w 1264465"/>
              <a:gd name="connsiteY0" fmla="*/ 1523473 h 1571252"/>
              <a:gd name="connsiteX1" fmla="*/ 268187 w 1264465"/>
              <a:gd name="connsiteY1" fmla="*/ 1504423 h 1571252"/>
              <a:gd name="connsiteX2" fmla="*/ 153887 w 1264465"/>
              <a:gd name="connsiteY2" fmla="*/ 1361548 h 1571252"/>
              <a:gd name="connsiteX3" fmla="*/ 125312 w 1264465"/>
              <a:gd name="connsiteY3" fmla="*/ 1228198 h 1571252"/>
              <a:gd name="connsiteX4" fmla="*/ 20537 w 1264465"/>
              <a:gd name="connsiteY4" fmla="*/ 304273 h 1571252"/>
              <a:gd name="connsiteX5" fmla="*/ 582512 w 1264465"/>
              <a:gd name="connsiteY5" fmla="*/ 8998 h 1571252"/>
              <a:gd name="connsiteX6" fmla="*/ 1192112 w 1264465"/>
              <a:gd name="connsiteY6" fmla="*/ 209023 h 1571252"/>
              <a:gd name="connsiteX7" fmla="*/ 1134962 w 1264465"/>
              <a:gd name="connsiteY7" fmla="*/ 1437748 h 1571252"/>
              <a:gd name="connsiteX8" fmla="*/ 553937 w 1264465"/>
              <a:gd name="connsiteY8" fmla="*/ 1523473 h 1571252"/>
              <a:gd name="connsiteX0" fmla="*/ 553937 w 1293283"/>
              <a:gd name="connsiteY0" fmla="*/ 1523473 h 1529482"/>
              <a:gd name="connsiteX1" fmla="*/ 268187 w 1293283"/>
              <a:gd name="connsiteY1" fmla="*/ 1504423 h 1529482"/>
              <a:gd name="connsiteX2" fmla="*/ 153887 w 1293283"/>
              <a:gd name="connsiteY2" fmla="*/ 1361548 h 1529482"/>
              <a:gd name="connsiteX3" fmla="*/ 125312 w 1293283"/>
              <a:gd name="connsiteY3" fmla="*/ 1228198 h 1529482"/>
              <a:gd name="connsiteX4" fmla="*/ 20537 w 1293283"/>
              <a:gd name="connsiteY4" fmla="*/ 304273 h 1529482"/>
              <a:gd name="connsiteX5" fmla="*/ 582512 w 1293283"/>
              <a:gd name="connsiteY5" fmla="*/ 8998 h 1529482"/>
              <a:gd name="connsiteX6" fmla="*/ 1192112 w 1293283"/>
              <a:gd name="connsiteY6" fmla="*/ 209023 h 1529482"/>
              <a:gd name="connsiteX7" fmla="*/ 1134962 w 1293283"/>
              <a:gd name="connsiteY7" fmla="*/ 1437748 h 1529482"/>
              <a:gd name="connsiteX8" fmla="*/ 553937 w 1293283"/>
              <a:gd name="connsiteY8" fmla="*/ 1523473 h 1529482"/>
              <a:gd name="connsiteX0" fmla="*/ 553937 w 1248852"/>
              <a:gd name="connsiteY0" fmla="*/ 1523473 h 1578251"/>
              <a:gd name="connsiteX1" fmla="*/ 268187 w 1248852"/>
              <a:gd name="connsiteY1" fmla="*/ 1504423 h 1578251"/>
              <a:gd name="connsiteX2" fmla="*/ 153887 w 1248852"/>
              <a:gd name="connsiteY2" fmla="*/ 1361548 h 1578251"/>
              <a:gd name="connsiteX3" fmla="*/ 125312 w 1248852"/>
              <a:gd name="connsiteY3" fmla="*/ 1228198 h 1578251"/>
              <a:gd name="connsiteX4" fmla="*/ 20537 w 1248852"/>
              <a:gd name="connsiteY4" fmla="*/ 304273 h 1578251"/>
              <a:gd name="connsiteX5" fmla="*/ 582512 w 1248852"/>
              <a:gd name="connsiteY5" fmla="*/ 8998 h 1578251"/>
              <a:gd name="connsiteX6" fmla="*/ 1192112 w 1248852"/>
              <a:gd name="connsiteY6" fmla="*/ 209023 h 1578251"/>
              <a:gd name="connsiteX7" fmla="*/ 1134962 w 1248852"/>
              <a:gd name="connsiteY7" fmla="*/ 1437748 h 1578251"/>
              <a:gd name="connsiteX8" fmla="*/ 553937 w 1248852"/>
              <a:gd name="connsiteY8" fmla="*/ 1523473 h 1578251"/>
              <a:gd name="connsiteX0" fmla="*/ 553937 w 1293283"/>
              <a:gd name="connsiteY0" fmla="*/ 1523473 h 1529482"/>
              <a:gd name="connsiteX1" fmla="*/ 268187 w 1293283"/>
              <a:gd name="connsiteY1" fmla="*/ 1504423 h 1529482"/>
              <a:gd name="connsiteX2" fmla="*/ 153887 w 1293283"/>
              <a:gd name="connsiteY2" fmla="*/ 1361548 h 1529482"/>
              <a:gd name="connsiteX3" fmla="*/ 125312 w 1293283"/>
              <a:gd name="connsiteY3" fmla="*/ 1228198 h 1529482"/>
              <a:gd name="connsiteX4" fmla="*/ 20537 w 1293283"/>
              <a:gd name="connsiteY4" fmla="*/ 304273 h 1529482"/>
              <a:gd name="connsiteX5" fmla="*/ 582512 w 1293283"/>
              <a:gd name="connsiteY5" fmla="*/ 8998 h 1529482"/>
              <a:gd name="connsiteX6" fmla="*/ 1192112 w 1293283"/>
              <a:gd name="connsiteY6" fmla="*/ 209023 h 1529482"/>
              <a:gd name="connsiteX7" fmla="*/ 1134962 w 1293283"/>
              <a:gd name="connsiteY7" fmla="*/ 1437748 h 1529482"/>
              <a:gd name="connsiteX8" fmla="*/ 553937 w 1293283"/>
              <a:gd name="connsiteY8" fmla="*/ 1523473 h 1529482"/>
              <a:gd name="connsiteX0" fmla="*/ 553937 w 1236226"/>
              <a:gd name="connsiteY0" fmla="*/ 1523473 h 1529482"/>
              <a:gd name="connsiteX1" fmla="*/ 268187 w 1236226"/>
              <a:gd name="connsiteY1" fmla="*/ 1504423 h 1529482"/>
              <a:gd name="connsiteX2" fmla="*/ 153887 w 1236226"/>
              <a:gd name="connsiteY2" fmla="*/ 1361548 h 1529482"/>
              <a:gd name="connsiteX3" fmla="*/ 125312 w 1236226"/>
              <a:gd name="connsiteY3" fmla="*/ 1228198 h 1529482"/>
              <a:gd name="connsiteX4" fmla="*/ 20537 w 1236226"/>
              <a:gd name="connsiteY4" fmla="*/ 304273 h 1529482"/>
              <a:gd name="connsiteX5" fmla="*/ 582512 w 1236226"/>
              <a:gd name="connsiteY5" fmla="*/ 8998 h 1529482"/>
              <a:gd name="connsiteX6" fmla="*/ 1192112 w 1236226"/>
              <a:gd name="connsiteY6" fmla="*/ 209023 h 1529482"/>
              <a:gd name="connsiteX7" fmla="*/ 1134962 w 1236226"/>
              <a:gd name="connsiteY7" fmla="*/ 1437748 h 1529482"/>
              <a:gd name="connsiteX8" fmla="*/ 553937 w 1236226"/>
              <a:gd name="connsiteY8" fmla="*/ 1523473 h 1529482"/>
              <a:gd name="connsiteX0" fmla="*/ 553937 w 1233785"/>
              <a:gd name="connsiteY0" fmla="*/ 1523473 h 1560126"/>
              <a:gd name="connsiteX1" fmla="*/ 268187 w 1233785"/>
              <a:gd name="connsiteY1" fmla="*/ 1504423 h 1560126"/>
              <a:gd name="connsiteX2" fmla="*/ 153887 w 1233785"/>
              <a:gd name="connsiteY2" fmla="*/ 1361548 h 1560126"/>
              <a:gd name="connsiteX3" fmla="*/ 125312 w 1233785"/>
              <a:gd name="connsiteY3" fmla="*/ 1228198 h 1560126"/>
              <a:gd name="connsiteX4" fmla="*/ 20537 w 1233785"/>
              <a:gd name="connsiteY4" fmla="*/ 304273 h 1560126"/>
              <a:gd name="connsiteX5" fmla="*/ 582512 w 1233785"/>
              <a:gd name="connsiteY5" fmla="*/ 8998 h 1560126"/>
              <a:gd name="connsiteX6" fmla="*/ 1192112 w 1233785"/>
              <a:gd name="connsiteY6" fmla="*/ 209023 h 1560126"/>
              <a:gd name="connsiteX7" fmla="*/ 1125437 w 1233785"/>
              <a:gd name="connsiteY7" fmla="*/ 1504423 h 1560126"/>
              <a:gd name="connsiteX8" fmla="*/ 553937 w 1233785"/>
              <a:gd name="connsiteY8" fmla="*/ 1523473 h 1560126"/>
              <a:gd name="connsiteX0" fmla="*/ 553937 w 1233785"/>
              <a:gd name="connsiteY0" fmla="*/ 1523473 h 1524561"/>
              <a:gd name="connsiteX1" fmla="*/ 268187 w 1233785"/>
              <a:gd name="connsiteY1" fmla="*/ 1504423 h 1524561"/>
              <a:gd name="connsiteX2" fmla="*/ 153887 w 1233785"/>
              <a:gd name="connsiteY2" fmla="*/ 1361548 h 1524561"/>
              <a:gd name="connsiteX3" fmla="*/ 125312 w 1233785"/>
              <a:gd name="connsiteY3" fmla="*/ 1228198 h 1524561"/>
              <a:gd name="connsiteX4" fmla="*/ 20537 w 1233785"/>
              <a:gd name="connsiteY4" fmla="*/ 304273 h 1524561"/>
              <a:gd name="connsiteX5" fmla="*/ 582512 w 1233785"/>
              <a:gd name="connsiteY5" fmla="*/ 8998 h 1524561"/>
              <a:gd name="connsiteX6" fmla="*/ 1192112 w 1233785"/>
              <a:gd name="connsiteY6" fmla="*/ 209023 h 1524561"/>
              <a:gd name="connsiteX7" fmla="*/ 1125437 w 1233785"/>
              <a:gd name="connsiteY7" fmla="*/ 1504423 h 1524561"/>
              <a:gd name="connsiteX8" fmla="*/ 553937 w 1233785"/>
              <a:gd name="connsiteY8" fmla="*/ 1523473 h 1524561"/>
              <a:gd name="connsiteX0" fmla="*/ 553937 w 1233785"/>
              <a:gd name="connsiteY0" fmla="*/ 1523473 h 1524561"/>
              <a:gd name="connsiteX1" fmla="*/ 268187 w 1233785"/>
              <a:gd name="connsiteY1" fmla="*/ 1504423 h 1524561"/>
              <a:gd name="connsiteX2" fmla="*/ 153887 w 1233785"/>
              <a:gd name="connsiteY2" fmla="*/ 1361548 h 1524561"/>
              <a:gd name="connsiteX3" fmla="*/ 125312 w 1233785"/>
              <a:gd name="connsiteY3" fmla="*/ 1228198 h 1524561"/>
              <a:gd name="connsiteX4" fmla="*/ 20537 w 1233785"/>
              <a:gd name="connsiteY4" fmla="*/ 304273 h 1524561"/>
              <a:gd name="connsiteX5" fmla="*/ 582512 w 1233785"/>
              <a:gd name="connsiteY5" fmla="*/ 8998 h 1524561"/>
              <a:gd name="connsiteX6" fmla="*/ 1192112 w 1233785"/>
              <a:gd name="connsiteY6" fmla="*/ 209023 h 1524561"/>
              <a:gd name="connsiteX7" fmla="*/ 1125437 w 1233785"/>
              <a:gd name="connsiteY7" fmla="*/ 1504423 h 1524561"/>
              <a:gd name="connsiteX8" fmla="*/ 553937 w 1233785"/>
              <a:gd name="connsiteY8" fmla="*/ 1523473 h 1524561"/>
              <a:gd name="connsiteX0" fmla="*/ 1125437 w 1233785"/>
              <a:gd name="connsiteY0" fmla="*/ 1504423 h 1605892"/>
              <a:gd name="connsiteX1" fmla="*/ 268187 w 1233785"/>
              <a:gd name="connsiteY1" fmla="*/ 1504423 h 1605892"/>
              <a:gd name="connsiteX2" fmla="*/ 153887 w 1233785"/>
              <a:gd name="connsiteY2" fmla="*/ 1361548 h 1605892"/>
              <a:gd name="connsiteX3" fmla="*/ 125312 w 1233785"/>
              <a:gd name="connsiteY3" fmla="*/ 1228198 h 1605892"/>
              <a:gd name="connsiteX4" fmla="*/ 20537 w 1233785"/>
              <a:gd name="connsiteY4" fmla="*/ 304273 h 1605892"/>
              <a:gd name="connsiteX5" fmla="*/ 582512 w 1233785"/>
              <a:gd name="connsiteY5" fmla="*/ 8998 h 1605892"/>
              <a:gd name="connsiteX6" fmla="*/ 1192112 w 1233785"/>
              <a:gd name="connsiteY6" fmla="*/ 209023 h 1605892"/>
              <a:gd name="connsiteX7" fmla="*/ 1125437 w 1233785"/>
              <a:gd name="connsiteY7" fmla="*/ 1504423 h 1605892"/>
              <a:gd name="connsiteX0" fmla="*/ 1125437 w 1301972"/>
              <a:gd name="connsiteY0" fmla="*/ 1504423 h 1522882"/>
              <a:gd name="connsiteX1" fmla="*/ 268187 w 1301972"/>
              <a:gd name="connsiteY1" fmla="*/ 1504423 h 1522882"/>
              <a:gd name="connsiteX2" fmla="*/ 153887 w 1301972"/>
              <a:gd name="connsiteY2" fmla="*/ 1361548 h 1522882"/>
              <a:gd name="connsiteX3" fmla="*/ 125312 w 1301972"/>
              <a:gd name="connsiteY3" fmla="*/ 1228198 h 1522882"/>
              <a:gd name="connsiteX4" fmla="*/ 20537 w 1301972"/>
              <a:gd name="connsiteY4" fmla="*/ 304273 h 1522882"/>
              <a:gd name="connsiteX5" fmla="*/ 582512 w 1301972"/>
              <a:gd name="connsiteY5" fmla="*/ 8998 h 1522882"/>
              <a:gd name="connsiteX6" fmla="*/ 1192112 w 1301972"/>
              <a:gd name="connsiteY6" fmla="*/ 209023 h 1522882"/>
              <a:gd name="connsiteX7" fmla="*/ 1125437 w 1301972"/>
              <a:gd name="connsiteY7" fmla="*/ 1504423 h 1522882"/>
              <a:gd name="connsiteX0" fmla="*/ 1125437 w 1237313"/>
              <a:gd name="connsiteY0" fmla="*/ 1504423 h 1522882"/>
              <a:gd name="connsiteX1" fmla="*/ 268187 w 1237313"/>
              <a:gd name="connsiteY1" fmla="*/ 1504423 h 1522882"/>
              <a:gd name="connsiteX2" fmla="*/ 153887 w 1237313"/>
              <a:gd name="connsiteY2" fmla="*/ 1361548 h 1522882"/>
              <a:gd name="connsiteX3" fmla="*/ 125312 w 1237313"/>
              <a:gd name="connsiteY3" fmla="*/ 1228198 h 1522882"/>
              <a:gd name="connsiteX4" fmla="*/ 20537 w 1237313"/>
              <a:gd name="connsiteY4" fmla="*/ 304273 h 1522882"/>
              <a:gd name="connsiteX5" fmla="*/ 582512 w 1237313"/>
              <a:gd name="connsiteY5" fmla="*/ 8998 h 1522882"/>
              <a:gd name="connsiteX6" fmla="*/ 1192112 w 1237313"/>
              <a:gd name="connsiteY6" fmla="*/ 209023 h 1522882"/>
              <a:gd name="connsiteX7" fmla="*/ 1125437 w 1237313"/>
              <a:gd name="connsiteY7" fmla="*/ 1504423 h 1522882"/>
              <a:gd name="connsiteX0" fmla="*/ 1122733 w 1234609"/>
              <a:gd name="connsiteY0" fmla="*/ 1504423 h 1522882"/>
              <a:gd name="connsiteX1" fmla="*/ 265483 w 1234609"/>
              <a:gd name="connsiteY1" fmla="*/ 1504423 h 1522882"/>
              <a:gd name="connsiteX2" fmla="*/ 151183 w 1234609"/>
              <a:gd name="connsiteY2" fmla="*/ 1361548 h 1522882"/>
              <a:gd name="connsiteX3" fmla="*/ 17833 w 1234609"/>
              <a:gd name="connsiteY3" fmla="*/ 304273 h 1522882"/>
              <a:gd name="connsiteX4" fmla="*/ 579808 w 1234609"/>
              <a:gd name="connsiteY4" fmla="*/ 8998 h 1522882"/>
              <a:gd name="connsiteX5" fmla="*/ 1189408 w 1234609"/>
              <a:gd name="connsiteY5" fmla="*/ 209023 h 1522882"/>
              <a:gd name="connsiteX6" fmla="*/ 1122733 w 1234609"/>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58699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36905 w 1248781"/>
              <a:gd name="connsiteY0" fmla="*/ 1504423 h 1522882"/>
              <a:gd name="connsiteX1" fmla="*/ 184405 w 1248781"/>
              <a:gd name="connsiteY1" fmla="*/ 1504423 h 1522882"/>
              <a:gd name="connsiteX2" fmla="*/ 32005 w 1248781"/>
              <a:gd name="connsiteY2" fmla="*/ 304273 h 1522882"/>
              <a:gd name="connsiteX3" fmla="*/ 593980 w 1248781"/>
              <a:gd name="connsiteY3" fmla="*/ 8998 h 1522882"/>
              <a:gd name="connsiteX4" fmla="*/ 1203580 w 1248781"/>
              <a:gd name="connsiteY4" fmla="*/ 209023 h 1522882"/>
              <a:gd name="connsiteX5" fmla="*/ 1136905 w 1248781"/>
              <a:gd name="connsiteY5" fmla="*/ 1504423 h 1522882"/>
              <a:gd name="connsiteX0" fmla="*/ 1122938 w 1234814"/>
              <a:gd name="connsiteY0" fmla="*/ 1504423 h 1522882"/>
              <a:gd name="connsiteX1" fmla="*/ 170438 w 1234814"/>
              <a:gd name="connsiteY1" fmla="*/ 1504423 h 1522882"/>
              <a:gd name="connsiteX2" fmla="*/ 18038 w 1234814"/>
              <a:gd name="connsiteY2" fmla="*/ 304273 h 1522882"/>
              <a:gd name="connsiteX3" fmla="*/ 580013 w 1234814"/>
              <a:gd name="connsiteY3" fmla="*/ 8998 h 1522882"/>
              <a:gd name="connsiteX4" fmla="*/ 1189613 w 1234814"/>
              <a:gd name="connsiteY4" fmla="*/ 209023 h 1522882"/>
              <a:gd name="connsiteX5" fmla="*/ 1122938 w 1234814"/>
              <a:gd name="connsiteY5" fmla="*/ 1504423 h 1522882"/>
              <a:gd name="connsiteX0" fmla="*/ 1106411 w 1218287"/>
              <a:gd name="connsiteY0" fmla="*/ 1504423 h 1522882"/>
              <a:gd name="connsiteX1" fmla="*/ 153911 w 1218287"/>
              <a:gd name="connsiteY1" fmla="*/ 1504423 h 1522882"/>
              <a:gd name="connsiteX2" fmla="*/ 1511 w 1218287"/>
              <a:gd name="connsiteY2" fmla="*/ 304273 h 1522882"/>
              <a:gd name="connsiteX3" fmla="*/ 563486 w 1218287"/>
              <a:gd name="connsiteY3" fmla="*/ 8998 h 1522882"/>
              <a:gd name="connsiteX4" fmla="*/ 1173086 w 1218287"/>
              <a:gd name="connsiteY4" fmla="*/ 209023 h 1522882"/>
              <a:gd name="connsiteX5" fmla="*/ 1106411 w 1218287"/>
              <a:gd name="connsiteY5" fmla="*/ 1504423 h 1522882"/>
              <a:gd name="connsiteX0" fmla="*/ 1106411 w 1218287"/>
              <a:gd name="connsiteY0" fmla="*/ 1504423 h 1522882"/>
              <a:gd name="connsiteX1" fmla="*/ 153911 w 1218287"/>
              <a:gd name="connsiteY1" fmla="*/ 1504423 h 1522882"/>
              <a:gd name="connsiteX2" fmla="*/ 1511 w 1218287"/>
              <a:gd name="connsiteY2" fmla="*/ 304273 h 1522882"/>
              <a:gd name="connsiteX3" fmla="*/ 563486 w 1218287"/>
              <a:gd name="connsiteY3" fmla="*/ 8998 h 1522882"/>
              <a:gd name="connsiteX4" fmla="*/ 1173086 w 1218287"/>
              <a:gd name="connsiteY4" fmla="*/ 209023 h 1522882"/>
              <a:gd name="connsiteX5" fmla="*/ 1106411 w 1218287"/>
              <a:gd name="connsiteY5" fmla="*/ 1504423 h 1522882"/>
              <a:gd name="connsiteX0" fmla="*/ 1106411 w 1218287"/>
              <a:gd name="connsiteY0" fmla="*/ 1504423 h 1522882"/>
              <a:gd name="connsiteX1" fmla="*/ 153911 w 1218287"/>
              <a:gd name="connsiteY1" fmla="*/ 1504423 h 1522882"/>
              <a:gd name="connsiteX2" fmla="*/ 1511 w 1218287"/>
              <a:gd name="connsiteY2" fmla="*/ 304273 h 1522882"/>
              <a:gd name="connsiteX3" fmla="*/ 563486 w 1218287"/>
              <a:gd name="connsiteY3" fmla="*/ 8998 h 1522882"/>
              <a:gd name="connsiteX4" fmla="*/ 1173086 w 1218287"/>
              <a:gd name="connsiteY4" fmla="*/ 209023 h 1522882"/>
              <a:gd name="connsiteX5" fmla="*/ 1106411 w 1218287"/>
              <a:gd name="connsiteY5" fmla="*/ 1504423 h 1522882"/>
              <a:gd name="connsiteX0" fmla="*/ 1106411 w 1185451"/>
              <a:gd name="connsiteY0" fmla="*/ 1504423 h 1522882"/>
              <a:gd name="connsiteX1" fmla="*/ 153911 w 1185451"/>
              <a:gd name="connsiteY1" fmla="*/ 1504423 h 1522882"/>
              <a:gd name="connsiteX2" fmla="*/ 1511 w 1185451"/>
              <a:gd name="connsiteY2" fmla="*/ 304273 h 1522882"/>
              <a:gd name="connsiteX3" fmla="*/ 563486 w 1185451"/>
              <a:gd name="connsiteY3" fmla="*/ 8998 h 1522882"/>
              <a:gd name="connsiteX4" fmla="*/ 1173086 w 1185451"/>
              <a:gd name="connsiteY4" fmla="*/ 209023 h 1522882"/>
              <a:gd name="connsiteX5" fmla="*/ 1106411 w 1185451"/>
              <a:gd name="connsiteY5" fmla="*/ 1504423 h 1522882"/>
              <a:gd name="connsiteX0" fmla="*/ 1106411 w 1185451"/>
              <a:gd name="connsiteY0" fmla="*/ 1504423 h 1517104"/>
              <a:gd name="connsiteX1" fmla="*/ 153911 w 1185451"/>
              <a:gd name="connsiteY1" fmla="*/ 1504423 h 1517104"/>
              <a:gd name="connsiteX2" fmla="*/ 1511 w 1185451"/>
              <a:gd name="connsiteY2" fmla="*/ 304273 h 1517104"/>
              <a:gd name="connsiteX3" fmla="*/ 563486 w 1185451"/>
              <a:gd name="connsiteY3" fmla="*/ 8998 h 1517104"/>
              <a:gd name="connsiteX4" fmla="*/ 1173086 w 1185451"/>
              <a:gd name="connsiteY4" fmla="*/ 209023 h 1517104"/>
              <a:gd name="connsiteX5" fmla="*/ 1106411 w 1185451"/>
              <a:gd name="connsiteY5" fmla="*/ 1504423 h 1517104"/>
              <a:gd name="connsiteX0" fmla="*/ 1106411 w 1185451"/>
              <a:gd name="connsiteY0" fmla="*/ 1515818 h 1522325"/>
              <a:gd name="connsiteX1" fmla="*/ 153911 w 1185451"/>
              <a:gd name="connsiteY1" fmla="*/ 1504423 h 1522325"/>
              <a:gd name="connsiteX2" fmla="*/ 1511 w 1185451"/>
              <a:gd name="connsiteY2" fmla="*/ 304273 h 1522325"/>
              <a:gd name="connsiteX3" fmla="*/ 563486 w 1185451"/>
              <a:gd name="connsiteY3" fmla="*/ 8998 h 1522325"/>
              <a:gd name="connsiteX4" fmla="*/ 1173086 w 1185451"/>
              <a:gd name="connsiteY4" fmla="*/ 209023 h 1522325"/>
              <a:gd name="connsiteX5" fmla="*/ 1106411 w 1185451"/>
              <a:gd name="connsiteY5" fmla="*/ 1515818 h 1522325"/>
              <a:gd name="connsiteX0" fmla="*/ 1106411 w 1185451"/>
              <a:gd name="connsiteY0" fmla="*/ 1515818 h 1518967"/>
              <a:gd name="connsiteX1" fmla="*/ 153911 w 1185451"/>
              <a:gd name="connsiteY1" fmla="*/ 1504423 h 1518967"/>
              <a:gd name="connsiteX2" fmla="*/ 1511 w 1185451"/>
              <a:gd name="connsiteY2" fmla="*/ 304273 h 1518967"/>
              <a:gd name="connsiteX3" fmla="*/ 563486 w 1185451"/>
              <a:gd name="connsiteY3" fmla="*/ 8998 h 1518967"/>
              <a:gd name="connsiteX4" fmla="*/ 1173086 w 1185451"/>
              <a:gd name="connsiteY4" fmla="*/ 209023 h 1518967"/>
              <a:gd name="connsiteX5" fmla="*/ 1106411 w 1185451"/>
              <a:gd name="connsiteY5" fmla="*/ 1515818 h 1518967"/>
              <a:gd name="connsiteX0" fmla="*/ 1106411 w 1185451"/>
              <a:gd name="connsiteY0" fmla="*/ 1537946 h 1541095"/>
              <a:gd name="connsiteX1" fmla="*/ 153911 w 1185451"/>
              <a:gd name="connsiteY1" fmla="*/ 1526551 h 1541095"/>
              <a:gd name="connsiteX2" fmla="*/ 1511 w 1185451"/>
              <a:gd name="connsiteY2" fmla="*/ 326401 h 1541095"/>
              <a:gd name="connsiteX3" fmla="*/ 563486 w 1185451"/>
              <a:gd name="connsiteY3" fmla="*/ 5489 h 1541095"/>
              <a:gd name="connsiteX4" fmla="*/ 1173086 w 1185451"/>
              <a:gd name="connsiteY4" fmla="*/ 231151 h 1541095"/>
              <a:gd name="connsiteX5" fmla="*/ 1106411 w 1185451"/>
              <a:gd name="connsiteY5" fmla="*/ 1537946 h 1541095"/>
              <a:gd name="connsiteX0" fmla="*/ 1106053 w 1185093"/>
              <a:gd name="connsiteY0" fmla="*/ 1537946 h 1537946"/>
              <a:gd name="connsiteX1" fmla="*/ 184888 w 1185093"/>
              <a:gd name="connsiteY1" fmla="*/ 1409758 h 1537946"/>
              <a:gd name="connsiteX2" fmla="*/ 1153 w 1185093"/>
              <a:gd name="connsiteY2" fmla="*/ 326401 h 1537946"/>
              <a:gd name="connsiteX3" fmla="*/ 563128 w 1185093"/>
              <a:gd name="connsiteY3" fmla="*/ 5489 h 1537946"/>
              <a:gd name="connsiteX4" fmla="*/ 1172728 w 1185093"/>
              <a:gd name="connsiteY4" fmla="*/ 231151 h 1537946"/>
              <a:gd name="connsiteX5" fmla="*/ 1106053 w 1185093"/>
              <a:gd name="connsiteY5" fmla="*/ 1537946 h 1537946"/>
              <a:gd name="connsiteX0" fmla="*/ 1106053 w 1185093"/>
              <a:gd name="connsiteY0" fmla="*/ 1537946 h 1537946"/>
              <a:gd name="connsiteX1" fmla="*/ 184888 w 1185093"/>
              <a:gd name="connsiteY1" fmla="*/ 1409758 h 1537946"/>
              <a:gd name="connsiteX2" fmla="*/ 1153 w 1185093"/>
              <a:gd name="connsiteY2" fmla="*/ 326401 h 1537946"/>
              <a:gd name="connsiteX3" fmla="*/ 563128 w 1185093"/>
              <a:gd name="connsiteY3" fmla="*/ 5489 h 1537946"/>
              <a:gd name="connsiteX4" fmla="*/ 1172728 w 1185093"/>
              <a:gd name="connsiteY4" fmla="*/ 231151 h 1537946"/>
              <a:gd name="connsiteX5" fmla="*/ 1106053 w 1185093"/>
              <a:gd name="connsiteY5" fmla="*/ 1537946 h 1537946"/>
              <a:gd name="connsiteX0" fmla="*/ 1106053 w 1185093"/>
              <a:gd name="connsiteY0" fmla="*/ 1537946 h 1632628"/>
              <a:gd name="connsiteX1" fmla="*/ 441618 w 1185093"/>
              <a:gd name="connsiteY1" fmla="*/ 1534118 h 1632628"/>
              <a:gd name="connsiteX2" fmla="*/ 184888 w 1185093"/>
              <a:gd name="connsiteY2" fmla="*/ 1409758 h 1632628"/>
              <a:gd name="connsiteX3" fmla="*/ 1153 w 1185093"/>
              <a:gd name="connsiteY3" fmla="*/ 326401 h 1632628"/>
              <a:gd name="connsiteX4" fmla="*/ 563128 w 1185093"/>
              <a:gd name="connsiteY4" fmla="*/ 5489 h 1632628"/>
              <a:gd name="connsiteX5" fmla="*/ 1172728 w 1185093"/>
              <a:gd name="connsiteY5" fmla="*/ 231151 h 1632628"/>
              <a:gd name="connsiteX6" fmla="*/ 1106053 w 1185093"/>
              <a:gd name="connsiteY6" fmla="*/ 1537946 h 1632628"/>
              <a:gd name="connsiteX0" fmla="*/ 1106053 w 1185093"/>
              <a:gd name="connsiteY0" fmla="*/ 1537946 h 1545297"/>
              <a:gd name="connsiteX1" fmla="*/ 441618 w 1185093"/>
              <a:gd name="connsiteY1" fmla="*/ 1534118 h 1545297"/>
              <a:gd name="connsiteX2" fmla="*/ 184888 w 1185093"/>
              <a:gd name="connsiteY2" fmla="*/ 1409758 h 1545297"/>
              <a:gd name="connsiteX3" fmla="*/ 1153 w 1185093"/>
              <a:gd name="connsiteY3" fmla="*/ 326401 h 1545297"/>
              <a:gd name="connsiteX4" fmla="*/ 563128 w 1185093"/>
              <a:gd name="connsiteY4" fmla="*/ 5489 h 1545297"/>
              <a:gd name="connsiteX5" fmla="*/ 1172728 w 1185093"/>
              <a:gd name="connsiteY5" fmla="*/ 231151 h 1545297"/>
              <a:gd name="connsiteX6" fmla="*/ 1106053 w 1185093"/>
              <a:gd name="connsiteY6" fmla="*/ 1537946 h 1545297"/>
              <a:gd name="connsiteX0" fmla="*/ 1106053 w 1185093"/>
              <a:gd name="connsiteY0" fmla="*/ 1537946 h 1537946"/>
              <a:gd name="connsiteX1" fmla="*/ 441618 w 1185093"/>
              <a:gd name="connsiteY1" fmla="*/ 1534118 h 1537946"/>
              <a:gd name="connsiteX2" fmla="*/ 184888 w 1185093"/>
              <a:gd name="connsiteY2" fmla="*/ 1409758 h 1537946"/>
              <a:gd name="connsiteX3" fmla="*/ 1153 w 1185093"/>
              <a:gd name="connsiteY3" fmla="*/ 326401 h 1537946"/>
              <a:gd name="connsiteX4" fmla="*/ 563128 w 1185093"/>
              <a:gd name="connsiteY4" fmla="*/ 5489 h 1537946"/>
              <a:gd name="connsiteX5" fmla="*/ 1172728 w 1185093"/>
              <a:gd name="connsiteY5" fmla="*/ 231151 h 1537946"/>
              <a:gd name="connsiteX6" fmla="*/ 1106053 w 1185093"/>
              <a:gd name="connsiteY6" fmla="*/ 1537946 h 1537946"/>
              <a:gd name="connsiteX0" fmla="*/ 1106053 w 1185093"/>
              <a:gd name="connsiteY0" fmla="*/ 1537946 h 1537946"/>
              <a:gd name="connsiteX1" fmla="*/ 441618 w 1185093"/>
              <a:gd name="connsiteY1" fmla="*/ 1534118 h 1537946"/>
              <a:gd name="connsiteX2" fmla="*/ 184888 w 1185093"/>
              <a:gd name="connsiteY2" fmla="*/ 1409758 h 1537946"/>
              <a:gd name="connsiteX3" fmla="*/ 1153 w 1185093"/>
              <a:gd name="connsiteY3" fmla="*/ 326401 h 1537946"/>
              <a:gd name="connsiteX4" fmla="*/ 563128 w 1185093"/>
              <a:gd name="connsiteY4" fmla="*/ 5489 h 1537946"/>
              <a:gd name="connsiteX5" fmla="*/ 1172728 w 1185093"/>
              <a:gd name="connsiteY5" fmla="*/ 231151 h 1537946"/>
              <a:gd name="connsiteX6" fmla="*/ 1106053 w 1185093"/>
              <a:gd name="connsiteY6" fmla="*/ 1537946 h 1537946"/>
              <a:gd name="connsiteX0" fmla="*/ 1106053 w 1185093"/>
              <a:gd name="connsiteY0" fmla="*/ 1537946 h 1537946"/>
              <a:gd name="connsiteX1" fmla="*/ 441618 w 1185093"/>
              <a:gd name="connsiteY1" fmla="*/ 1534118 h 1537946"/>
              <a:gd name="connsiteX2" fmla="*/ 184888 w 1185093"/>
              <a:gd name="connsiteY2" fmla="*/ 1409758 h 1537946"/>
              <a:gd name="connsiteX3" fmla="*/ 1153 w 1185093"/>
              <a:gd name="connsiteY3" fmla="*/ 326401 h 1537946"/>
              <a:gd name="connsiteX4" fmla="*/ 563128 w 1185093"/>
              <a:gd name="connsiteY4" fmla="*/ 5489 h 1537946"/>
              <a:gd name="connsiteX5" fmla="*/ 1172728 w 1185093"/>
              <a:gd name="connsiteY5" fmla="*/ 231151 h 1537946"/>
              <a:gd name="connsiteX6" fmla="*/ 1106053 w 1185093"/>
              <a:gd name="connsiteY6" fmla="*/ 1537946 h 1537946"/>
              <a:gd name="connsiteX0" fmla="*/ 1106053 w 1185093"/>
              <a:gd name="connsiteY0" fmla="*/ 1537946 h 1537946"/>
              <a:gd name="connsiteX1" fmla="*/ 441618 w 1185093"/>
              <a:gd name="connsiteY1" fmla="*/ 1534118 h 1537946"/>
              <a:gd name="connsiteX2" fmla="*/ 184888 w 1185093"/>
              <a:gd name="connsiteY2" fmla="*/ 1409758 h 1537946"/>
              <a:gd name="connsiteX3" fmla="*/ 1153 w 1185093"/>
              <a:gd name="connsiteY3" fmla="*/ 326401 h 1537946"/>
              <a:gd name="connsiteX4" fmla="*/ 563128 w 1185093"/>
              <a:gd name="connsiteY4" fmla="*/ 5489 h 1537946"/>
              <a:gd name="connsiteX5" fmla="*/ 1172728 w 1185093"/>
              <a:gd name="connsiteY5" fmla="*/ 231151 h 1537946"/>
              <a:gd name="connsiteX6" fmla="*/ 1106053 w 1185093"/>
              <a:gd name="connsiteY6" fmla="*/ 1537946 h 1537946"/>
              <a:gd name="connsiteX0" fmla="*/ 1054779 w 1176984"/>
              <a:gd name="connsiteY0" fmla="*/ 1537946 h 1537946"/>
              <a:gd name="connsiteX1" fmla="*/ 441618 w 1176984"/>
              <a:gd name="connsiteY1" fmla="*/ 1534118 h 1537946"/>
              <a:gd name="connsiteX2" fmla="*/ 184888 w 1176984"/>
              <a:gd name="connsiteY2" fmla="*/ 1409758 h 1537946"/>
              <a:gd name="connsiteX3" fmla="*/ 1153 w 1176984"/>
              <a:gd name="connsiteY3" fmla="*/ 326401 h 1537946"/>
              <a:gd name="connsiteX4" fmla="*/ 563128 w 1176984"/>
              <a:gd name="connsiteY4" fmla="*/ 5489 h 1537946"/>
              <a:gd name="connsiteX5" fmla="*/ 1172728 w 1176984"/>
              <a:gd name="connsiteY5" fmla="*/ 231151 h 1537946"/>
              <a:gd name="connsiteX6" fmla="*/ 1054779 w 1176984"/>
              <a:gd name="connsiteY6" fmla="*/ 1537946 h 1537946"/>
              <a:gd name="connsiteX0" fmla="*/ 1054779 w 1100766"/>
              <a:gd name="connsiteY0" fmla="*/ 1542589 h 1542589"/>
              <a:gd name="connsiteX1" fmla="*/ 441618 w 1100766"/>
              <a:gd name="connsiteY1" fmla="*/ 1538761 h 1542589"/>
              <a:gd name="connsiteX2" fmla="*/ 184888 w 1100766"/>
              <a:gd name="connsiteY2" fmla="*/ 1414401 h 1542589"/>
              <a:gd name="connsiteX3" fmla="*/ 1153 w 1100766"/>
              <a:gd name="connsiteY3" fmla="*/ 331044 h 1542589"/>
              <a:gd name="connsiteX4" fmla="*/ 563128 w 1100766"/>
              <a:gd name="connsiteY4" fmla="*/ 10132 h 1542589"/>
              <a:gd name="connsiteX5" fmla="*/ 1050238 w 1100766"/>
              <a:gd name="connsiteY5" fmla="*/ 213005 h 1542589"/>
              <a:gd name="connsiteX6" fmla="*/ 1054779 w 1100766"/>
              <a:gd name="connsiteY6" fmla="*/ 1542589 h 1542589"/>
              <a:gd name="connsiteX0" fmla="*/ 1054779 w 1096867"/>
              <a:gd name="connsiteY0" fmla="*/ 1542589 h 1542589"/>
              <a:gd name="connsiteX1" fmla="*/ 441618 w 1096867"/>
              <a:gd name="connsiteY1" fmla="*/ 1538761 h 1542589"/>
              <a:gd name="connsiteX2" fmla="*/ 184888 w 1096867"/>
              <a:gd name="connsiteY2" fmla="*/ 1414401 h 1542589"/>
              <a:gd name="connsiteX3" fmla="*/ 1153 w 1096867"/>
              <a:gd name="connsiteY3" fmla="*/ 331044 h 1542589"/>
              <a:gd name="connsiteX4" fmla="*/ 563128 w 1096867"/>
              <a:gd name="connsiteY4" fmla="*/ 10132 h 1542589"/>
              <a:gd name="connsiteX5" fmla="*/ 1050238 w 1096867"/>
              <a:gd name="connsiteY5" fmla="*/ 213005 h 1542589"/>
              <a:gd name="connsiteX6" fmla="*/ 1054779 w 1096867"/>
              <a:gd name="connsiteY6" fmla="*/ 1542589 h 1542589"/>
              <a:gd name="connsiteX0" fmla="*/ 1054779 w 1060262"/>
              <a:gd name="connsiteY0" fmla="*/ 1542589 h 1542589"/>
              <a:gd name="connsiteX1" fmla="*/ 441618 w 1060262"/>
              <a:gd name="connsiteY1" fmla="*/ 1538761 h 1542589"/>
              <a:gd name="connsiteX2" fmla="*/ 184888 w 1060262"/>
              <a:gd name="connsiteY2" fmla="*/ 1414401 h 1542589"/>
              <a:gd name="connsiteX3" fmla="*/ 1153 w 1060262"/>
              <a:gd name="connsiteY3" fmla="*/ 331044 h 1542589"/>
              <a:gd name="connsiteX4" fmla="*/ 563128 w 1060262"/>
              <a:gd name="connsiteY4" fmla="*/ 10132 h 1542589"/>
              <a:gd name="connsiteX5" fmla="*/ 1050238 w 1060262"/>
              <a:gd name="connsiteY5" fmla="*/ 213005 h 1542589"/>
              <a:gd name="connsiteX6" fmla="*/ 1054779 w 1060262"/>
              <a:gd name="connsiteY6" fmla="*/ 1542589 h 1542589"/>
              <a:gd name="connsiteX0" fmla="*/ 1054779 w 1062619"/>
              <a:gd name="connsiteY0" fmla="*/ 1537067 h 1537067"/>
              <a:gd name="connsiteX1" fmla="*/ 441618 w 1062619"/>
              <a:gd name="connsiteY1" fmla="*/ 1533239 h 1537067"/>
              <a:gd name="connsiteX2" fmla="*/ 184888 w 1062619"/>
              <a:gd name="connsiteY2" fmla="*/ 1408879 h 1537067"/>
              <a:gd name="connsiteX3" fmla="*/ 1153 w 1062619"/>
              <a:gd name="connsiteY3" fmla="*/ 325522 h 1537067"/>
              <a:gd name="connsiteX4" fmla="*/ 563128 w 1062619"/>
              <a:gd name="connsiteY4" fmla="*/ 4610 h 1537067"/>
              <a:gd name="connsiteX5" fmla="*/ 1058784 w 1062619"/>
              <a:gd name="connsiteY5" fmla="*/ 235969 h 1537067"/>
              <a:gd name="connsiteX6" fmla="*/ 1054779 w 1062619"/>
              <a:gd name="connsiteY6" fmla="*/ 1537067 h 1537067"/>
              <a:gd name="connsiteX0" fmla="*/ 1060477 w 1066576"/>
              <a:gd name="connsiteY0" fmla="*/ 1534218 h 1534218"/>
              <a:gd name="connsiteX1" fmla="*/ 441618 w 1066576"/>
              <a:gd name="connsiteY1" fmla="*/ 1533239 h 1534218"/>
              <a:gd name="connsiteX2" fmla="*/ 184888 w 1066576"/>
              <a:gd name="connsiteY2" fmla="*/ 1408879 h 1534218"/>
              <a:gd name="connsiteX3" fmla="*/ 1153 w 1066576"/>
              <a:gd name="connsiteY3" fmla="*/ 325522 h 1534218"/>
              <a:gd name="connsiteX4" fmla="*/ 563128 w 1066576"/>
              <a:gd name="connsiteY4" fmla="*/ 4610 h 1534218"/>
              <a:gd name="connsiteX5" fmla="*/ 1058784 w 1066576"/>
              <a:gd name="connsiteY5" fmla="*/ 235969 h 1534218"/>
              <a:gd name="connsiteX6" fmla="*/ 1060477 w 1066576"/>
              <a:gd name="connsiteY6" fmla="*/ 1534218 h 1534218"/>
              <a:gd name="connsiteX0" fmla="*/ 1060477 w 1060477"/>
              <a:gd name="connsiteY0" fmla="*/ 1534218 h 1534218"/>
              <a:gd name="connsiteX1" fmla="*/ 441618 w 1060477"/>
              <a:gd name="connsiteY1" fmla="*/ 1533239 h 1534218"/>
              <a:gd name="connsiteX2" fmla="*/ 184888 w 1060477"/>
              <a:gd name="connsiteY2" fmla="*/ 1408879 h 1534218"/>
              <a:gd name="connsiteX3" fmla="*/ 1153 w 1060477"/>
              <a:gd name="connsiteY3" fmla="*/ 325522 h 1534218"/>
              <a:gd name="connsiteX4" fmla="*/ 563128 w 1060477"/>
              <a:gd name="connsiteY4" fmla="*/ 4610 h 1534218"/>
              <a:gd name="connsiteX5" fmla="*/ 1058784 w 1060477"/>
              <a:gd name="connsiteY5" fmla="*/ 235969 h 1534218"/>
              <a:gd name="connsiteX6" fmla="*/ 1060477 w 1060477"/>
              <a:gd name="connsiteY6" fmla="*/ 1534218 h 1534218"/>
              <a:gd name="connsiteX0" fmla="*/ 1060274 w 1060274"/>
              <a:gd name="connsiteY0" fmla="*/ 1534218 h 1534218"/>
              <a:gd name="connsiteX1" fmla="*/ 441415 w 1060274"/>
              <a:gd name="connsiteY1" fmla="*/ 1533239 h 1534218"/>
              <a:gd name="connsiteX2" fmla="*/ 184685 w 1060274"/>
              <a:gd name="connsiteY2" fmla="*/ 1408879 h 1534218"/>
              <a:gd name="connsiteX3" fmla="*/ 950 w 1060274"/>
              <a:gd name="connsiteY3" fmla="*/ 325522 h 1534218"/>
              <a:gd name="connsiteX4" fmla="*/ 562925 w 1060274"/>
              <a:gd name="connsiteY4" fmla="*/ 4610 h 1534218"/>
              <a:gd name="connsiteX5" fmla="*/ 1058581 w 1060274"/>
              <a:gd name="connsiteY5" fmla="*/ 235969 h 1534218"/>
              <a:gd name="connsiteX6" fmla="*/ 1060274 w 1060274"/>
              <a:gd name="connsiteY6" fmla="*/ 1534218 h 1534218"/>
              <a:gd name="connsiteX0" fmla="*/ 1060274 w 1060274"/>
              <a:gd name="connsiteY0" fmla="*/ 1534218 h 1534218"/>
              <a:gd name="connsiteX1" fmla="*/ 441415 w 1060274"/>
              <a:gd name="connsiteY1" fmla="*/ 1533239 h 1534218"/>
              <a:gd name="connsiteX2" fmla="*/ 184685 w 1060274"/>
              <a:gd name="connsiteY2" fmla="*/ 1408879 h 1534218"/>
              <a:gd name="connsiteX3" fmla="*/ 950 w 1060274"/>
              <a:gd name="connsiteY3" fmla="*/ 325522 h 1534218"/>
              <a:gd name="connsiteX4" fmla="*/ 562925 w 1060274"/>
              <a:gd name="connsiteY4" fmla="*/ 4610 h 1534218"/>
              <a:gd name="connsiteX5" fmla="*/ 1058581 w 1060274"/>
              <a:gd name="connsiteY5" fmla="*/ 235969 h 1534218"/>
              <a:gd name="connsiteX6" fmla="*/ 1060274 w 1060274"/>
              <a:gd name="connsiteY6" fmla="*/ 1534218 h 1534218"/>
              <a:gd name="connsiteX0" fmla="*/ 1060327 w 1060327"/>
              <a:gd name="connsiteY0" fmla="*/ 1534218 h 1534218"/>
              <a:gd name="connsiteX1" fmla="*/ 441468 w 1060327"/>
              <a:gd name="connsiteY1" fmla="*/ 1533239 h 1534218"/>
              <a:gd name="connsiteX2" fmla="*/ 176193 w 1060327"/>
              <a:gd name="connsiteY2" fmla="*/ 1391787 h 1534218"/>
              <a:gd name="connsiteX3" fmla="*/ 1003 w 1060327"/>
              <a:gd name="connsiteY3" fmla="*/ 325522 h 1534218"/>
              <a:gd name="connsiteX4" fmla="*/ 562978 w 1060327"/>
              <a:gd name="connsiteY4" fmla="*/ 4610 h 1534218"/>
              <a:gd name="connsiteX5" fmla="*/ 1058634 w 1060327"/>
              <a:gd name="connsiteY5" fmla="*/ 235969 h 1534218"/>
              <a:gd name="connsiteX6" fmla="*/ 1060327 w 1060327"/>
              <a:gd name="connsiteY6" fmla="*/ 1534218 h 1534218"/>
              <a:gd name="connsiteX0" fmla="*/ 1060453 w 1060453"/>
              <a:gd name="connsiteY0" fmla="*/ 1534218 h 1534218"/>
              <a:gd name="connsiteX1" fmla="*/ 441594 w 1060453"/>
              <a:gd name="connsiteY1" fmla="*/ 1533239 h 1534218"/>
              <a:gd name="connsiteX2" fmla="*/ 176319 w 1060453"/>
              <a:gd name="connsiteY2" fmla="*/ 1391787 h 1534218"/>
              <a:gd name="connsiteX3" fmla="*/ 1129 w 1060453"/>
              <a:gd name="connsiteY3" fmla="*/ 325522 h 1534218"/>
              <a:gd name="connsiteX4" fmla="*/ 563104 w 1060453"/>
              <a:gd name="connsiteY4" fmla="*/ 4610 h 1534218"/>
              <a:gd name="connsiteX5" fmla="*/ 1058760 w 1060453"/>
              <a:gd name="connsiteY5" fmla="*/ 235969 h 1534218"/>
              <a:gd name="connsiteX6" fmla="*/ 1060453 w 1060453"/>
              <a:gd name="connsiteY6" fmla="*/ 1534218 h 1534218"/>
              <a:gd name="connsiteX0" fmla="*/ 1060453 w 1060453"/>
              <a:gd name="connsiteY0" fmla="*/ 1534218 h 1534218"/>
              <a:gd name="connsiteX1" fmla="*/ 441594 w 1060453"/>
              <a:gd name="connsiteY1" fmla="*/ 1533239 h 1534218"/>
              <a:gd name="connsiteX2" fmla="*/ 176319 w 1060453"/>
              <a:gd name="connsiteY2" fmla="*/ 1391787 h 1534218"/>
              <a:gd name="connsiteX3" fmla="*/ 1129 w 1060453"/>
              <a:gd name="connsiteY3" fmla="*/ 325522 h 1534218"/>
              <a:gd name="connsiteX4" fmla="*/ 563104 w 1060453"/>
              <a:gd name="connsiteY4" fmla="*/ 4610 h 1534218"/>
              <a:gd name="connsiteX5" fmla="*/ 1058760 w 1060453"/>
              <a:gd name="connsiteY5" fmla="*/ 235969 h 1534218"/>
              <a:gd name="connsiteX6" fmla="*/ 1060453 w 1060453"/>
              <a:gd name="connsiteY6" fmla="*/ 1534218 h 1534218"/>
              <a:gd name="connsiteX0" fmla="*/ 1081511 w 1081511"/>
              <a:gd name="connsiteY0" fmla="*/ 1534218 h 1534218"/>
              <a:gd name="connsiteX1" fmla="*/ 462652 w 1081511"/>
              <a:gd name="connsiteY1" fmla="*/ 1533239 h 1534218"/>
              <a:gd name="connsiteX2" fmla="*/ 197377 w 1081511"/>
              <a:gd name="connsiteY2" fmla="*/ 1391787 h 1534218"/>
              <a:gd name="connsiteX3" fmla="*/ 109427 w 1081511"/>
              <a:gd name="connsiteY3" fmla="*/ 1157226 h 1534218"/>
              <a:gd name="connsiteX4" fmla="*/ 22187 w 1081511"/>
              <a:gd name="connsiteY4" fmla="*/ 325522 h 1534218"/>
              <a:gd name="connsiteX5" fmla="*/ 584162 w 1081511"/>
              <a:gd name="connsiteY5" fmla="*/ 4610 h 1534218"/>
              <a:gd name="connsiteX6" fmla="*/ 1079818 w 1081511"/>
              <a:gd name="connsiteY6" fmla="*/ 235969 h 1534218"/>
              <a:gd name="connsiteX7" fmla="*/ 1081511 w 1081511"/>
              <a:gd name="connsiteY7" fmla="*/ 1534218 h 1534218"/>
              <a:gd name="connsiteX0" fmla="*/ 1081511 w 1081511"/>
              <a:gd name="connsiteY0" fmla="*/ 1534218 h 1534218"/>
              <a:gd name="connsiteX1" fmla="*/ 462652 w 1081511"/>
              <a:gd name="connsiteY1" fmla="*/ 1533239 h 1534218"/>
              <a:gd name="connsiteX2" fmla="*/ 197377 w 1081511"/>
              <a:gd name="connsiteY2" fmla="*/ 1391787 h 1534218"/>
              <a:gd name="connsiteX3" fmla="*/ 109427 w 1081511"/>
              <a:gd name="connsiteY3" fmla="*/ 1157226 h 1534218"/>
              <a:gd name="connsiteX4" fmla="*/ 22187 w 1081511"/>
              <a:gd name="connsiteY4" fmla="*/ 325522 h 1534218"/>
              <a:gd name="connsiteX5" fmla="*/ 584162 w 1081511"/>
              <a:gd name="connsiteY5" fmla="*/ 4610 h 1534218"/>
              <a:gd name="connsiteX6" fmla="*/ 1079818 w 1081511"/>
              <a:gd name="connsiteY6" fmla="*/ 235969 h 1534218"/>
              <a:gd name="connsiteX7" fmla="*/ 1081511 w 1081511"/>
              <a:gd name="connsiteY7" fmla="*/ 1534218 h 1534218"/>
              <a:gd name="connsiteX0" fmla="*/ 1081511 w 1081511"/>
              <a:gd name="connsiteY0" fmla="*/ 1534218 h 1534218"/>
              <a:gd name="connsiteX1" fmla="*/ 462652 w 1081511"/>
              <a:gd name="connsiteY1" fmla="*/ 1533239 h 1534218"/>
              <a:gd name="connsiteX2" fmla="*/ 197377 w 1081511"/>
              <a:gd name="connsiteY2" fmla="*/ 1391787 h 1534218"/>
              <a:gd name="connsiteX3" fmla="*/ 109427 w 1081511"/>
              <a:gd name="connsiteY3" fmla="*/ 1157226 h 1534218"/>
              <a:gd name="connsiteX4" fmla="*/ 22187 w 1081511"/>
              <a:gd name="connsiteY4" fmla="*/ 325522 h 1534218"/>
              <a:gd name="connsiteX5" fmla="*/ 584162 w 1081511"/>
              <a:gd name="connsiteY5" fmla="*/ 4610 h 1534218"/>
              <a:gd name="connsiteX6" fmla="*/ 1079818 w 1081511"/>
              <a:gd name="connsiteY6" fmla="*/ 235969 h 1534218"/>
              <a:gd name="connsiteX7" fmla="*/ 1081511 w 1081511"/>
              <a:gd name="connsiteY7" fmla="*/ 1534218 h 1534218"/>
              <a:gd name="connsiteX0" fmla="*/ 1176205 w 1176205"/>
              <a:gd name="connsiteY0" fmla="*/ 1533036 h 1533036"/>
              <a:gd name="connsiteX1" fmla="*/ 557346 w 1176205"/>
              <a:gd name="connsiteY1" fmla="*/ 1532057 h 1533036"/>
              <a:gd name="connsiteX2" fmla="*/ 292071 w 1176205"/>
              <a:gd name="connsiteY2" fmla="*/ 1390605 h 1533036"/>
              <a:gd name="connsiteX3" fmla="*/ 204121 w 1176205"/>
              <a:gd name="connsiteY3" fmla="*/ 1156044 h 1533036"/>
              <a:gd name="connsiteX4" fmla="*/ 14332 w 1176205"/>
              <a:gd name="connsiteY4" fmla="*/ 304400 h 1533036"/>
              <a:gd name="connsiteX5" fmla="*/ 678856 w 1176205"/>
              <a:gd name="connsiteY5" fmla="*/ 3428 h 1533036"/>
              <a:gd name="connsiteX6" fmla="*/ 1174512 w 1176205"/>
              <a:gd name="connsiteY6" fmla="*/ 234787 h 1533036"/>
              <a:gd name="connsiteX7" fmla="*/ 1176205 w 1176205"/>
              <a:gd name="connsiteY7" fmla="*/ 1533036 h 1533036"/>
              <a:gd name="connsiteX0" fmla="*/ 1161873 w 1161873"/>
              <a:gd name="connsiteY0" fmla="*/ 1533036 h 1533036"/>
              <a:gd name="connsiteX1" fmla="*/ 543014 w 1161873"/>
              <a:gd name="connsiteY1" fmla="*/ 1532057 h 1533036"/>
              <a:gd name="connsiteX2" fmla="*/ 277739 w 1161873"/>
              <a:gd name="connsiteY2" fmla="*/ 1390605 h 1533036"/>
              <a:gd name="connsiteX3" fmla="*/ 189789 w 1161873"/>
              <a:gd name="connsiteY3" fmla="*/ 1156044 h 1533036"/>
              <a:gd name="connsiteX4" fmla="*/ 0 w 1161873"/>
              <a:gd name="connsiteY4" fmla="*/ 304400 h 1533036"/>
              <a:gd name="connsiteX5" fmla="*/ 664524 w 1161873"/>
              <a:gd name="connsiteY5" fmla="*/ 3428 h 1533036"/>
              <a:gd name="connsiteX6" fmla="*/ 1160180 w 1161873"/>
              <a:gd name="connsiteY6" fmla="*/ 234787 h 1533036"/>
              <a:gd name="connsiteX7" fmla="*/ 1161873 w 1161873"/>
              <a:gd name="connsiteY7" fmla="*/ 1533036 h 1533036"/>
              <a:gd name="connsiteX0" fmla="*/ 1161873 w 1161873"/>
              <a:gd name="connsiteY0" fmla="*/ 1533036 h 1533036"/>
              <a:gd name="connsiteX1" fmla="*/ 543014 w 1161873"/>
              <a:gd name="connsiteY1" fmla="*/ 1532057 h 1533036"/>
              <a:gd name="connsiteX2" fmla="*/ 277739 w 1161873"/>
              <a:gd name="connsiteY2" fmla="*/ 1390605 h 1533036"/>
              <a:gd name="connsiteX3" fmla="*/ 189789 w 1161873"/>
              <a:gd name="connsiteY3" fmla="*/ 1156044 h 1533036"/>
              <a:gd name="connsiteX4" fmla="*/ 0 w 1161873"/>
              <a:gd name="connsiteY4" fmla="*/ 304400 h 1533036"/>
              <a:gd name="connsiteX5" fmla="*/ 664524 w 1161873"/>
              <a:gd name="connsiteY5" fmla="*/ 3428 h 1533036"/>
              <a:gd name="connsiteX6" fmla="*/ 1160180 w 1161873"/>
              <a:gd name="connsiteY6" fmla="*/ 234787 h 1533036"/>
              <a:gd name="connsiteX7" fmla="*/ 1161873 w 1161873"/>
              <a:gd name="connsiteY7" fmla="*/ 1533036 h 1533036"/>
              <a:gd name="connsiteX0" fmla="*/ 1161873 w 1161873"/>
              <a:gd name="connsiteY0" fmla="*/ 1533036 h 1533036"/>
              <a:gd name="connsiteX1" fmla="*/ 543014 w 1161873"/>
              <a:gd name="connsiteY1" fmla="*/ 1532057 h 1533036"/>
              <a:gd name="connsiteX2" fmla="*/ 277739 w 1161873"/>
              <a:gd name="connsiteY2" fmla="*/ 1390605 h 1533036"/>
              <a:gd name="connsiteX3" fmla="*/ 189789 w 1161873"/>
              <a:gd name="connsiteY3" fmla="*/ 1156044 h 1533036"/>
              <a:gd name="connsiteX4" fmla="*/ 0 w 1161873"/>
              <a:gd name="connsiteY4" fmla="*/ 304400 h 1533036"/>
              <a:gd name="connsiteX5" fmla="*/ 664524 w 1161873"/>
              <a:gd name="connsiteY5" fmla="*/ 3428 h 1533036"/>
              <a:gd name="connsiteX6" fmla="*/ 1160180 w 1161873"/>
              <a:gd name="connsiteY6" fmla="*/ 234787 h 1533036"/>
              <a:gd name="connsiteX7" fmla="*/ 1161873 w 1161873"/>
              <a:gd name="connsiteY7" fmla="*/ 1533036 h 153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1873" h="1533036">
                <a:moveTo>
                  <a:pt x="1161873" y="1533036"/>
                </a:moveTo>
                <a:lnTo>
                  <a:pt x="543014" y="1532057"/>
                </a:lnTo>
                <a:cubicBezTo>
                  <a:pt x="432216" y="1530632"/>
                  <a:pt x="296552" y="1416702"/>
                  <a:pt x="277739" y="1390605"/>
                </a:cubicBezTo>
                <a:cubicBezTo>
                  <a:pt x="241182" y="1330310"/>
                  <a:pt x="230381" y="1313815"/>
                  <a:pt x="189789" y="1156044"/>
                </a:cubicBezTo>
                <a:cubicBezTo>
                  <a:pt x="160591" y="978333"/>
                  <a:pt x="5861" y="561546"/>
                  <a:pt x="0" y="304400"/>
                </a:cubicBezTo>
                <a:cubicBezTo>
                  <a:pt x="16988" y="-4659"/>
                  <a:pt x="471161" y="15030"/>
                  <a:pt x="664524" y="3428"/>
                </a:cubicBezTo>
                <a:cubicBezTo>
                  <a:pt x="857887" y="-8174"/>
                  <a:pt x="1068105" y="-3338"/>
                  <a:pt x="1160180" y="234787"/>
                </a:cubicBezTo>
                <a:cubicBezTo>
                  <a:pt x="1161101" y="484306"/>
                  <a:pt x="1161859" y="1136162"/>
                  <a:pt x="1161873" y="1533036"/>
                </a:cubicBezTo>
                <a:close/>
              </a:path>
            </a:pathLst>
          </a:custGeom>
          <a:gradFill>
            <a:gsLst>
              <a:gs pos="27000">
                <a:srgbClr val="FF0000">
                  <a:alpha val="75000"/>
                </a:srgbClr>
              </a:gs>
              <a:gs pos="85000">
                <a:schemeClr val="bg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1478924" y="1228233"/>
            <a:ext cx="2507289" cy="1533036"/>
          </a:xfrm>
          <a:custGeom>
            <a:avLst/>
            <a:gdLst>
              <a:gd name="connsiteX0" fmla="*/ 553937 w 1243400"/>
              <a:gd name="connsiteY0" fmla="*/ 1523473 h 1559346"/>
              <a:gd name="connsiteX1" fmla="*/ 268187 w 1243400"/>
              <a:gd name="connsiteY1" fmla="*/ 1504423 h 1559346"/>
              <a:gd name="connsiteX2" fmla="*/ 153887 w 1243400"/>
              <a:gd name="connsiteY2" fmla="*/ 1361548 h 1559346"/>
              <a:gd name="connsiteX3" fmla="*/ 125312 w 1243400"/>
              <a:gd name="connsiteY3" fmla="*/ 1228198 h 1559346"/>
              <a:gd name="connsiteX4" fmla="*/ 20537 w 1243400"/>
              <a:gd name="connsiteY4" fmla="*/ 304273 h 1559346"/>
              <a:gd name="connsiteX5" fmla="*/ 582512 w 1243400"/>
              <a:gd name="connsiteY5" fmla="*/ 8998 h 1559346"/>
              <a:gd name="connsiteX6" fmla="*/ 1192112 w 1243400"/>
              <a:gd name="connsiteY6" fmla="*/ 209023 h 1559346"/>
              <a:gd name="connsiteX7" fmla="*/ 1134962 w 1243400"/>
              <a:gd name="connsiteY7" fmla="*/ 1437748 h 1559346"/>
              <a:gd name="connsiteX8" fmla="*/ 553937 w 1243400"/>
              <a:gd name="connsiteY8" fmla="*/ 1523473 h 1559346"/>
              <a:gd name="connsiteX0" fmla="*/ 553937 w 1289514"/>
              <a:gd name="connsiteY0" fmla="*/ 1523473 h 1529482"/>
              <a:gd name="connsiteX1" fmla="*/ 268187 w 1289514"/>
              <a:gd name="connsiteY1" fmla="*/ 1504423 h 1529482"/>
              <a:gd name="connsiteX2" fmla="*/ 153887 w 1289514"/>
              <a:gd name="connsiteY2" fmla="*/ 1361548 h 1529482"/>
              <a:gd name="connsiteX3" fmla="*/ 125312 w 1289514"/>
              <a:gd name="connsiteY3" fmla="*/ 1228198 h 1529482"/>
              <a:gd name="connsiteX4" fmla="*/ 20537 w 1289514"/>
              <a:gd name="connsiteY4" fmla="*/ 304273 h 1529482"/>
              <a:gd name="connsiteX5" fmla="*/ 582512 w 1289514"/>
              <a:gd name="connsiteY5" fmla="*/ 8998 h 1529482"/>
              <a:gd name="connsiteX6" fmla="*/ 1192112 w 1289514"/>
              <a:gd name="connsiteY6" fmla="*/ 209023 h 1529482"/>
              <a:gd name="connsiteX7" fmla="*/ 1134962 w 1289514"/>
              <a:gd name="connsiteY7" fmla="*/ 1437748 h 1529482"/>
              <a:gd name="connsiteX8" fmla="*/ 553937 w 1289514"/>
              <a:gd name="connsiteY8" fmla="*/ 1523473 h 1529482"/>
              <a:gd name="connsiteX0" fmla="*/ 553937 w 1274861"/>
              <a:gd name="connsiteY0" fmla="*/ 1523473 h 1555420"/>
              <a:gd name="connsiteX1" fmla="*/ 268187 w 1274861"/>
              <a:gd name="connsiteY1" fmla="*/ 1504423 h 1555420"/>
              <a:gd name="connsiteX2" fmla="*/ 153887 w 1274861"/>
              <a:gd name="connsiteY2" fmla="*/ 1361548 h 1555420"/>
              <a:gd name="connsiteX3" fmla="*/ 125312 w 1274861"/>
              <a:gd name="connsiteY3" fmla="*/ 1228198 h 1555420"/>
              <a:gd name="connsiteX4" fmla="*/ 20537 w 1274861"/>
              <a:gd name="connsiteY4" fmla="*/ 304273 h 1555420"/>
              <a:gd name="connsiteX5" fmla="*/ 582512 w 1274861"/>
              <a:gd name="connsiteY5" fmla="*/ 8998 h 1555420"/>
              <a:gd name="connsiteX6" fmla="*/ 1192112 w 1274861"/>
              <a:gd name="connsiteY6" fmla="*/ 209023 h 1555420"/>
              <a:gd name="connsiteX7" fmla="*/ 1134962 w 1274861"/>
              <a:gd name="connsiteY7" fmla="*/ 1437748 h 1555420"/>
              <a:gd name="connsiteX8" fmla="*/ 553937 w 1274861"/>
              <a:gd name="connsiteY8" fmla="*/ 1523473 h 1555420"/>
              <a:gd name="connsiteX0" fmla="*/ 553937 w 1274861"/>
              <a:gd name="connsiteY0" fmla="*/ 1523473 h 1559346"/>
              <a:gd name="connsiteX1" fmla="*/ 268187 w 1274861"/>
              <a:gd name="connsiteY1" fmla="*/ 1504423 h 1559346"/>
              <a:gd name="connsiteX2" fmla="*/ 153887 w 1274861"/>
              <a:gd name="connsiteY2" fmla="*/ 1361548 h 1559346"/>
              <a:gd name="connsiteX3" fmla="*/ 125312 w 1274861"/>
              <a:gd name="connsiteY3" fmla="*/ 1228198 h 1559346"/>
              <a:gd name="connsiteX4" fmla="*/ 20537 w 1274861"/>
              <a:gd name="connsiteY4" fmla="*/ 304273 h 1559346"/>
              <a:gd name="connsiteX5" fmla="*/ 582512 w 1274861"/>
              <a:gd name="connsiteY5" fmla="*/ 8998 h 1559346"/>
              <a:gd name="connsiteX6" fmla="*/ 1192112 w 1274861"/>
              <a:gd name="connsiteY6" fmla="*/ 209023 h 1559346"/>
              <a:gd name="connsiteX7" fmla="*/ 1134962 w 1274861"/>
              <a:gd name="connsiteY7" fmla="*/ 1437748 h 1559346"/>
              <a:gd name="connsiteX8" fmla="*/ 553937 w 1274861"/>
              <a:gd name="connsiteY8" fmla="*/ 1523473 h 1559346"/>
              <a:gd name="connsiteX0" fmla="*/ 553937 w 1264465"/>
              <a:gd name="connsiteY0" fmla="*/ 1523473 h 1571252"/>
              <a:gd name="connsiteX1" fmla="*/ 268187 w 1264465"/>
              <a:gd name="connsiteY1" fmla="*/ 1504423 h 1571252"/>
              <a:gd name="connsiteX2" fmla="*/ 153887 w 1264465"/>
              <a:gd name="connsiteY2" fmla="*/ 1361548 h 1571252"/>
              <a:gd name="connsiteX3" fmla="*/ 125312 w 1264465"/>
              <a:gd name="connsiteY3" fmla="*/ 1228198 h 1571252"/>
              <a:gd name="connsiteX4" fmla="*/ 20537 w 1264465"/>
              <a:gd name="connsiteY4" fmla="*/ 304273 h 1571252"/>
              <a:gd name="connsiteX5" fmla="*/ 582512 w 1264465"/>
              <a:gd name="connsiteY5" fmla="*/ 8998 h 1571252"/>
              <a:gd name="connsiteX6" fmla="*/ 1192112 w 1264465"/>
              <a:gd name="connsiteY6" fmla="*/ 209023 h 1571252"/>
              <a:gd name="connsiteX7" fmla="*/ 1134962 w 1264465"/>
              <a:gd name="connsiteY7" fmla="*/ 1437748 h 1571252"/>
              <a:gd name="connsiteX8" fmla="*/ 553937 w 1264465"/>
              <a:gd name="connsiteY8" fmla="*/ 1523473 h 1571252"/>
              <a:gd name="connsiteX0" fmla="*/ 553937 w 1293283"/>
              <a:gd name="connsiteY0" fmla="*/ 1523473 h 1529482"/>
              <a:gd name="connsiteX1" fmla="*/ 268187 w 1293283"/>
              <a:gd name="connsiteY1" fmla="*/ 1504423 h 1529482"/>
              <a:gd name="connsiteX2" fmla="*/ 153887 w 1293283"/>
              <a:gd name="connsiteY2" fmla="*/ 1361548 h 1529482"/>
              <a:gd name="connsiteX3" fmla="*/ 125312 w 1293283"/>
              <a:gd name="connsiteY3" fmla="*/ 1228198 h 1529482"/>
              <a:gd name="connsiteX4" fmla="*/ 20537 w 1293283"/>
              <a:gd name="connsiteY4" fmla="*/ 304273 h 1529482"/>
              <a:gd name="connsiteX5" fmla="*/ 582512 w 1293283"/>
              <a:gd name="connsiteY5" fmla="*/ 8998 h 1529482"/>
              <a:gd name="connsiteX6" fmla="*/ 1192112 w 1293283"/>
              <a:gd name="connsiteY6" fmla="*/ 209023 h 1529482"/>
              <a:gd name="connsiteX7" fmla="*/ 1134962 w 1293283"/>
              <a:gd name="connsiteY7" fmla="*/ 1437748 h 1529482"/>
              <a:gd name="connsiteX8" fmla="*/ 553937 w 1293283"/>
              <a:gd name="connsiteY8" fmla="*/ 1523473 h 1529482"/>
              <a:gd name="connsiteX0" fmla="*/ 553937 w 1248852"/>
              <a:gd name="connsiteY0" fmla="*/ 1523473 h 1578251"/>
              <a:gd name="connsiteX1" fmla="*/ 268187 w 1248852"/>
              <a:gd name="connsiteY1" fmla="*/ 1504423 h 1578251"/>
              <a:gd name="connsiteX2" fmla="*/ 153887 w 1248852"/>
              <a:gd name="connsiteY2" fmla="*/ 1361548 h 1578251"/>
              <a:gd name="connsiteX3" fmla="*/ 125312 w 1248852"/>
              <a:gd name="connsiteY3" fmla="*/ 1228198 h 1578251"/>
              <a:gd name="connsiteX4" fmla="*/ 20537 w 1248852"/>
              <a:gd name="connsiteY4" fmla="*/ 304273 h 1578251"/>
              <a:gd name="connsiteX5" fmla="*/ 582512 w 1248852"/>
              <a:gd name="connsiteY5" fmla="*/ 8998 h 1578251"/>
              <a:gd name="connsiteX6" fmla="*/ 1192112 w 1248852"/>
              <a:gd name="connsiteY6" fmla="*/ 209023 h 1578251"/>
              <a:gd name="connsiteX7" fmla="*/ 1134962 w 1248852"/>
              <a:gd name="connsiteY7" fmla="*/ 1437748 h 1578251"/>
              <a:gd name="connsiteX8" fmla="*/ 553937 w 1248852"/>
              <a:gd name="connsiteY8" fmla="*/ 1523473 h 1578251"/>
              <a:gd name="connsiteX0" fmla="*/ 553937 w 1293283"/>
              <a:gd name="connsiteY0" fmla="*/ 1523473 h 1529482"/>
              <a:gd name="connsiteX1" fmla="*/ 268187 w 1293283"/>
              <a:gd name="connsiteY1" fmla="*/ 1504423 h 1529482"/>
              <a:gd name="connsiteX2" fmla="*/ 153887 w 1293283"/>
              <a:gd name="connsiteY2" fmla="*/ 1361548 h 1529482"/>
              <a:gd name="connsiteX3" fmla="*/ 125312 w 1293283"/>
              <a:gd name="connsiteY3" fmla="*/ 1228198 h 1529482"/>
              <a:gd name="connsiteX4" fmla="*/ 20537 w 1293283"/>
              <a:gd name="connsiteY4" fmla="*/ 304273 h 1529482"/>
              <a:gd name="connsiteX5" fmla="*/ 582512 w 1293283"/>
              <a:gd name="connsiteY5" fmla="*/ 8998 h 1529482"/>
              <a:gd name="connsiteX6" fmla="*/ 1192112 w 1293283"/>
              <a:gd name="connsiteY6" fmla="*/ 209023 h 1529482"/>
              <a:gd name="connsiteX7" fmla="*/ 1134962 w 1293283"/>
              <a:gd name="connsiteY7" fmla="*/ 1437748 h 1529482"/>
              <a:gd name="connsiteX8" fmla="*/ 553937 w 1293283"/>
              <a:gd name="connsiteY8" fmla="*/ 1523473 h 1529482"/>
              <a:gd name="connsiteX0" fmla="*/ 553937 w 1236226"/>
              <a:gd name="connsiteY0" fmla="*/ 1523473 h 1529482"/>
              <a:gd name="connsiteX1" fmla="*/ 268187 w 1236226"/>
              <a:gd name="connsiteY1" fmla="*/ 1504423 h 1529482"/>
              <a:gd name="connsiteX2" fmla="*/ 153887 w 1236226"/>
              <a:gd name="connsiteY2" fmla="*/ 1361548 h 1529482"/>
              <a:gd name="connsiteX3" fmla="*/ 125312 w 1236226"/>
              <a:gd name="connsiteY3" fmla="*/ 1228198 h 1529482"/>
              <a:gd name="connsiteX4" fmla="*/ 20537 w 1236226"/>
              <a:gd name="connsiteY4" fmla="*/ 304273 h 1529482"/>
              <a:gd name="connsiteX5" fmla="*/ 582512 w 1236226"/>
              <a:gd name="connsiteY5" fmla="*/ 8998 h 1529482"/>
              <a:gd name="connsiteX6" fmla="*/ 1192112 w 1236226"/>
              <a:gd name="connsiteY6" fmla="*/ 209023 h 1529482"/>
              <a:gd name="connsiteX7" fmla="*/ 1134962 w 1236226"/>
              <a:gd name="connsiteY7" fmla="*/ 1437748 h 1529482"/>
              <a:gd name="connsiteX8" fmla="*/ 553937 w 1236226"/>
              <a:gd name="connsiteY8" fmla="*/ 1523473 h 1529482"/>
              <a:gd name="connsiteX0" fmla="*/ 553937 w 1233785"/>
              <a:gd name="connsiteY0" fmla="*/ 1523473 h 1560126"/>
              <a:gd name="connsiteX1" fmla="*/ 268187 w 1233785"/>
              <a:gd name="connsiteY1" fmla="*/ 1504423 h 1560126"/>
              <a:gd name="connsiteX2" fmla="*/ 153887 w 1233785"/>
              <a:gd name="connsiteY2" fmla="*/ 1361548 h 1560126"/>
              <a:gd name="connsiteX3" fmla="*/ 125312 w 1233785"/>
              <a:gd name="connsiteY3" fmla="*/ 1228198 h 1560126"/>
              <a:gd name="connsiteX4" fmla="*/ 20537 w 1233785"/>
              <a:gd name="connsiteY4" fmla="*/ 304273 h 1560126"/>
              <a:gd name="connsiteX5" fmla="*/ 582512 w 1233785"/>
              <a:gd name="connsiteY5" fmla="*/ 8998 h 1560126"/>
              <a:gd name="connsiteX6" fmla="*/ 1192112 w 1233785"/>
              <a:gd name="connsiteY6" fmla="*/ 209023 h 1560126"/>
              <a:gd name="connsiteX7" fmla="*/ 1125437 w 1233785"/>
              <a:gd name="connsiteY7" fmla="*/ 1504423 h 1560126"/>
              <a:gd name="connsiteX8" fmla="*/ 553937 w 1233785"/>
              <a:gd name="connsiteY8" fmla="*/ 1523473 h 1560126"/>
              <a:gd name="connsiteX0" fmla="*/ 553937 w 1233785"/>
              <a:gd name="connsiteY0" fmla="*/ 1523473 h 1524561"/>
              <a:gd name="connsiteX1" fmla="*/ 268187 w 1233785"/>
              <a:gd name="connsiteY1" fmla="*/ 1504423 h 1524561"/>
              <a:gd name="connsiteX2" fmla="*/ 153887 w 1233785"/>
              <a:gd name="connsiteY2" fmla="*/ 1361548 h 1524561"/>
              <a:gd name="connsiteX3" fmla="*/ 125312 w 1233785"/>
              <a:gd name="connsiteY3" fmla="*/ 1228198 h 1524561"/>
              <a:gd name="connsiteX4" fmla="*/ 20537 w 1233785"/>
              <a:gd name="connsiteY4" fmla="*/ 304273 h 1524561"/>
              <a:gd name="connsiteX5" fmla="*/ 582512 w 1233785"/>
              <a:gd name="connsiteY5" fmla="*/ 8998 h 1524561"/>
              <a:gd name="connsiteX6" fmla="*/ 1192112 w 1233785"/>
              <a:gd name="connsiteY6" fmla="*/ 209023 h 1524561"/>
              <a:gd name="connsiteX7" fmla="*/ 1125437 w 1233785"/>
              <a:gd name="connsiteY7" fmla="*/ 1504423 h 1524561"/>
              <a:gd name="connsiteX8" fmla="*/ 553937 w 1233785"/>
              <a:gd name="connsiteY8" fmla="*/ 1523473 h 1524561"/>
              <a:gd name="connsiteX0" fmla="*/ 553937 w 1233785"/>
              <a:gd name="connsiteY0" fmla="*/ 1523473 h 1524561"/>
              <a:gd name="connsiteX1" fmla="*/ 268187 w 1233785"/>
              <a:gd name="connsiteY1" fmla="*/ 1504423 h 1524561"/>
              <a:gd name="connsiteX2" fmla="*/ 153887 w 1233785"/>
              <a:gd name="connsiteY2" fmla="*/ 1361548 h 1524561"/>
              <a:gd name="connsiteX3" fmla="*/ 125312 w 1233785"/>
              <a:gd name="connsiteY3" fmla="*/ 1228198 h 1524561"/>
              <a:gd name="connsiteX4" fmla="*/ 20537 w 1233785"/>
              <a:gd name="connsiteY4" fmla="*/ 304273 h 1524561"/>
              <a:gd name="connsiteX5" fmla="*/ 582512 w 1233785"/>
              <a:gd name="connsiteY5" fmla="*/ 8998 h 1524561"/>
              <a:gd name="connsiteX6" fmla="*/ 1192112 w 1233785"/>
              <a:gd name="connsiteY6" fmla="*/ 209023 h 1524561"/>
              <a:gd name="connsiteX7" fmla="*/ 1125437 w 1233785"/>
              <a:gd name="connsiteY7" fmla="*/ 1504423 h 1524561"/>
              <a:gd name="connsiteX8" fmla="*/ 553937 w 1233785"/>
              <a:gd name="connsiteY8" fmla="*/ 1523473 h 1524561"/>
              <a:gd name="connsiteX0" fmla="*/ 1125437 w 1233785"/>
              <a:gd name="connsiteY0" fmla="*/ 1504423 h 1605892"/>
              <a:gd name="connsiteX1" fmla="*/ 268187 w 1233785"/>
              <a:gd name="connsiteY1" fmla="*/ 1504423 h 1605892"/>
              <a:gd name="connsiteX2" fmla="*/ 153887 w 1233785"/>
              <a:gd name="connsiteY2" fmla="*/ 1361548 h 1605892"/>
              <a:gd name="connsiteX3" fmla="*/ 125312 w 1233785"/>
              <a:gd name="connsiteY3" fmla="*/ 1228198 h 1605892"/>
              <a:gd name="connsiteX4" fmla="*/ 20537 w 1233785"/>
              <a:gd name="connsiteY4" fmla="*/ 304273 h 1605892"/>
              <a:gd name="connsiteX5" fmla="*/ 582512 w 1233785"/>
              <a:gd name="connsiteY5" fmla="*/ 8998 h 1605892"/>
              <a:gd name="connsiteX6" fmla="*/ 1192112 w 1233785"/>
              <a:gd name="connsiteY6" fmla="*/ 209023 h 1605892"/>
              <a:gd name="connsiteX7" fmla="*/ 1125437 w 1233785"/>
              <a:gd name="connsiteY7" fmla="*/ 1504423 h 1605892"/>
              <a:gd name="connsiteX0" fmla="*/ 1125437 w 1301972"/>
              <a:gd name="connsiteY0" fmla="*/ 1504423 h 1522882"/>
              <a:gd name="connsiteX1" fmla="*/ 268187 w 1301972"/>
              <a:gd name="connsiteY1" fmla="*/ 1504423 h 1522882"/>
              <a:gd name="connsiteX2" fmla="*/ 153887 w 1301972"/>
              <a:gd name="connsiteY2" fmla="*/ 1361548 h 1522882"/>
              <a:gd name="connsiteX3" fmla="*/ 125312 w 1301972"/>
              <a:gd name="connsiteY3" fmla="*/ 1228198 h 1522882"/>
              <a:gd name="connsiteX4" fmla="*/ 20537 w 1301972"/>
              <a:gd name="connsiteY4" fmla="*/ 304273 h 1522882"/>
              <a:gd name="connsiteX5" fmla="*/ 582512 w 1301972"/>
              <a:gd name="connsiteY5" fmla="*/ 8998 h 1522882"/>
              <a:gd name="connsiteX6" fmla="*/ 1192112 w 1301972"/>
              <a:gd name="connsiteY6" fmla="*/ 209023 h 1522882"/>
              <a:gd name="connsiteX7" fmla="*/ 1125437 w 1301972"/>
              <a:gd name="connsiteY7" fmla="*/ 1504423 h 1522882"/>
              <a:gd name="connsiteX0" fmla="*/ 1125437 w 1237313"/>
              <a:gd name="connsiteY0" fmla="*/ 1504423 h 1522882"/>
              <a:gd name="connsiteX1" fmla="*/ 268187 w 1237313"/>
              <a:gd name="connsiteY1" fmla="*/ 1504423 h 1522882"/>
              <a:gd name="connsiteX2" fmla="*/ 153887 w 1237313"/>
              <a:gd name="connsiteY2" fmla="*/ 1361548 h 1522882"/>
              <a:gd name="connsiteX3" fmla="*/ 125312 w 1237313"/>
              <a:gd name="connsiteY3" fmla="*/ 1228198 h 1522882"/>
              <a:gd name="connsiteX4" fmla="*/ 20537 w 1237313"/>
              <a:gd name="connsiteY4" fmla="*/ 304273 h 1522882"/>
              <a:gd name="connsiteX5" fmla="*/ 582512 w 1237313"/>
              <a:gd name="connsiteY5" fmla="*/ 8998 h 1522882"/>
              <a:gd name="connsiteX6" fmla="*/ 1192112 w 1237313"/>
              <a:gd name="connsiteY6" fmla="*/ 209023 h 1522882"/>
              <a:gd name="connsiteX7" fmla="*/ 1125437 w 1237313"/>
              <a:gd name="connsiteY7" fmla="*/ 1504423 h 1522882"/>
              <a:gd name="connsiteX0" fmla="*/ 1122733 w 1234609"/>
              <a:gd name="connsiteY0" fmla="*/ 1504423 h 1522882"/>
              <a:gd name="connsiteX1" fmla="*/ 265483 w 1234609"/>
              <a:gd name="connsiteY1" fmla="*/ 1504423 h 1522882"/>
              <a:gd name="connsiteX2" fmla="*/ 151183 w 1234609"/>
              <a:gd name="connsiteY2" fmla="*/ 1361548 h 1522882"/>
              <a:gd name="connsiteX3" fmla="*/ 17833 w 1234609"/>
              <a:gd name="connsiteY3" fmla="*/ 304273 h 1522882"/>
              <a:gd name="connsiteX4" fmla="*/ 579808 w 1234609"/>
              <a:gd name="connsiteY4" fmla="*/ 8998 h 1522882"/>
              <a:gd name="connsiteX5" fmla="*/ 1189408 w 1234609"/>
              <a:gd name="connsiteY5" fmla="*/ 209023 h 1522882"/>
              <a:gd name="connsiteX6" fmla="*/ 1122733 w 1234609"/>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61548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21595 w 1233471"/>
              <a:gd name="connsiteY0" fmla="*/ 1504423 h 1522882"/>
              <a:gd name="connsiteX1" fmla="*/ 169095 w 1233471"/>
              <a:gd name="connsiteY1" fmla="*/ 1504423 h 1522882"/>
              <a:gd name="connsiteX2" fmla="*/ 150045 w 1233471"/>
              <a:gd name="connsiteY2" fmla="*/ 1358699 h 1522882"/>
              <a:gd name="connsiteX3" fmla="*/ 16695 w 1233471"/>
              <a:gd name="connsiteY3" fmla="*/ 304273 h 1522882"/>
              <a:gd name="connsiteX4" fmla="*/ 578670 w 1233471"/>
              <a:gd name="connsiteY4" fmla="*/ 8998 h 1522882"/>
              <a:gd name="connsiteX5" fmla="*/ 1188270 w 1233471"/>
              <a:gd name="connsiteY5" fmla="*/ 209023 h 1522882"/>
              <a:gd name="connsiteX6" fmla="*/ 1121595 w 1233471"/>
              <a:gd name="connsiteY6" fmla="*/ 1504423 h 1522882"/>
              <a:gd name="connsiteX0" fmla="*/ 1136905 w 1248781"/>
              <a:gd name="connsiteY0" fmla="*/ 1504423 h 1522882"/>
              <a:gd name="connsiteX1" fmla="*/ 184405 w 1248781"/>
              <a:gd name="connsiteY1" fmla="*/ 1504423 h 1522882"/>
              <a:gd name="connsiteX2" fmla="*/ 32005 w 1248781"/>
              <a:gd name="connsiteY2" fmla="*/ 304273 h 1522882"/>
              <a:gd name="connsiteX3" fmla="*/ 593980 w 1248781"/>
              <a:gd name="connsiteY3" fmla="*/ 8998 h 1522882"/>
              <a:gd name="connsiteX4" fmla="*/ 1203580 w 1248781"/>
              <a:gd name="connsiteY4" fmla="*/ 209023 h 1522882"/>
              <a:gd name="connsiteX5" fmla="*/ 1136905 w 1248781"/>
              <a:gd name="connsiteY5" fmla="*/ 1504423 h 1522882"/>
              <a:gd name="connsiteX0" fmla="*/ 1122938 w 1234814"/>
              <a:gd name="connsiteY0" fmla="*/ 1504423 h 1522882"/>
              <a:gd name="connsiteX1" fmla="*/ 170438 w 1234814"/>
              <a:gd name="connsiteY1" fmla="*/ 1504423 h 1522882"/>
              <a:gd name="connsiteX2" fmla="*/ 18038 w 1234814"/>
              <a:gd name="connsiteY2" fmla="*/ 304273 h 1522882"/>
              <a:gd name="connsiteX3" fmla="*/ 580013 w 1234814"/>
              <a:gd name="connsiteY3" fmla="*/ 8998 h 1522882"/>
              <a:gd name="connsiteX4" fmla="*/ 1189613 w 1234814"/>
              <a:gd name="connsiteY4" fmla="*/ 209023 h 1522882"/>
              <a:gd name="connsiteX5" fmla="*/ 1122938 w 1234814"/>
              <a:gd name="connsiteY5" fmla="*/ 1504423 h 1522882"/>
              <a:gd name="connsiteX0" fmla="*/ 1106411 w 1218287"/>
              <a:gd name="connsiteY0" fmla="*/ 1504423 h 1522882"/>
              <a:gd name="connsiteX1" fmla="*/ 153911 w 1218287"/>
              <a:gd name="connsiteY1" fmla="*/ 1504423 h 1522882"/>
              <a:gd name="connsiteX2" fmla="*/ 1511 w 1218287"/>
              <a:gd name="connsiteY2" fmla="*/ 304273 h 1522882"/>
              <a:gd name="connsiteX3" fmla="*/ 563486 w 1218287"/>
              <a:gd name="connsiteY3" fmla="*/ 8998 h 1522882"/>
              <a:gd name="connsiteX4" fmla="*/ 1173086 w 1218287"/>
              <a:gd name="connsiteY4" fmla="*/ 209023 h 1522882"/>
              <a:gd name="connsiteX5" fmla="*/ 1106411 w 1218287"/>
              <a:gd name="connsiteY5" fmla="*/ 1504423 h 1522882"/>
              <a:gd name="connsiteX0" fmla="*/ 1106411 w 1218287"/>
              <a:gd name="connsiteY0" fmla="*/ 1504423 h 1522882"/>
              <a:gd name="connsiteX1" fmla="*/ 153911 w 1218287"/>
              <a:gd name="connsiteY1" fmla="*/ 1504423 h 1522882"/>
              <a:gd name="connsiteX2" fmla="*/ 1511 w 1218287"/>
              <a:gd name="connsiteY2" fmla="*/ 304273 h 1522882"/>
              <a:gd name="connsiteX3" fmla="*/ 563486 w 1218287"/>
              <a:gd name="connsiteY3" fmla="*/ 8998 h 1522882"/>
              <a:gd name="connsiteX4" fmla="*/ 1173086 w 1218287"/>
              <a:gd name="connsiteY4" fmla="*/ 209023 h 1522882"/>
              <a:gd name="connsiteX5" fmla="*/ 1106411 w 1218287"/>
              <a:gd name="connsiteY5" fmla="*/ 1504423 h 1522882"/>
              <a:gd name="connsiteX0" fmla="*/ 1106411 w 1218287"/>
              <a:gd name="connsiteY0" fmla="*/ 1504423 h 1522882"/>
              <a:gd name="connsiteX1" fmla="*/ 153911 w 1218287"/>
              <a:gd name="connsiteY1" fmla="*/ 1504423 h 1522882"/>
              <a:gd name="connsiteX2" fmla="*/ 1511 w 1218287"/>
              <a:gd name="connsiteY2" fmla="*/ 304273 h 1522882"/>
              <a:gd name="connsiteX3" fmla="*/ 563486 w 1218287"/>
              <a:gd name="connsiteY3" fmla="*/ 8998 h 1522882"/>
              <a:gd name="connsiteX4" fmla="*/ 1173086 w 1218287"/>
              <a:gd name="connsiteY4" fmla="*/ 209023 h 1522882"/>
              <a:gd name="connsiteX5" fmla="*/ 1106411 w 1218287"/>
              <a:gd name="connsiteY5" fmla="*/ 1504423 h 1522882"/>
              <a:gd name="connsiteX0" fmla="*/ 1106411 w 1185451"/>
              <a:gd name="connsiteY0" fmla="*/ 1504423 h 1522882"/>
              <a:gd name="connsiteX1" fmla="*/ 153911 w 1185451"/>
              <a:gd name="connsiteY1" fmla="*/ 1504423 h 1522882"/>
              <a:gd name="connsiteX2" fmla="*/ 1511 w 1185451"/>
              <a:gd name="connsiteY2" fmla="*/ 304273 h 1522882"/>
              <a:gd name="connsiteX3" fmla="*/ 563486 w 1185451"/>
              <a:gd name="connsiteY3" fmla="*/ 8998 h 1522882"/>
              <a:gd name="connsiteX4" fmla="*/ 1173086 w 1185451"/>
              <a:gd name="connsiteY4" fmla="*/ 209023 h 1522882"/>
              <a:gd name="connsiteX5" fmla="*/ 1106411 w 1185451"/>
              <a:gd name="connsiteY5" fmla="*/ 1504423 h 1522882"/>
              <a:gd name="connsiteX0" fmla="*/ 1106411 w 1185451"/>
              <a:gd name="connsiteY0" fmla="*/ 1504423 h 1517104"/>
              <a:gd name="connsiteX1" fmla="*/ 153911 w 1185451"/>
              <a:gd name="connsiteY1" fmla="*/ 1504423 h 1517104"/>
              <a:gd name="connsiteX2" fmla="*/ 1511 w 1185451"/>
              <a:gd name="connsiteY2" fmla="*/ 304273 h 1517104"/>
              <a:gd name="connsiteX3" fmla="*/ 563486 w 1185451"/>
              <a:gd name="connsiteY3" fmla="*/ 8998 h 1517104"/>
              <a:gd name="connsiteX4" fmla="*/ 1173086 w 1185451"/>
              <a:gd name="connsiteY4" fmla="*/ 209023 h 1517104"/>
              <a:gd name="connsiteX5" fmla="*/ 1106411 w 1185451"/>
              <a:gd name="connsiteY5" fmla="*/ 1504423 h 1517104"/>
              <a:gd name="connsiteX0" fmla="*/ 1106411 w 1185451"/>
              <a:gd name="connsiteY0" fmla="*/ 1515818 h 1522325"/>
              <a:gd name="connsiteX1" fmla="*/ 153911 w 1185451"/>
              <a:gd name="connsiteY1" fmla="*/ 1504423 h 1522325"/>
              <a:gd name="connsiteX2" fmla="*/ 1511 w 1185451"/>
              <a:gd name="connsiteY2" fmla="*/ 304273 h 1522325"/>
              <a:gd name="connsiteX3" fmla="*/ 563486 w 1185451"/>
              <a:gd name="connsiteY3" fmla="*/ 8998 h 1522325"/>
              <a:gd name="connsiteX4" fmla="*/ 1173086 w 1185451"/>
              <a:gd name="connsiteY4" fmla="*/ 209023 h 1522325"/>
              <a:gd name="connsiteX5" fmla="*/ 1106411 w 1185451"/>
              <a:gd name="connsiteY5" fmla="*/ 1515818 h 1522325"/>
              <a:gd name="connsiteX0" fmla="*/ 1106411 w 1185451"/>
              <a:gd name="connsiteY0" fmla="*/ 1515818 h 1518967"/>
              <a:gd name="connsiteX1" fmla="*/ 153911 w 1185451"/>
              <a:gd name="connsiteY1" fmla="*/ 1504423 h 1518967"/>
              <a:gd name="connsiteX2" fmla="*/ 1511 w 1185451"/>
              <a:gd name="connsiteY2" fmla="*/ 304273 h 1518967"/>
              <a:gd name="connsiteX3" fmla="*/ 563486 w 1185451"/>
              <a:gd name="connsiteY3" fmla="*/ 8998 h 1518967"/>
              <a:gd name="connsiteX4" fmla="*/ 1173086 w 1185451"/>
              <a:gd name="connsiteY4" fmla="*/ 209023 h 1518967"/>
              <a:gd name="connsiteX5" fmla="*/ 1106411 w 1185451"/>
              <a:gd name="connsiteY5" fmla="*/ 1515818 h 1518967"/>
              <a:gd name="connsiteX0" fmla="*/ 1106411 w 1185451"/>
              <a:gd name="connsiteY0" fmla="*/ 1537946 h 1541095"/>
              <a:gd name="connsiteX1" fmla="*/ 153911 w 1185451"/>
              <a:gd name="connsiteY1" fmla="*/ 1526551 h 1541095"/>
              <a:gd name="connsiteX2" fmla="*/ 1511 w 1185451"/>
              <a:gd name="connsiteY2" fmla="*/ 326401 h 1541095"/>
              <a:gd name="connsiteX3" fmla="*/ 563486 w 1185451"/>
              <a:gd name="connsiteY3" fmla="*/ 5489 h 1541095"/>
              <a:gd name="connsiteX4" fmla="*/ 1173086 w 1185451"/>
              <a:gd name="connsiteY4" fmla="*/ 231151 h 1541095"/>
              <a:gd name="connsiteX5" fmla="*/ 1106411 w 1185451"/>
              <a:gd name="connsiteY5" fmla="*/ 1537946 h 1541095"/>
              <a:gd name="connsiteX0" fmla="*/ 1106053 w 1185093"/>
              <a:gd name="connsiteY0" fmla="*/ 1537946 h 1537946"/>
              <a:gd name="connsiteX1" fmla="*/ 184888 w 1185093"/>
              <a:gd name="connsiteY1" fmla="*/ 1409758 h 1537946"/>
              <a:gd name="connsiteX2" fmla="*/ 1153 w 1185093"/>
              <a:gd name="connsiteY2" fmla="*/ 326401 h 1537946"/>
              <a:gd name="connsiteX3" fmla="*/ 563128 w 1185093"/>
              <a:gd name="connsiteY3" fmla="*/ 5489 h 1537946"/>
              <a:gd name="connsiteX4" fmla="*/ 1172728 w 1185093"/>
              <a:gd name="connsiteY4" fmla="*/ 231151 h 1537946"/>
              <a:gd name="connsiteX5" fmla="*/ 1106053 w 1185093"/>
              <a:gd name="connsiteY5" fmla="*/ 1537946 h 1537946"/>
              <a:gd name="connsiteX0" fmla="*/ 1106053 w 1185093"/>
              <a:gd name="connsiteY0" fmla="*/ 1537946 h 1537946"/>
              <a:gd name="connsiteX1" fmla="*/ 184888 w 1185093"/>
              <a:gd name="connsiteY1" fmla="*/ 1409758 h 1537946"/>
              <a:gd name="connsiteX2" fmla="*/ 1153 w 1185093"/>
              <a:gd name="connsiteY2" fmla="*/ 326401 h 1537946"/>
              <a:gd name="connsiteX3" fmla="*/ 563128 w 1185093"/>
              <a:gd name="connsiteY3" fmla="*/ 5489 h 1537946"/>
              <a:gd name="connsiteX4" fmla="*/ 1172728 w 1185093"/>
              <a:gd name="connsiteY4" fmla="*/ 231151 h 1537946"/>
              <a:gd name="connsiteX5" fmla="*/ 1106053 w 1185093"/>
              <a:gd name="connsiteY5" fmla="*/ 1537946 h 1537946"/>
              <a:gd name="connsiteX0" fmla="*/ 1106053 w 1185093"/>
              <a:gd name="connsiteY0" fmla="*/ 1537946 h 1632628"/>
              <a:gd name="connsiteX1" fmla="*/ 441618 w 1185093"/>
              <a:gd name="connsiteY1" fmla="*/ 1534118 h 1632628"/>
              <a:gd name="connsiteX2" fmla="*/ 184888 w 1185093"/>
              <a:gd name="connsiteY2" fmla="*/ 1409758 h 1632628"/>
              <a:gd name="connsiteX3" fmla="*/ 1153 w 1185093"/>
              <a:gd name="connsiteY3" fmla="*/ 326401 h 1632628"/>
              <a:gd name="connsiteX4" fmla="*/ 563128 w 1185093"/>
              <a:gd name="connsiteY4" fmla="*/ 5489 h 1632628"/>
              <a:gd name="connsiteX5" fmla="*/ 1172728 w 1185093"/>
              <a:gd name="connsiteY5" fmla="*/ 231151 h 1632628"/>
              <a:gd name="connsiteX6" fmla="*/ 1106053 w 1185093"/>
              <a:gd name="connsiteY6" fmla="*/ 1537946 h 1632628"/>
              <a:gd name="connsiteX0" fmla="*/ 1106053 w 1185093"/>
              <a:gd name="connsiteY0" fmla="*/ 1537946 h 1545297"/>
              <a:gd name="connsiteX1" fmla="*/ 441618 w 1185093"/>
              <a:gd name="connsiteY1" fmla="*/ 1534118 h 1545297"/>
              <a:gd name="connsiteX2" fmla="*/ 184888 w 1185093"/>
              <a:gd name="connsiteY2" fmla="*/ 1409758 h 1545297"/>
              <a:gd name="connsiteX3" fmla="*/ 1153 w 1185093"/>
              <a:gd name="connsiteY3" fmla="*/ 326401 h 1545297"/>
              <a:gd name="connsiteX4" fmla="*/ 563128 w 1185093"/>
              <a:gd name="connsiteY4" fmla="*/ 5489 h 1545297"/>
              <a:gd name="connsiteX5" fmla="*/ 1172728 w 1185093"/>
              <a:gd name="connsiteY5" fmla="*/ 231151 h 1545297"/>
              <a:gd name="connsiteX6" fmla="*/ 1106053 w 1185093"/>
              <a:gd name="connsiteY6" fmla="*/ 1537946 h 1545297"/>
              <a:gd name="connsiteX0" fmla="*/ 1106053 w 1185093"/>
              <a:gd name="connsiteY0" fmla="*/ 1537946 h 1537946"/>
              <a:gd name="connsiteX1" fmla="*/ 441618 w 1185093"/>
              <a:gd name="connsiteY1" fmla="*/ 1534118 h 1537946"/>
              <a:gd name="connsiteX2" fmla="*/ 184888 w 1185093"/>
              <a:gd name="connsiteY2" fmla="*/ 1409758 h 1537946"/>
              <a:gd name="connsiteX3" fmla="*/ 1153 w 1185093"/>
              <a:gd name="connsiteY3" fmla="*/ 326401 h 1537946"/>
              <a:gd name="connsiteX4" fmla="*/ 563128 w 1185093"/>
              <a:gd name="connsiteY4" fmla="*/ 5489 h 1537946"/>
              <a:gd name="connsiteX5" fmla="*/ 1172728 w 1185093"/>
              <a:gd name="connsiteY5" fmla="*/ 231151 h 1537946"/>
              <a:gd name="connsiteX6" fmla="*/ 1106053 w 1185093"/>
              <a:gd name="connsiteY6" fmla="*/ 1537946 h 1537946"/>
              <a:gd name="connsiteX0" fmla="*/ 1106053 w 1185093"/>
              <a:gd name="connsiteY0" fmla="*/ 1537946 h 1537946"/>
              <a:gd name="connsiteX1" fmla="*/ 441618 w 1185093"/>
              <a:gd name="connsiteY1" fmla="*/ 1534118 h 1537946"/>
              <a:gd name="connsiteX2" fmla="*/ 184888 w 1185093"/>
              <a:gd name="connsiteY2" fmla="*/ 1409758 h 1537946"/>
              <a:gd name="connsiteX3" fmla="*/ 1153 w 1185093"/>
              <a:gd name="connsiteY3" fmla="*/ 326401 h 1537946"/>
              <a:gd name="connsiteX4" fmla="*/ 563128 w 1185093"/>
              <a:gd name="connsiteY4" fmla="*/ 5489 h 1537946"/>
              <a:gd name="connsiteX5" fmla="*/ 1172728 w 1185093"/>
              <a:gd name="connsiteY5" fmla="*/ 231151 h 1537946"/>
              <a:gd name="connsiteX6" fmla="*/ 1106053 w 1185093"/>
              <a:gd name="connsiteY6" fmla="*/ 1537946 h 1537946"/>
              <a:gd name="connsiteX0" fmla="*/ 1106053 w 1185093"/>
              <a:gd name="connsiteY0" fmla="*/ 1537946 h 1537946"/>
              <a:gd name="connsiteX1" fmla="*/ 441618 w 1185093"/>
              <a:gd name="connsiteY1" fmla="*/ 1534118 h 1537946"/>
              <a:gd name="connsiteX2" fmla="*/ 184888 w 1185093"/>
              <a:gd name="connsiteY2" fmla="*/ 1409758 h 1537946"/>
              <a:gd name="connsiteX3" fmla="*/ 1153 w 1185093"/>
              <a:gd name="connsiteY3" fmla="*/ 326401 h 1537946"/>
              <a:gd name="connsiteX4" fmla="*/ 563128 w 1185093"/>
              <a:gd name="connsiteY4" fmla="*/ 5489 h 1537946"/>
              <a:gd name="connsiteX5" fmla="*/ 1172728 w 1185093"/>
              <a:gd name="connsiteY5" fmla="*/ 231151 h 1537946"/>
              <a:gd name="connsiteX6" fmla="*/ 1106053 w 1185093"/>
              <a:gd name="connsiteY6" fmla="*/ 1537946 h 1537946"/>
              <a:gd name="connsiteX0" fmla="*/ 1106053 w 1185093"/>
              <a:gd name="connsiteY0" fmla="*/ 1537946 h 1537946"/>
              <a:gd name="connsiteX1" fmla="*/ 441618 w 1185093"/>
              <a:gd name="connsiteY1" fmla="*/ 1534118 h 1537946"/>
              <a:gd name="connsiteX2" fmla="*/ 184888 w 1185093"/>
              <a:gd name="connsiteY2" fmla="*/ 1409758 h 1537946"/>
              <a:gd name="connsiteX3" fmla="*/ 1153 w 1185093"/>
              <a:gd name="connsiteY3" fmla="*/ 326401 h 1537946"/>
              <a:gd name="connsiteX4" fmla="*/ 563128 w 1185093"/>
              <a:gd name="connsiteY4" fmla="*/ 5489 h 1537946"/>
              <a:gd name="connsiteX5" fmla="*/ 1172728 w 1185093"/>
              <a:gd name="connsiteY5" fmla="*/ 231151 h 1537946"/>
              <a:gd name="connsiteX6" fmla="*/ 1106053 w 1185093"/>
              <a:gd name="connsiteY6" fmla="*/ 1537946 h 1537946"/>
              <a:gd name="connsiteX0" fmla="*/ 1054779 w 1176984"/>
              <a:gd name="connsiteY0" fmla="*/ 1537946 h 1537946"/>
              <a:gd name="connsiteX1" fmla="*/ 441618 w 1176984"/>
              <a:gd name="connsiteY1" fmla="*/ 1534118 h 1537946"/>
              <a:gd name="connsiteX2" fmla="*/ 184888 w 1176984"/>
              <a:gd name="connsiteY2" fmla="*/ 1409758 h 1537946"/>
              <a:gd name="connsiteX3" fmla="*/ 1153 w 1176984"/>
              <a:gd name="connsiteY3" fmla="*/ 326401 h 1537946"/>
              <a:gd name="connsiteX4" fmla="*/ 563128 w 1176984"/>
              <a:gd name="connsiteY4" fmla="*/ 5489 h 1537946"/>
              <a:gd name="connsiteX5" fmla="*/ 1172728 w 1176984"/>
              <a:gd name="connsiteY5" fmla="*/ 231151 h 1537946"/>
              <a:gd name="connsiteX6" fmla="*/ 1054779 w 1176984"/>
              <a:gd name="connsiteY6" fmla="*/ 1537946 h 1537946"/>
              <a:gd name="connsiteX0" fmla="*/ 1054779 w 1100766"/>
              <a:gd name="connsiteY0" fmla="*/ 1542589 h 1542589"/>
              <a:gd name="connsiteX1" fmla="*/ 441618 w 1100766"/>
              <a:gd name="connsiteY1" fmla="*/ 1538761 h 1542589"/>
              <a:gd name="connsiteX2" fmla="*/ 184888 w 1100766"/>
              <a:gd name="connsiteY2" fmla="*/ 1414401 h 1542589"/>
              <a:gd name="connsiteX3" fmla="*/ 1153 w 1100766"/>
              <a:gd name="connsiteY3" fmla="*/ 331044 h 1542589"/>
              <a:gd name="connsiteX4" fmla="*/ 563128 w 1100766"/>
              <a:gd name="connsiteY4" fmla="*/ 10132 h 1542589"/>
              <a:gd name="connsiteX5" fmla="*/ 1050238 w 1100766"/>
              <a:gd name="connsiteY5" fmla="*/ 213005 h 1542589"/>
              <a:gd name="connsiteX6" fmla="*/ 1054779 w 1100766"/>
              <a:gd name="connsiteY6" fmla="*/ 1542589 h 1542589"/>
              <a:gd name="connsiteX0" fmla="*/ 1054779 w 1096867"/>
              <a:gd name="connsiteY0" fmla="*/ 1542589 h 1542589"/>
              <a:gd name="connsiteX1" fmla="*/ 441618 w 1096867"/>
              <a:gd name="connsiteY1" fmla="*/ 1538761 h 1542589"/>
              <a:gd name="connsiteX2" fmla="*/ 184888 w 1096867"/>
              <a:gd name="connsiteY2" fmla="*/ 1414401 h 1542589"/>
              <a:gd name="connsiteX3" fmla="*/ 1153 w 1096867"/>
              <a:gd name="connsiteY3" fmla="*/ 331044 h 1542589"/>
              <a:gd name="connsiteX4" fmla="*/ 563128 w 1096867"/>
              <a:gd name="connsiteY4" fmla="*/ 10132 h 1542589"/>
              <a:gd name="connsiteX5" fmla="*/ 1050238 w 1096867"/>
              <a:gd name="connsiteY5" fmla="*/ 213005 h 1542589"/>
              <a:gd name="connsiteX6" fmla="*/ 1054779 w 1096867"/>
              <a:gd name="connsiteY6" fmla="*/ 1542589 h 1542589"/>
              <a:gd name="connsiteX0" fmla="*/ 1054779 w 1060262"/>
              <a:gd name="connsiteY0" fmla="*/ 1542589 h 1542589"/>
              <a:gd name="connsiteX1" fmla="*/ 441618 w 1060262"/>
              <a:gd name="connsiteY1" fmla="*/ 1538761 h 1542589"/>
              <a:gd name="connsiteX2" fmla="*/ 184888 w 1060262"/>
              <a:gd name="connsiteY2" fmla="*/ 1414401 h 1542589"/>
              <a:gd name="connsiteX3" fmla="*/ 1153 w 1060262"/>
              <a:gd name="connsiteY3" fmla="*/ 331044 h 1542589"/>
              <a:gd name="connsiteX4" fmla="*/ 563128 w 1060262"/>
              <a:gd name="connsiteY4" fmla="*/ 10132 h 1542589"/>
              <a:gd name="connsiteX5" fmla="*/ 1050238 w 1060262"/>
              <a:gd name="connsiteY5" fmla="*/ 213005 h 1542589"/>
              <a:gd name="connsiteX6" fmla="*/ 1054779 w 1060262"/>
              <a:gd name="connsiteY6" fmla="*/ 1542589 h 1542589"/>
              <a:gd name="connsiteX0" fmla="*/ 1054779 w 1062619"/>
              <a:gd name="connsiteY0" fmla="*/ 1537067 h 1537067"/>
              <a:gd name="connsiteX1" fmla="*/ 441618 w 1062619"/>
              <a:gd name="connsiteY1" fmla="*/ 1533239 h 1537067"/>
              <a:gd name="connsiteX2" fmla="*/ 184888 w 1062619"/>
              <a:gd name="connsiteY2" fmla="*/ 1408879 h 1537067"/>
              <a:gd name="connsiteX3" fmla="*/ 1153 w 1062619"/>
              <a:gd name="connsiteY3" fmla="*/ 325522 h 1537067"/>
              <a:gd name="connsiteX4" fmla="*/ 563128 w 1062619"/>
              <a:gd name="connsiteY4" fmla="*/ 4610 h 1537067"/>
              <a:gd name="connsiteX5" fmla="*/ 1058784 w 1062619"/>
              <a:gd name="connsiteY5" fmla="*/ 235969 h 1537067"/>
              <a:gd name="connsiteX6" fmla="*/ 1054779 w 1062619"/>
              <a:gd name="connsiteY6" fmla="*/ 1537067 h 1537067"/>
              <a:gd name="connsiteX0" fmla="*/ 1060477 w 1066576"/>
              <a:gd name="connsiteY0" fmla="*/ 1534218 h 1534218"/>
              <a:gd name="connsiteX1" fmla="*/ 441618 w 1066576"/>
              <a:gd name="connsiteY1" fmla="*/ 1533239 h 1534218"/>
              <a:gd name="connsiteX2" fmla="*/ 184888 w 1066576"/>
              <a:gd name="connsiteY2" fmla="*/ 1408879 h 1534218"/>
              <a:gd name="connsiteX3" fmla="*/ 1153 w 1066576"/>
              <a:gd name="connsiteY3" fmla="*/ 325522 h 1534218"/>
              <a:gd name="connsiteX4" fmla="*/ 563128 w 1066576"/>
              <a:gd name="connsiteY4" fmla="*/ 4610 h 1534218"/>
              <a:gd name="connsiteX5" fmla="*/ 1058784 w 1066576"/>
              <a:gd name="connsiteY5" fmla="*/ 235969 h 1534218"/>
              <a:gd name="connsiteX6" fmla="*/ 1060477 w 1066576"/>
              <a:gd name="connsiteY6" fmla="*/ 1534218 h 1534218"/>
              <a:gd name="connsiteX0" fmla="*/ 1060477 w 1060477"/>
              <a:gd name="connsiteY0" fmla="*/ 1534218 h 1534218"/>
              <a:gd name="connsiteX1" fmla="*/ 441618 w 1060477"/>
              <a:gd name="connsiteY1" fmla="*/ 1533239 h 1534218"/>
              <a:gd name="connsiteX2" fmla="*/ 184888 w 1060477"/>
              <a:gd name="connsiteY2" fmla="*/ 1408879 h 1534218"/>
              <a:gd name="connsiteX3" fmla="*/ 1153 w 1060477"/>
              <a:gd name="connsiteY3" fmla="*/ 325522 h 1534218"/>
              <a:gd name="connsiteX4" fmla="*/ 563128 w 1060477"/>
              <a:gd name="connsiteY4" fmla="*/ 4610 h 1534218"/>
              <a:gd name="connsiteX5" fmla="*/ 1058784 w 1060477"/>
              <a:gd name="connsiteY5" fmla="*/ 235969 h 1534218"/>
              <a:gd name="connsiteX6" fmla="*/ 1060477 w 1060477"/>
              <a:gd name="connsiteY6" fmla="*/ 1534218 h 1534218"/>
              <a:gd name="connsiteX0" fmla="*/ 1060274 w 1060274"/>
              <a:gd name="connsiteY0" fmla="*/ 1534218 h 1534218"/>
              <a:gd name="connsiteX1" fmla="*/ 441415 w 1060274"/>
              <a:gd name="connsiteY1" fmla="*/ 1533239 h 1534218"/>
              <a:gd name="connsiteX2" fmla="*/ 184685 w 1060274"/>
              <a:gd name="connsiteY2" fmla="*/ 1408879 h 1534218"/>
              <a:gd name="connsiteX3" fmla="*/ 950 w 1060274"/>
              <a:gd name="connsiteY3" fmla="*/ 325522 h 1534218"/>
              <a:gd name="connsiteX4" fmla="*/ 562925 w 1060274"/>
              <a:gd name="connsiteY4" fmla="*/ 4610 h 1534218"/>
              <a:gd name="connsiteX5" fmla="*/ 1058581 w 1060274"/>
              <a:gd name="connsiteY5" fmla="*/ 235969 h 1534218"/>
              <a:gd name="connsiteX6" fmla="*/ 1060274 w 1060274"/>
              <a:gd name="connsiteY6" fmla="*/ 1534218 h 1534218"/>
              <a:gd name="connsiteX0" fmla="*/ 1060274 w 1060274"/>
              <a:gd name="connsiteY0" fmla="*/ 1534218 h 1534218"/>
              <a:gd name="connsiteX1" fmla="*/ 441415 w 1060274"/>
              <a:gd name="connsiteY1" fmla="*/ 1533239 h 1534218"/>
              <a:gd name="connsiteX2" fmla="*/ 184685 w 1060274"/>
              <a:gd name="connsiteY2" fmla="*/ 1408879 h 1534218"/>
              <a:gd name="connsiteX3" fmla="*/ 950 w 1060274"/>
              <a:gd name="connsiteY3" fmla="*/ 325522 h 1534218"/>
              <a:gd name="connsiteX4" fmla="*/ 562925 w 1060274"/>
              <a:gd name="connsiteY4" fmla="*/ 4610 h 1534218"/>
              <a:gd name="connsiteX5" fmla="*/ 1058581 w 1060274"/>
              <a:gd name="connsiteY5" fmla="*/ 235969 h 1534218"/>
              <a:gd name="connsiteX6" fmla="*/ 1060274 w 1060274"/>
              <a:gd name="connsiteY6" fmla="*/ 1534218 h 1534218"/>
              <a:gd name="connsiteX0" fmla="*/ 1060327 w 1060327"/>
              <a:gd name="connsiteY0" fmla="*/ 1534218 h 1534218"/>
              <a:gd name="connsiteX1" fmla="*/ 441468 w 1060327"/>
              <a:gd name="connsiteY1" fmla="*/ 1533239 h 1534218"/>
              <a:gd name="connsiteX2" fmla="*/ 176193 w 1060327"/>
              <a:gd name="connsiteY2" fmla="*/ 1391787 h 1534218"/>
              <a:gd name="connsiteX3" fmla="*/ 1003 w 1060327"/>
              <a:gd name="connsiteY3" fmla="*/ 325522 h 1534218"/>
              <a:gd name="connsiteX4" fmla="*/ 562978 w 1060327"/>
              <a:gd name="connsiteY4" fmla="*/ 4610 h 1534218"/>
              <a:gd name="connsiteX5" fmla="*/ 1058634 w 1060327"/>
              <a:gd name="connsiteY5" fmla="*/ 235969 h 1534218"/>
              <a:gd name="connsiteX6" fmla="*/ 1060327 w 1060327"/>
              <a:gd name="connsiteY6" fmla="*/ 1534218 h 1534218"/>
              <a:gd name="connsiteX0" fmla="*/ 1060453 w 1060453"/>
              <a:gd name="connsiteY0" fmla="*/ 1534218 h 1534218"/>
              <a:gd name="connsiteX1" fmla="*/ 441594 w 1060453"/>
              <a:gd name="connsiteY1" fmla="*/ 1533239 h 1534218"/>
              <a:gd name="connsiteX2" fmla="*/ 176319 w 1060453"/>
              <a:gd name="connsiteY2" fmla="*/ 1391787 h 1534218"/>
              <a:gd name="connsiteX3" fmla="*/ 1129 w 1060453"/>
              <a:gd name="connsiteY3" fmla="*/ 325522 h 1534218"/>
              <a:gd name="connsiteX4" fmla="*/ 563104 w 1060453"/>
              <a:gd name="connsiteY4" fmla="*/ 4610 h 1534218"/>
              <a:gd name="connsiteX5" fmla="*/ 1058760 w 1060453"/>
              <a:gd name="connsiteY5" fmla="*/ 235969 h 1534218"/>
              <a:gd name="connsiteX6" fmla="*/ 1060453 w 1060453"/>
              <a:gd name="connsiteY6" fmla="*/ 1534218 h 1534218"/>
              <a:gd name="connsiteX0" fmla="*/ 1060453 w 1060453"/>
              <a:gd name="connsiteY0" fmla="*/ 1534218 h 1534218"/>
              <a:gd name="connsiteX1" fmla="*/ 441594 w 1060453"/>
              <a:gd name="connsiteY1" fmla="*/ 1533239 h 1534218"/>
              <a:gd name="connsiteX2" fmla="*/ 176319 w 1060453"/>
              <a:gd name="connsiteY2" fmla="*/ 1391787 h 1534218"/>
              <a:gd name="connsiteX3" fmla="*/ 1129 w 1060453"/>
              <a:gd name="connsiteY3" fmla="*/ 325522 h 1534218"/>
              <a:gd name="connsiteX4" fmla="*/ 563104 w 1060453"/>
              <a:gd name="connsiteY4" fmla="*/ 4610 h 1534218"/>
              <a:gd name="connsiteX5" fmla="*/ 1058760 w 1060453"/>
              <a:gd name="connsiteY5" fmla="*/ 235969 h 1534218"/>
              <a:gd name="connsiteX6" fmla="*/ 1060453 w 1060453"/>
              <a:gd name="connsiteY6" fmla="*/ 1534218 h 1534218"/>
              <a:gd name="connsiteX0" fmla="*/ 1081511 w 1081511"/>
              <a:gd name="connsiteY0" fmla="*/ 1534218 h 1534218"/>
              <a:gd name="connsiteX1" fmla="*/ 462652 w 1081511"/>
              <a:gd name="connsiteY1" fmla="*/ 1533239 h 1534218"/>
              <a:gd name="connsiteX2" fmla="*/ 197377 w 1081511"/>
              <a:gd name="connsiteY2" fmla="*/ 1391787 h 1534218"/>
              <a:gd name="connsiteX3" fmla="*/ 109427 w 1081511"/>
              <a:gd name="connsiteY3" fmla="*/ 1157226 h 1534218"/>
              <a:gd name="connsiteX4" fmla="*/ 22187 w 1081511"/>
              <a:gd name="connsiteY4" fmla="*/ 325522 h 1534218"/>
              <a:gd name="connsiteX5" fmla="*/ 584162 w 1081511"/>
              <a:gd name="connsiteY5" fmla="*/ 4610 h 1534218"/>
              <a:gd name="connsiteX6" fmla="*/ 1079818 w 1081511"/>
              <a:gd name="connsiteY6" fmla="*/ 235969 h 1534218"/>
              <a:gd name="connsiteX7" fmla="*/ 1081511 w 1081511"/>
              <a:gd name="connsiteY7" fmla="*/ 1534218 h 1534218"/>
              <a:gd name="connsiteX0" fmla="*/ 1081511 w 1081511"/>
              <a:gd name="connsiteY0" fmla="*/ 1534218 h 1534218"/>
              <a:gd name="connsiteX1" fmla="*/ 462652 w 1081511"/>
              <a:gd name="connsiteY1" fmla="*/ 1533239 h 1534218"/>
              <a:gd name="connsiteX2" fmla="*/ 197377 w 1081511"/>
              <a:gd name="connsiteY2" fmla="*/ 1391787 h 1534218"/>
              <a:gd name="connsiteX3" fmla="*/ 109427 w 1081511"/>
              <a:gd name="connsiteY3" fmla="*/ 1157226 h 1534218"/>
              <a:gd name="connsiteX4" fmla="*/ 22187 w 1081511"/>
              <a:gd name="connsiteY4" fmla="*/ 325522 h 1534218"/>
              <a:gd name="connsiteX5" fmla="*/ 584162 w 1081511"/>
              <a:gd name="connsiteY5" fmla="*/ 4610 h 1534218"/>
              <a:gd name="connsiteX6" fmla="*/ 1079818 w 1081511"/>
              <a:gd name="connsiteY6" fmla="*/ 235969 h 1534218"/>
              <a:gd name="connsiteX7" fmla="*/ 1081511 w 1081511"/>
              <a:gd name="connsiteY7" fmla="*/ 1534218 h 1534218"/>
              <a:gd name="connsiteX0" fmla="*/ 1081511 w 1081511"/>
              <a:gd name="connsiteY0" fmla="*/ 1534218 h 1534218"/>
              <a:gd name="connsiteX1" fmla="*/ 462652 w 1081511"/>
              <a:gd name="connsiteY1" fmla="*/ 1533239 h 1534218"/>
              <a:gd name="connsiteX2" fmla="*/ 197377 w 1081511"/>
              <a:gd name="connsiteY2" fmla="*/ 1391787 h 1534218"/>
              <a:gd name="connsiteX3" fmla="*/ 109427 w 1081511"/>
              <a:gd name="connsiteY3" fmla="*/ 1157226 h 1534218"/>
              <a:gd name="connsiteX4" fmla="*/ 22187 w 1081511"/>
              <a:gd name="connsiteY4" fmla="*/ 325522 h 1534218"/>
              <a:gd name="connsiteX5" fmla="*/ 584162 w 1081511"/>
              <a:gd name="connsiteY5" fmla="*/ 4610 h 1534218"/>
              <a:gd name="connsiteX6" fmla="*/ 1079818 w 1081511"/>
              <a:gd name="connsiteY6" fmla="*/ 235969 h 1534218"/>
              <a:gd name="connsiteX7" fmla="*/ 1081511 w 1081511"/>
              <a:gd name="connsiteY7" fmla="*/ 1534218 h 1534218"/>
              <a:gd name="connsiteX0" fmla="*/ 1176205 w 1176205"/>
              <a:gd name="connsiteY0" fmla="*/ 1533036 h 1533036"/>
              <a:gd name="connsiteX1" fmla="*/ 557346 w 1176205"/>
              <a:gd name="connsiteY1" fmla="*/ 1532057 h 1533036"/>
              <a:gd name="connsiteX2" fmla="*/ 292071 w 1176205"/>
              <a:gd name="connsiteY2" fmla="*/ 1390605 h 1533036"/>
              <a:gd name="connsiteX3" fmla="*/ 204121 w 1176205"/>
              <a:gd name="connsiteY3" fmla="*/ 1156044 h 1533036"/>
              <a:gd name="connsiteX4" fmla="*/ 14332 w 1176205"/>
              <a:gd name="connsiteY4" fmla="*/ 304400 h 1533036"/>
              <a:gd name="connsiteX5" fmla="*/ 678856 w 1176205"/>
              <a:gd name="connsiteY5" fmla="*/ 3428 h 1533036"/>
              <a:gd name="connsiteX6" fmla="*/ 1174512 w 1176205"/>
              <a:gd name="connsiteY6" fmla="*/ 234787 h 1533036"/>
              <a:gd name="connsiteX7" fmla="*/ 1176205 w 1176205"/>
              <a:gd name="connsiteY7" fmla="*/ 1533036 h 1533036"/>
              <a:gd name="connsiteX0" fmla="*/ 1161873 w 1161873"/>
              <a:gd name="connsiteY0" fmla="*/ 1533036 h 1533036"/>
              <a:gd name="connsiteX1" fmla="*/ 543014 w 1161873"/>
              <a:gd name="connsiteY1" fmla="*/ 1532057 h 1533036"/>
              <a:gd name="connsiteX2" fmla="*/ 277739 w 1161873"/>
              <a:gd name="connsiteY2" fmla="*/ 1390605 h 1533036"/>
              <a:gd name="connsiteX3" fmla="*/ 189789 w 1161873"/>
              <a:gd name="connsiteY3" fmla="*/ 1156044 h 1533036"/>
              <a:gd name="connsiteX4" fmla="*/ 0 w 1161873"/>
              <a:gd name="connsiteY4" fmla="*/ 304400 h 1533036"/>
              <a:gd name="connsiteX5" fmla="*/ 664524 w 1161873"/>
              <a:gd name="connsiteY5" fmla="*/ 3428 h 1533036"/>
              <a:gd name="connsiteX6" fmla="*/ 1160180 w 1161873"/>
              <a:gd name="connsiteY6" fmla="*/ 234787 h 1533036"/>
              <a:gd name="connsiteX7" fmla="*/ 1161873 w 1161873"/>
              <a:gd name="connsiteY7" fmla="*/ 1533036 h 1533036"/>
              <a:gd name="connsiteX0" fmla="*/ 1161873 w 1161873"/>
              <a:gd name="connsiteY0" fmla="*/ 1533036 h 1533036"/>
              <a:gd name="connsiteX1" fmla="*/ 543014 w 1161873"/>
              <a:gd name="connsiteY1" fmla="*/ 1532057 h 1533036"/>
              <a:gd name="connsiteX2" fmla="*/ 277739 w 1161873"/>
              <a:gd name="connsiteY2" fmla="*/ 1390605 h 1533036"/>
              <a:gd name="connsiteX3" fmla="*/ 189789 w 1161873"/>
              <a:gd name="connsiteY3" fmla="*/ 1156044 h 1533036"/>
              <a:gd name="connsiteX4" fmla="*/ 0 w 1161873"/>
              <a:gd name="connsiteY4" fmla="*/ 304400 h 1533036"/>
              <a:gd name="connsiteX5" fmla="*/ 664524 w 1161873"/>
              <a:gd name="connsiteY5" fmla="*/ 3428 h 1533036"/>
              <a:gd name="connsiteX6" fmla="*/ 1160180 w 1161873"/>
              <a:gd name="connsiteY6" fmla="*/ 234787 h 1533036"/>
              <a:gd name="connsiteX7" fmla="*/ 1161873 w 1161873"/>
              <a:gd name="connsiteY7" fmla="*/ 1533036 h 1533036"/>
              <a:gd name="connsiteX0" fmla="*/ 1161873 w 1161873"/>
              <a:gd name="connsiteY0" fmla="*/ 1533036 h 1533036"/>
              <a:gd name="connsiteX1" fmla="*/ 543014 w 1161873"/>
              <a:gd name="connsiteY1" fmla="*/ 1532057 h 1533036"/>
              <a:gd name="connsiteX2" fmla="*/ 277739 w 1161873"/>
              <a:gd name="connsiteY2" fmla="*/ 1390605 h 1533036"/>
              <a:gd name="connsiteX3" fmla="*/ 189789 w 1161873"/>
              <a:gd name="connsiteY3" fmla="*/ 1156044 h 1533036"/>
              <a:gd name="connsiteX4" fmla="*/ 0 w 1161873"/>
              <a:gd name="connsiteY4" fmla="*/ 304400 h 1533036"/>
              <a:gd name="connsiteX5" fmla="*/ 664524 w 1161873"/>
              <a:gd name="connsiteY5" fmla="*/ 3428 h 1533036"/>
              <a:gd name="connsiteX6" fmla="*/ 1160180 w 1161873"/>
              <a:gd name="connsiteY6" fmla="*/ 234787 h 1533036"/>
              <a:gd name="connsiteX7" fmla="*/ 1161873 w 1161873"/>
              <a:gd name="connsiteY7" fmla="*/ 1533036 h 153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1873" h="1533036">
                <a:moveTo>
                  <a:pt x="1161873" y="1533036"/>
                </a:moveTo>
                <a:lnTo>
                  <a:pt x="543014" y="1532057"/>
                </a:lnTo>
                <a:cubicBezTo>
                  <a:pt x="432216" y="1530632"/>
                  <a:pt x="296552" y="1416702"/>
                  <a:pt x="277739" y="1390605"/>
                </a:cubicBezTo>
                <a:cubicBezTo>
                  <a:pt x="241182" y="1330310"/>
                  <a:pt x="230381" y="1313815"/>
                  <a:pt x="189789" y="1156044"/>
                </a:cubicBezTo>
                <a:cubicBezTo>
                  <a:pt x="160591" y="978333"/>
                  <a:pt x="5861" y="561546"/>
                  <a:pt x="0" y="304400"/>
                </a:cubicBezTo>
                <a:cubicBezTo>
                  <a:pt x="16988" y="-4659"/>
                  <a:pt x="471161" y="15030"/>
                  <a:pt x="664524" y="3428"/>
                </a:cubicBezTo>
                <a:cubicBezTo>
                  <a:pt x="857887" y="-8174"/>
                  <a:pt x="1068105" y="-3338"/>
                  <a:pt x="1160180" y="234787"/>
                </a:cubicBezTo>
                <a:cubicBezTo>
                  <a:pt x="1161101" y="484306"/>
                  <a:pt x="1161859" y="1136162"/>
                  <a:pt x="1161873" y="1533036"/>
                </a:cubicBezTo>
                <a:close/>
              </a:path>
            </a:pathLst>
          </a:custGeom>
          <a:gradFill flip="none" rotWithShape="1">
            <a:gsLst>
              <a:gs pos="27000">
                <a:schemeClr val="bg1">
                  <a:lumMod val="65000"/>
                  <a:alpha val="75000"/>
                </a:schemeClr>
              </a:gs>
              <a:gs pos="85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2"/>
          <p:cNvSpPr/>
          <p:nvPr/>
        </p:nvSpPr>
        <p:spPr>
          <a:xfrm>
            <a:off x="-1671" y="8006316"/>
            <a:ext cx="2946890" cy="2052084"/>
          </a:xfrm>
          <a:custGeom>
            <a:avLst/>
            <a:gdLst>
              <a:gd name="connsiteX0" fmla="*/ 2966484 w 2998381"/>
              <a:gd name="connsiteY0" fmla="*/ 967563 h 2052084"/>
              <a:gd name="connsiteX1" fmla="*/ 2519916 w 2998381"/>
              <a:gd name="connsiteY1" fmla="*/ 882503 h 2052084"/>
              <a:gd name="connsiteX2" fmla="*/ 2254102 w 2998381"/>
              <a:gd name="connsiteY2" fmla="*/ 340242 h 2052084"/>
              <a:gd name="connsiteX3" fmla="*/ 1871330 w 2998381"/>
              <a:gd name="connsiteY3" fmla="*/ 159489 h 2052084"/>
              <a:gd name="connsiteX4" fmla="*/ 1392865 w 2998381"/>
              <a:gd name="connsiteY4" fmla="*/ 0 h 2052084"/>
              <a:gd name="connsiteX5" fmla="*/ 0 w 2998381"/>
              <a:gd name="connsiteY5" fmla="*/ 21265 h 2052084"/>
              <a:gd name="connsiteX6" fmla="*/ 21265 w 2998381"/>
              <a:gd name="connsiteY6" fmla="*/ 2052084 h 2052084"/>
              <a:gd name="connsiteX7" fmla="*/ 2073349 w 2998381"/>
              <a:gd name="connsiteY7" fmla="*/ 2052084 h 2052084"/>
              <a:gd name="connsiteX8" fmla="*/ 2307265 w 2998381"/>
              <a:gd name="connsiteY8" fmla="*/ 1828800 h 2052084"/>
              <a:gd name="connsiteX9" fmla="*/ 2371060 w 2998381"/>
              <a:gd name="connsiteY9" fmla="*/ 1573619 h 2052084"/>
              <a:gd name="connsiteX10" fmla="*/ 2541181 w 2998381"/>
              <a:gd name="connsiteY10" fmla="*/ 1456661 h 2052084"/>
              <a:gd name="connsiteX11" fmla="*/ 2998381 w 2998381"/>
              <a:gd name="connsiteY11" fmla="*/ 1456661 h 2052084"/>
              <a:gd name="connsiteX12" fmla="*/ 2966484 w 2998381"/>
              <a:gd name="connsiteY12" fmla="*/ 967563 h 2052084"/>
              <a:gd name="connsiteX0" fmla="*/ 2966484 w 2998381"/>
              <a:gd name="connsiteY0" fmla="*/ 967563 h 2052084"/>
              <a:gd name="connsiteX1" fmla="*/ 2519916 w 2998381"/>
              <a:gd name="connsiteY1" fmla="*/ 882503 h 2052084"/>
              <a:gd name="connsiteX2" fmla="*/ 2254102 w 2998381"/>
              <a:gd name="connsiteY2" fmla="*/ 340242 h 2052084"/>
              <a:gd name="connsiteX3" fmla="*/ 1871330 w 2998381"/>
              <a:gd name="connsiteY3" fmla="*/ 159489 h 2052084"/>
              <a:gd name="connsiteX4" fmla="*/ 1392865 w 2998381"/>
              <a:gd name="connsiteY4" fmla="*/ 0 h 2052084"/>
              <a:gd name="connsiteX5" fmla="*/ 0 w 2998381"/>
              <a:gd name="connsiteY5" fmla="*/ 21265 h 2052084"/>
              <a:gd name="connsiteX6" fmla="*/ 21265 w 2998381"/>
              <a:gd name="connsiteY6" fmla="*/ 2052084 h 2052084"/>
              <a:gd name="connsiteX7" fmla="*/ 2073349 w 2998381"/>
              <a:gd name="connsiteY7" fmla="*/ 2052084 h 2052084"/>
              <a:gd name="connsiteX8" fmla="*/ 2307265 w 2998381"/>
              <a:gd name="connsiteY8" fmla="*/ 1828800 h 2052084"/>
              <a:gd name="connsiteX9" fmla="*/ 2371060 w 2998381"/>
              <a:gd name="connsiteY9" fmla="*/ 1573619 h 2052084"/>
              <a:gd name="connsiteX10" fmla="*/ 2541181 w 2998381"/>
              <a:gd name="connsiteY10" fmla="*/ 1456661 h 2052084"/>
              <a:gd name="connsiteX11" fmla="*/ 2998381 w 2998381"/>
              <a:gd name="connsiteY11" fmla="*/ 1456661 h 2052084"/>
              <a:gd name="connsiteX12" fmla="*/ 2966484 w 2998381"/>
              <a:gd name="connsiteY12" fmla="*/ 967563 h 2052084"/>
              <a:gd name="connsiteX0" fmla="*/ 2966484 w 2998381"/>
              <a:gd name="connsiteY0" fmla="*/ 967563 h 2052084"/>
              <a:gd name="connsiteX1" fmla="*/ 2519916 w 2998381"/>
              <a:gd name="connsiteY1" fmla="*/ 882503 h 2052084"/>
              <a:gd name="connsiteX2" fmla="*/ 2254102 w 2998381"/>
              <a:gd name="connsiteY2" fmla="*/ 340242 h 2052084"/>
              <a:gd name="connsiteX3" fmla="*/ 1871330 w 2998381"/>
              <a:gd name="connsiteY3" fmla="*/ 159489 h 2052084"/>
              <a:gd name="connsiteX4" fmla="*/ 1392865 w 2998381"/>
              <a:gd name="connsiteY4" fmla="*/ 0 h 2052084"/>
              <a:gd name="connsiteX5" fmla="*/ 0 w 2998381"/>
              <a:gd name="connsiteY5" fmla="*/ 21265 h 2052084"/>
              <a:gd name="connsiteX6" fmla="*/ 21265 w 2998381"/>
              <a:gd name="connsiteY6" fmla="*/ 2052084 h 2052084"/>
              <a:gd name="connsiteX7" fmla="*/ 2073349 w 2998381"/>
              <a:gd name="connsiteY7" fmla="*/ 2052084 h 2052084"/>
              <a:gd name="connsiteX8" fmla="*/ 2307265 w 2998381"/>
              <a:gd name="connsiteY8" fmla="*/ 1828800 h 2052084"/>
              <a:gd name="connsiteX9" fmla="*/ 2371060 w 2998381"/>
              <a:gd name="connsiteY9" fmla="*/ 1573619 h 2052084"/>
              <a:gd name="connsiteX10" fmla="*/ 2541181 w 2998381"/>
              <a:gd name="connsiteY10" fmla="*/ 1456661 h 2052084"/>
              <a:gd name="connsiteX11" fmla="*/ 2998381 w 2998381"/>
              <a:gd name="connsiteY11" fmla="*/ 1456661 h 2052084"/>
              <a:gd name="connsiteX12" fmla="*/ 2966484 w 2998381"/>
              <a:gd name="connsiteY12" fmla="*/ 967563 h 2052084"/>
              <a:gd name="connsiteX0" fmla="*/ 2966484 w 2998381"/>
              <a:gd name="connsiteY0" fmla="*/ 967563 h 2052084"/>
              <a:gd name="connsiteX1" fmla="*/ 2519916 w 2998381"/>
              <a:gd name="connsiteY1" fmla="*/ 882503 h 2052084"/>
              <a:gd name="connsiteX2" fmla="*/ 2254102 w 2998381"/>
              <a:gd name="connsiteY2" fmla="*/ 340242 h 2052084"/>
              <a:gd name="connsiteX3" fmla="*/ 1871330 w 2998381"/>
              <a:gd name="connsiteY3" fmla="*/ 159489 h 2052084"/>
              <a:gd name="connsiteX4" fmla="*/ 1392865 w 2998381"/>
              <a:gd name="connsiteY4" fmla="*/ 0 h 2052084"/>
              <a:gd name="connsiteX5" fmla="*/ 0 w 2998381"/>
              <a:gd name="connsiteY5" fmla="*/ 21265 h 2052084"/>
              <a:gd name="connsiteX6" fmla="*/ 21265 w 2998381"/>
              <a:gd name="connsiteY6" fmla="*/ 2052084 h 2052084"/>
              <a:gd name="connsiteX7" fmla="*/ 2073349 w 2998381"/>
              <a:gd name="connsiteY7" fmla="*/ 2052084 h 2052084"/>
              <a:gd name="connsiteX8" fmla="*/ 2307265 w 2998381"/>
              <a:gd name="connsiteY8" fmla="*/ 1828800 h 2052084"/>
              <a:gd name="connsiteX9" fmla="*/ 2371060 w 2998381"/>
              <a:gd name="connsiteY9" fmla="*/ 1573619 h 2052084"/>
              <a:gd name="connsiteX10" fmla="*/ 2541181 w 2998381"/>
              <a:gd name="connsiteY10" fmla="*/ 1456661 h 2052084"/>
              <a:gd name="connsiteX11" fmla="*/ 2998381 w 2998381"/>
              <a:gd name="connsiteY11" fmla="*/ 1456661 h 2052084"/>
              <a:gd name="connsiteX12" fmla="*/ 2966484 w 2998381"/>
              <a:gd name="connsiteY12" fmla="*/ 967563 h 2052084"/>
              <a:gd name="connsiteX0" fmla="*/ 2966484 w 2998381"/>
              <a:gd name="connsiteY0" fmla="*/ 967563 h 2052084"/>
              <a:gd name="connsiteX1" fmla="*/ 2519916 w 2998381"/>
              <a:gd name="connsiteY1" fmla="*/ 882503 h 2052084"/>
              <a:gd name="connsiteX2" fmla="*/ 2254102 w 2998381"/>
              <a:gd name="connsiteY2" fmla="*/ 340242 h 2052084"/>
              <a:gd name="connsiteX3" fmla="*/ 1871330 w 2998381"/>
              <a:gd name="connsiteY3" fmla="*/ 159489 h 2052084"/>
              <a:gd name="connsiteX4" fmla="*/ 1392865 w 2998381"/>
              <a:gd name="connsiteY4" fmla="*/ 0 h 2052084"/>
              <a:gd name="connsiteX5" fmla="*/ 0 w 2998381"/>
              <a:gd name="connsiteY5" fmla="*/ 21265 h 2052084"/>
              <a:gd name="connsiteX6" fmla="*/ 21265 w 2998381"/>
              <a:gd name="connsiteY6" fmla="*/ 2052084 h 2052084"/>
              <a:gd name="connsiteX7" fmla="*/ 2073349 w 2998381"/>
              <a:gd name="connsiteY7" fmla="*/ 2052084 h 2052084"/>
              <a:gd name="connsiteX8" fmla="*/ 2307265 w 2998381"/>
              <a:gd name="connsiteY8" fmla="*/ 1828800 h 2052084"/>
              <a:gd name="connsiteX9" fmla="*/ 2371060 w 2998381"/>
              <a:gd name="connsiteY9" fmla="*/ 1573619 h 2052084"/>
              <a:gd name="connsiteX10" fmla="*/ 2541181 w 2998381"/>
              <a:gd name="connsiteY10" fmla="*/ 1456661 h 2052084"/>
              <a:gd name="connsiteX11" fmla="*/ 2998381 w 2998381"/>
              <a:gd name="connsiteY11" fmla="*/ 1456661 h 2052084"/>
              <a:gd name="connsiteX12" fmla="*/ 2966484 w 2998381"/>
              <a:gd name="connsiteY12" fmla="*/ 967563 h 2052084"/>
              <a:gd name="connsiteX0" fmla="*/ 2966484 w 2998381"/>
              <a:gd name="connsiteY0" fmla="*/ 967563 h 2052084"/>
              <a:gd name="connsiteX1" fmla="*/ 2519916 w 2998381"/>
              <a:gd name="connsiteY1" fmla="*/ 882503 h 2052084"/>
              <a:gd name="connsiteX2" fmla="*/ 2254102 w 2998381"/>
              <a:gd name="connsiteY2" fmla="*/ 340242 h 2052084"/>
              <a:gd name="connsiteX3" fmla="*/ 1871330 w 2998381"/>
              <a:gd name="connsiteY3" fmla="*/ 159489 h 2052084"/>
              <a:gd name="connsiteX4" fmla="*/ 1392865 w 2998381"/>
              <a:gd name="connsiteY4" fmla="*/ 0 h 2052084"/>
              <a:gd name="connsiteX5" fmla="*/ 0 w 2998381"/>
              <a:gd name="connsiteY5" fmla="*/ 21265 h 2052084"/>
              <a:gd name="connsiteX6" fmla="*/ 21265 w 2998381"/>
              <a:gd name="connsiteY6" fmla="*/ 2052084 h 2052084"/>
              <a:gd name="connsiteX7" fmla="*/ 2073349 w 2998381"/>
              <a:gd name="connsiteY7" fmla="*/ 2052084 h 2052084"/>
              <a:gd name="connsiteX8" fmla="*/ 2307265 w 2998381"/>
              <a:gd name="connsiteY8" fmla="*/ 1828800 h 2052084"/>
              <a:gd name="connsiteX9" fmla="*/ 2371060 w 2998381"/>
              <a:gd name="connsiteY9" fmla="*/ 1573619 h 2052084"/>
              <a:gd name="connsiteX10" fmla="*/ 2541181 w 2998381"/>
              <a:gd name="connsiteY10" fmla="*/ 1456661 h 2052084"/>
              <a:gd name="connsiteX11" fmla="*/ 2998381 w 2998381"/>
              <a:gd name="connsiteY11" fmla="*/ 1456661 h 2052084"/>
              <a:gd name="connsiteX12" fmla="*/ 2966484 w 2998381"/>
              <a:gd name="connsiteY12" fmla="*/ 967563 h 2052084"/>
              <a:gd name="connsiteX0" fmla="*/ 2966484 w 2998381"/>
              <a:gd name="connsiteY0" fmla="*/ 967563 h 2052084"/>
              <a:gd name="connsiteX1" fmla="*/ 2519916 w 2998381"/>
              <a:gd name="connsiteY1" fmla="*/ 882503 h 2052084"/>
              <a:gd name="connsiteX2" fmla="*/ 2254102 w 2998381"/>
              <a:gd name="connsiteY2" fmla="*/ 340242 h 2052084"/>
              <a:gd name="connsiteX3" fmla="*/ 1871330 w 2998381"/>
              <a:gd name="connsiteY3" fmla="*/ 159489 h 2052084"/>
              <a:gd name="connsiteX4" fmla="*/ 1392865 w 2998381"/>
              <a:gd name="connsiteY4" fmla="*/ 0 h 2052084"/>
              <a:gd name="connsiteX5" fmla="*/ 0 w 2998381"/>
              <a:gd name="connsiteY5" fmla="*/ 21265 h 2052084"/>
              <a:gd name="connsiteX6" fmla="*/ 21265 w 2998381"/>
              <a:gd name="connsiteY6" fmla="*/ 2052084 h 2052084"/>
              <a:gd name="connsiteX7" fmla="*/ 2073349 w 2998381"/>
              <a:gd name="connsiteY7" fmla="*/ 2052084 h 2052084"/>
              <a:gd name="connsiteX8" fmla="*/ 2307265 w 2998381"/>
              <a:gd name="connsiteY8" fmla="*/ 1828800 h 2052084"/>
              <a:gd name="connsiteX9" fmla="*/ 2371060 w 2998381"/>
              <a:gd name="connsiteY9" fmla="*/ 1573619 h 2052084"/>
              <a:gd name="connsiteX10" fmla="*/ 2541181 w 2998381"/>
              <a:gd name="connsiteY10" fmla="*/ 1456661 h 2052084"/>
              <a:gd name="connsiteX11" fmla="*/ 2998381 w 2998381"/>
              <a:gd name="connsiteY11" fmla="*/ 1456661 h 2052084"/>
              <a:gd name="connsiteX12" fmla="*/ 2966484 w 2998381"/>
              <a:gd name="connsiteY12" fmla="*/ 967563 h 2052084"/>
              <a:gd name="connsiteX0" fmla="*/ 2966484 w 2998381"/>
              <a:gd name="connsiteY0" fmla="*/ 967563 h 2052084"/>
              <a:gd name="connsiteX1" fmla="*/ 2519916 w 2998381"/>
              <a:gd name="connsiteY1" fmla="*/ 882503 h 2052084"/>
              <a:gd name="connsiteX2" fmla="*/ 2254102 w 2998381"/>
              <a:gd name="connsiteY2" fmla="*/ 340242 h 2052084"/>
              <a:gd name="connsiteX3" fmla="*/ 1871330 w 2998381"/>
              <a:gd name="connsiteY3" fmla="*/ 159489 h 2052084"/>
              <a:gd name="connsiteX4" fmla="*/ 1392865 w 2998381"/>
              <a:gd name="connsiteY4" fmla="*/ 0 h 2052084"/>
              <a:gd name="connsiteX5" fmla="*/ 0 w 2998381"/>
              <a:gd name="connsiteY5" fmla="*/ 21265 h 2052084"/>
              <a:gd name="connsiteX6" fmla="*/ 21265 w 2998381"/>
              <a:gd name="connsiteY6" fmla="*/ 2052084 h 2052084"/>
              <a:gd name="connsiteX7" fmla="*/ 2073349 w 2998381"/>
              <a:gd name="connsiteY7" fmla="*/ 2052084 h 2052084"/>
              <a:gd name="connsiteX8" fmla="*/ 2307265 w 2998381"/>
              <a:gd name="connsiteY8" fmla="*/ 1828800 h 2052084"/>
              <a:gd name="connsiteX9" fmla="*/ 2371060 w 2998381"/>
              <a:gd name="connsiteY9" fmla="*/ 1573619 h 2052084"/>
              <a:gd name="connsiteX10" fmla="*/ 2541181 w 2998381"/>
              <a:gd name="connsiteY10" fmla="*/ 1456661 h 2052084"/>
              <a:gd name="connsiteX11" fmla="*/ 2998381 w 2998381"/>
              <a:gd name="connsiteY11" fmla="*/ 1456661 h 2052084"/>
              <a:gd name="connsiteX12" fmla="*/ 2966484 w 2998381"/>
              <a:gd name="connsiteY12" fmla="*/ 967563 h 2052084"/>
              <a:gd name="connsiteX0" fmla="*/ 2966484 w 2998381"/>
              <a:gd name="connsiteY0" fmla="*/ 967563 h 2052084"/>
              <a:gd name="connsiteX1" fmla="*/ 2519916 w 2998381"/>
              <a:gd name="connsiteY1" fmla="*/ 882503 h 2052084"/>
              <a:gd name="connsiteX2" fmla="*/ 2254102 w 2998381"/>
              <a:gd name="connsiteY2" fmla="*/ 340242 h 2052084"/>
              <a:gd name="connsiteX3" fmla="*/ 1871330 w 2998381"/>
              <a:gd name="connsiteY3" fmla="*/ 159489 h 2052084"/>
              <a:gd name="connsiteX4" fmla="*/ 1392865 w 2998381"/>
              <a:gd name="connsiteY4" fmla="*/ 0 h 2052084"/>
              <a:gd name="connsiteX5" fmla="*/ 0 w 2998381"/>
              <a:gd name="connsiteY5" fmla="*/ 21265 h 2052084"/>
              <a:gd name="connsiteX6" fmla="*/ 21265 w 2998381"/>
              <a:gd name="connsiteY6" fmla="*/ 2052084 h 2052084"/>
              <a:gd name="connsiteX7" fmla="*/ 2073349 w 2998381"/>
              <a:gd name="connsiteY7" fmla="*/ 2052084 h 2052084"/>
              <a:gd name="connsiteX8" fmla="*/ 2307265 w 2998381"/>
              <a:gd name="connsiteY8" fmla="*/ 1828800 h 2052084"/>
              <a:gd name="connsiteX9" fmla="*/ 2371060 w 2998381"/>
              <a:gd name="connsiteY9" fmla="*/ 1573619 h 2052084"/>
              <a:gd name="connsiteX10" fmla="*/ 2541181 w 2998381"/>
              <a:gd name="connsiteY10" fmla="*/ 1456661 h 2052084"/>
              <a:gd name="connsiteX11" fmla="*/ 2998381 w 2998381"/>
              <a:gd name="connsiteY11" fmla="*/ 1456661 h 2052084"/>
              <a:gd name="connsiteX12" fmla="*/ 2966484 w 2998381"/>
              <a:gd name="connsiteY12" fmla="*/ 967563 h 2052084"/>
              <a:gd name="connsiteX0" fmla="*/ 2966484 w 2966484"/>
              <a:gd name="connsiteY0" fmla="*/ 967563 h 2052084"/>
              <a:gd name="connsiteX1" fmla="*/ 2519916 w 2966484"/>
              <a:gd name="connsiteY1" fmla="*/ 882503 h 2052084"/>
              <a:gd name="connsiteX2" fmla="*/ 2254102 w 2966484"/>
              <a:gd name="connsiteY2" fmla="*/ 340242 h 2052084"/>
              <a:gd name="connsiteX3" fmla="*/ 1871330 w 2966484"/>
              <a:gd name="connsiteY3" fmla="*/ 159489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4102 w 2966484"/>
              <a:gd name="connsiteY2" fmla="*/ 340242 h 2052084"/>
              <a:gd name="connsiteX3" fmla="*/ 1871330 w 2966484"/>
              <a:gd name="connsiteY3" fmla="*/ 159489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4102 w 2966484"/>
              <a:gd name="connsiteY2" fmla="*/ 340242 h 2052084"/>
              <a:gd name="connsiteX3" fmla="*/ 1871330 w 2966484"/>
              <a:gd name="connsiteY3" fmla="*/ 159489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4102 w 2966484"/>
              <a:gd name="connsiteY2" fmla="*/ 340242 h 2052084"/>
              <a:gd name="connsiteX3" fmla="*/ 1871330 w 2966484"/>
              <a:gd name="connsiteY3" fmla="*/ 159489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4102 w 2966484"/>
              <a:gd name="connsiteY2" fmla="*/ 340242 h 2052084"/>
              <a:gd name="connsiteX3" fmla="*/ 1871330 w 2966484"/>
              <a:gd name="connsiteY3" fmla="*/ 159489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4102 w 2966484"/>
              <a:gd name="connsiteY2" fmla="*/ 340242 h 2052084"/>
              <a:gd name="connsiteX3" fmla="*/ 1871330 w 2966484"/>
              <a:gd name="connsiteY3" fmla="*/ 159489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4102 w 2966484"/>
              <a:gd name="connsiteY2" fmla="*/ 340242 h 2052084"/>
              <a:gd name="connsiteX3" fmla="*/ 1881962 w 2966484"/>
              <a:gd name="connsiteY3" fmla="*/ 127591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4102 w 2966484"/>
              <a:gd name="connsiteY2" fmla="*/ 340242 h 2052084"/>
              <a:gd name="connsiteX3" fmla="*/ 1881962 w 2966484"/>
              <a:gd name="connsiteY3" fmla="*/ 127591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4102 w 2966484"/>
              <a:gd name="connsiteY2" fmla="*/ 340242 h 2052084"/>
              <a:gd name="connsiteX3" fmla="*/ 1881962 w 2966484"/>
              <a:gd name="connsiteY3" fmla="*/ 127591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4102 w 2966484"/>
              <a:gd name="connsiteY2" fmla="*/ 340242 h 2052084"/>
              <a:gd name="connsiteX3" fmla="*/ 1881962 w 2966484"/>
              <a:gd name="connsiteY3" fmla="*/ 127591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4102 w 2966484"/>
              <a:gd name="connsiteY2" fmla="*/ 340242 h 2052084"/>
              <a:gd name="connsiteX3" fmla="*/ 1881962 w 2966484"/>
              <a:gd name="connsiteY3" fmla="*/ 127591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4102 w 2966484"/>
              <a:gd name="connsiteY2" fmla="*/ 340242 h 2052084"/>
              <a:gd name="connsiteX3" fmla="*/ 1881962 w 2966484"/>
              <a:gd name="connsiteY3" fmla="*/ 127591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4102 w 2966484"/>
              <a:gd name="connsiteY2" fmla="*/ 340242 h 2052084"/>
              <a:gd name="connsiteX3" fmla="*/ 1881962 w 2966484"/>
              <a:gd name="connsiteY3" fmla="*/ 127591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4102 w 2966484"/>
              <a:gd name="connsiteY2" fmla="*/ 340242 h 2052084"/>
              <a:gd name="connsiteX3" fmla="*/ 1881962 w 2966484"/>
              <a:gd name="connsiteY3" fmla="*/ 127591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4102 w 2966484"/>
              <a:gd name="connsiteY2" fmla="*/ 340242 h 2052084"/>
              <a:gd name="connsiteX3" fmla="*/ 1881962 w 2966484"/>
              <a:gd name="connsiteY3" fmla="*/ 127591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7368 w 2966484"/>
              <a:gd name="connsiteY2" fmla="*/ 330444 h 2052084"/>
              <a:gd name="connsiteX3" fmla="*/ 1881962 w 2966484"/>
              <a:gd name="connsiteY3" fmla="*/ 127591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7368 w 2966484"/>
              <a:gd name="connsiteY2" fmla="*/ 330444 h 2052084"/>
              <a:gd name="connsiteX3" fmla="*/ 1881962 w 2966484"/>
              <a:gd name="connsiteY3" fmla="*/ 127591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7368 w 2966484"/>
              <a:gd name="connsiteY2" fmla="*/ 330444 h 2052084"/>
              <a:gd name="connsiteX3" fmla="*/ 1881962 w 2966484"/>
              <a:gd name="connsiteY3" fmla="*/ 127591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7368 w 2966484"/>
              <a:gd name="connsiteY2" fmla="*/ 330444 h 2052084"/>
              <a:gd name="connsiteX3" fmla="*/ 1881962 w 2966484"/>
              <a:gd name="connsiteY3" fmla="*/ 127591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7368 w 2966484"/>
              <a:gd name="connsiteY2" fmla="*/ 330444 h 2052084"/>
              <a:gd name="connsiteX3" fmla="*/ 1881962 w 2966484"/>
              <a:gd name="connsiteY3" fmla="*/ 127591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66484 w 2966484"/>
              <a:gd name="connsiteY0" fmla="*/ 967563 h 2052084"/>
              <a:gd name="connsiteX1" fmla="*/ 2519916 w 2966484"/>
              <a:gd name="connsiteY1" fmla="*/ 882503 h 2052084"/>
              <a:gd name="connsiteX2" fmla="*/ 2257368 w 2966484"/>
              <a:gd name="connsiteY2" fmla="*/ 330444 h 2052084"/>
              <a:gd name="connsiteX3" fmla="*/ 1881962 w 2966484"/>
              <a:gd name="connsiteY3" fmla="*/ 127591 h 2052084"/>
              <a:gd name="connsiteX4" fmla="*/ 1392865 w 2966484"/>
              <a:gd name="connsiteY4" fmla="*/ 0 h 2052084"/>
              <a:gd name="connsiteX5" fmla="*/ 0 w 2966484"/>
              <a:gd name="connsiteY5" fmla="*/ 21265 h 2052084"/>
              <a:gd name="connsiteX6" fmla="*/ 21265 w 2966484"/>
              <a:gd name="connsiteY6" fmla="*/ 2052084 h 2052084"/>
              <a:gd name="connsiteX7" fmla="*/ 2073349 w 2966484"/>
              <a:gd name="connsiteY7" fmla="*/ 2052084 h 2052084"/>
              <a:gd name="connsiteX8" fmla="*/ 2307265 w 2966484"/>
              <a:gd name="connsiteY8" fmla="*/ 1828800 h 2052084"/>
              <a:gd name="connsiteX9" fmla="*/ 2371060 w 2966484"/>
              <a:gd name="connsiteY9" fmla="*/ 1573619 h 2052084"/>
              <a:gd name="connsiteX10" fmla="*/ 2541181 w 2966484"/>
              <a:gd name="connsiteY10" fmla="*/ 1456661 h 2052084"/>
              <a:gd name="connsiteX11" fmla="*/ 2955850 w 2966484"/>
              <a:gd name="connsiteY11" fmla="*/ 1456661 h 2052084"/>
              <a:gd name="connsiteX12" fmla="*/ 2966484 w 2966484"/>
              <a:gd name="connsiteY12" fmla="*/ 967563 h 2052084"/>
              <a:gd name="connsiteX0" fmla="*/ 2956687 w 2956687"/>
              <a:gd name="connsiteY0" fmla="*/ 967563 h 2052084"/>
              <a:gd name="connsiteX1" fmla="*/ 2510119 w 2956687"/>
              <a:gd name="connsiteY1" fmla="*/ 882503 h 2052084"/>
              <a:gd name="connsiteX2" fmla="*/ 2247571 w 2956687"/>
              <a:gd name="connsiteY2" fmla="*/ 330444 h 2052084"/>
              <a:gd name="connsiteX3" fmla="*/ 1872165 w 2956687"/>
              <a:gd name="connsiteY3" fmla="*/ 127591 h 2052084"/>
              <a:gd name="connsiteX4" fmla="*/ 1383068 w 2956687"/>
              <a:gd name="connsiteY4" fmla="*/ 0 h 2052084"/>
              <a:gd name="connsiteX5" fmla="*/ 0 w 2956687"/>
              <a:gd name="connsiteY5" fmla="*/ 21265 h 2052084"/>
              <a:gd name="connsiteX6" fmla="*/ 11468 w 2956687"/>
              <a:gd name="connsiteY6" fmla="*/ 2052084 h 2052084"/>
              <a:gd name="connsiteX7" fmla="*/ 2063552 w 2956687"/>
              <a:gd name="connsiteY7" fmla="*/ 2052084 h 2052084"/>
              <a:gd name="connsiteX8" fmla="*/ 2297468 w 2956687"/>
              <a:gd name="connsiteY8" fmla="*/ 1828800 h 2052084"/>
              <a:gd name="connsiteX9" fmla="*/ 2361263 w 2956687"/>
              <a:gd name="connsiteY9" fmla="*/ 1573619 h 2052084"/>
              <a:gd name="connsiteX10" fmla="*/ 2531384 w 2956687"/>
              <a:gd name="connsiteY10" fmla="*/ 1456661 h 2052084"/>
              <a:gd name="connsiteX11" fmla="*/ 2946053 w 2956687"/>
              <a:gd name="connsiteY11" fmla="*/ 1456661 h 2052084"/>
              <a:gd name="connsiteX12" fmla="*/ 2956687 w 2956687"/>
              <a:gd name="connsiteY12" fmla="*/ 967563 h 2052084"/>
              <a:gd name="connsiteX0" fmla="*/ 2946167 w 2946167"/>
              <a:gd name="connsiteY0" fmla="*/ 967563 h 2052084"/>
              <a:gd name="connsiteX1" fmla="*/ 2499599 w 2946167"/>
              <a:gd name="connsiteY1" fmla="*/ 882503 h 2052084"/>
              <a:gd name="connsiteX2" fmla="*/ 2237051 w 2946167"/>
              <a:gd name="connsiteY2" fmla="*/ 330444 h 2052084"/>
              <a:gd name="connsiteX3" fmla="*/ 1861645 w 2946167"/>
              <a:gd name="connsiteY3" fmla="*/ 127591 h 2052084"/>
              <a:gd name="connsiteX4" fmla="*/ 1372548 w 2946167"/>
              <a:gd name="connsiteY4" fmla="*/ 0 h 2052084"/>
              <a:gd name="connsiteX5" fmla="*/ 2543 w 2946167"/>
              <a:gd name="connsiteY5" fmla="*/ 21265 h 2052084"/>
              <a:gd name="connsiteX6" fmla="*/ 948 w 2946167"/>
              <a:gd name="connsiteY6" fmla="*/ 2052084 h 2052084"/>
              <a:gd name="connsiteX7" fmla="*/ 2053032 w 2946167"/>
              <a:gd name="connsiteY7" fmla="*/ 2052084 h 2052084"/>
              <a:gd name="connsiteX8" fmla="*/ 2286948 w 2946167"/>
              <a:gd name="connsiteY8" fmla="*/ 1828800 h 2052084"/>
              <a:gd name="connsiteX9" fmla="*/ 2350743 w 2946167"/>
              <a:gd name="connsiteY9" fmla="*/ 1573619 h 2052084"/>
              <a:gd name="connsiteX10" fmla="*/ 2520864 w 2946167"/>
              <a:gd name="connsiteY10" fmla="*/ 1456661 h 2052084"/>
              <a:gd name="connsiteX11" fmla="*/ 2935533 w 2946167"/>
              <a:gd name="connsiteY11" fmla="*/ 1456661 h 2052084"/>
              <a:gd name="connsiteX12" fmla="*/ 2946167 w 2946167"/>
              <a:gd name="connsiteY12" fmla="*/ 967563 h 2052084"/>
              <a:gd name="connsiteX0" fmla="*/ 2946890 w 2946890"/>
              <a:gd name="connsiteY0" fmla="*/ 967563 h 2052084"/>
              <a:gd name="connsiteX1" fmla="*/ 2500322 w 2946890"/>
              <a:gd name="connsiteY1" fmla="*/ 882503 h 2052084"/>
              <a:gd name="connsiteX2" fmla="*/ 2237774 w 2946890"/>
              <a:gd name="connsiteY2" fmla="*/ 330444 h 2052084"/>
              <a:gd name="connsiteX3" fmla="*/ 1862368 w 2946890"/>
              <a:gd name="connsiteY3" fmla="*/ 127591 h 2052084"/>
              <a:gd name="connsiteX4" fmla="*/ 1373271 w 2946890"/>
              <a:gd name="connsiteY4" fmla="*/ 0 h 2052084"/>
              <a:gd name="connsiteX5" fmla="*/ 0 w 2946890"/>
              <a:gd name="connsiteY5" fmla="*/ 21265 h 2052084"/>
              <a:gd name="connsiteX6" fmla="*/ 1671 w 2946890"/>
              <a:gd name="connsiteY6" fmla="*/ 2052084 h 2052084"/>
              <a:gd name="connsiteX7" fmla="*/ 2053755 w 2946890"/>
              <a:gd name="connsiteY7" fmla="*/ 2052084 h 2052084"/>
              <a:gd name="connsiteX8" fmla="*/ 2287671 w 2946890"/>
              <a:gd name="connsiteY8" fmla="*/ 1828800 h 2052084"/>
              <a:gd name="connsiteX9" fmla="*/ 2351466 w 2946890"/>
              <a:gd name="connsiteY9" fmla="*/ 1573619 h 2052084"/>
              <a:gd name="connsiteX10" fmla="*/ 2521587 w 2946890"/>
              <a:gd name="connsiteY10" fmla="*/ 1456661 h 2052084"/>
              <a:gd name="connsiteX11" fmla="*/ 2936256 w 2946890"/>
              <a:gd name="connsiteY11" fmla="*/ 1456661 h 2052084"/>
              <a:gd name="connsiteX12" fmla="*/ 2946890 w 2946890"/>
              <a:gd name="connsiteY12" fmla="*/ 967563 h 2052084"/>
              <a:gd name="connsiteX0" fmla="*/ 2946890 w 2946890"/>
              <a:gd name="connsiteY0" fmla="*/ 967563 h 2052084"/>
              <a:gd name="connsiteX1" fmla="*/ 2521447 w 2946890"/>
              <a:gd name="connsiteY1" fmla="*/ 834218 h 2052084"/>
              <a:gd name="connsiteX2" fmla="*/ 2237774 w 2946890"/>
              <a:gd name="connsiteY2" fmla="*/ 330444 h 2052084"/>
              <a:gd name="connsiteX3" fmla="*/ 1862368 w 2946890"/>
              <a:gd name="connsiteY3" fmla="*/ 127591 h 2052084"/>
              <a:gd name="connsiteX4" fmla="*/ 1373271 w 2946890"/>
              <a:gd name="connsiteY4" fmla="*/ 0 h 2052084"/>
              <a:gd name="connsiteX5" fmla="*/ 0 w 2946890"/>
              <a:gd name="connsiteY5" fmla="*/ 21265 h 2052084"/>
              <a:gd name="connsiteX6" fmla="*/ 1671 w 2946890"/>
              <a:gd name="connsiteY6" fmla="*/ 2052084 h 2052084"/>
              <a:gd name="connsiteX7" fmla="*/ 2053755 w 2946890"/>
              <a:gd name="connsiteY7" fmla="*/ 2052084 h 2052084"/>
              <a:gd name="connsiteX8" fmla="*/ 2287671 w 2946890"/>
              <a:gd name="connsiteY8" fmla="*/ 1828800 h 2052084"/>
              <a:gd name="connsiteX9" fmla="*/ 2351466 w 2946890"/>
              <a:gd name="connsiteY9" fmla="*/ 1573619 h 2052084"/>
              <a:gd name="connsiteX10" fmla="*/ 2521587 w 2946890"/>
              <a:gd name="connsiteY10" fmla="*/ 1456661 h 2052084"/>
              <a:gd name="connsiteX11" fmla="*/ 2936256 w 2946890"/>
              <a:gd name="connsiteY11" fmla="*/ 1456661 h 2052084"/>
              <a:gd name="connsiteX12" fmla="*/ 2946890 w 2946890"/>
              <a:gd name="connsiteY12" fmla="*/ 967563 h 2052084"/>
              <a:gd name="connsiteX0" fmla="*/ 2946890 w 2946890"/>
              <a:gd name="connsiteY0" fmla="*/ 967563 h 2052084"/>
              <a:gd name="connsiteX1" fmla="*/ 2521447 w 2946890"/>
              <a:gd name="connsiteY1" fmla="*/ 834218 h 2052084"/>
              <a:gd name="connsiteX2" fmla="*/ 2237774 w 2946890"/>
              <a:gd name="connsiteY2" fmla="*/ 330444 h 2052084"/>
              <a:gd name="connsiteX3" fmla="*/ 1862368 w 2946890"/>
              <a:gd name="connsiteY3" fmla="*/ 127591 h 2052084"/>
              <a:gd name="connsiteX4" fmla="*/ 1373271 w 2946890"/>
              <a:gd name="connsiteY4" fmla="*/ 0 h 2052084"/>
              <a:gd name="connsiteX5" fmla="*/ 0 w 2946890"/>
              <a:gd name="connsiteY5" fmla="*/ 21265 h 2052084"/>
              <a:gd name="connsiteX6" fmla="*/ 1671 w 2946890"/>
              <a:gd name="connsiteY6" fmla="*/ 2052084 h 2052084"/>
              <a:gd name="connsiteX7" fmla="*/ 2053755 w 2946890"/>
              <a:gd name="connsiteY7" fmla="*/ 2052084 h 2052084"/>
              <a:gd name="connsiteX8" fmla="*/ 2287671 w 2946890"/>
              <a:gd name="connsiteY8" fmla="*/ 1828800 h 2052084"/>
              <a:gd name="connsiteX9" fmla="*/ 2351466 w 2946890"/>
              <a:gd name="connsiteY9" fmla="*/ 1573619 h 2052084"/>
              <a:gd name="connsiteX10" fmla="*/ 2521587 w 2946890"/>
              <a:gd name="connsiteY10" fmla="*/ 1456661 h 2052084"/>
              <a:gd name="connsiteX11" fmla="*/ 2936256 w 2946890"/>
              <a:gd name="connsiteY11" fmla="*/ 1456661 h 2052084"/>
              <a:gd name="connsiteX12" fmla="*/ 2946890 w 2946890"/>
              <a:gd name="connsiteY12" fmla="*/ 967563 h 2052084"/>
              <a:gd name="connsiteX0" fmla="*/ 2946890 w 2946890"/>
              <a:gd name="connsiteY0" fmla="*/ 967563 h 2052084"/>
              <a:gd name="connsiteX1" fmla="*/ 2521447 w 2946890"/>
              <a:gd name="connsiteY1" fmla="*/ 834218 h 2052084"/>
              <a:gd name="connsiteX2" fmla="*/ 2237774 w 2946890"/>
              <a:gd name="connsiteY2" fmla="*/ 330444 h 2052084"/>
              <a:gd name="connsiteX3" fmla="*/ 1871893 w 2946890"/>
              <a:gd name="connsiteY3" fmla="*/ 118066 h 2052084"/>
              <a:gd name="connsiteX4" fmla="*/ 1373271 w 2946890"/>
              <a:gd name="connsiteY4" fmla="*/ 0 h 2052084"/>
              <a:gd name="connsiteX5" fmla="*/ 0 w 2946890"/>
              <a:gd name="connsiteY5" fmla="*/ 21265 h 2052084"/>
              <a:gd name="connsiteX6" fmla="*/ 1671 w 2946890"/>
              <a:gd name="connsiteY6" fmla="*/ 2052084 h 2052084"/>
              <a:gd name="connsiteX7" fmla="*/ 2053755 w 2946890"/>
              <a:gd name="connsiteY7" fmla="*/ 2052084 h 2052084"/>
              <a:gd name="connsiteX8" fmla="*/ 2287671 w 2946890"/>
              <a:gd name="connsiteY8" fmla="*/ 1828800 h 2052084"/>
              <a:gd name="connsiteX9" fmla="*/ 2351466 w 2946890"/>
              <a:gd name="connsiteY9" fmla="*/ 1573619 h 2052084"/>
              <a:gd name="connsiteX10" fmla="*/ 2521587 w 2946890"/>
              <a:gd name="connsiteY10" fmla="*/ 1456661 h 2052084"/>
              <a:gd name="connsiteX11" fmla="*/ 2936256 w 2946890"/>
              <a:gd name="connsiteY11" fmla="*/ 1456661 h 2052084"/>
              <a:gd name="connsiteX12" fmla="*/ 2946890 w 2946890"/>
              <a:gd name="connsiteY12" fmla="*/ 967563 h 2052084"/>
              <a:gd name="connsiteX0" fmla="*/ 2946890 w 2946890"/>
              <a:gd name="connsiteY0" fmla="*/ 967563 h 2052084"/>
              <a:gd name="connsiteX1" fmla="*/ 2521447 w 2946890"/>
              <a:gd name="connsiteY1" fmla="*/ 834218 h 2052084"/>
              <a:gd name="connsiteX2" fmla="*/ 2242537 w 2946890"/>
              <a:gd name="connsiteY2" fmla="*/ 294725 h 2052084"/>
              <a:gd name="connsiteX3" fmla="*/ 1871893 w 2946890"/>
              <a:gd name="connsiteY3" fmla="*/ 118066 h 2052084"/>
              <a:gd name="connsiteX4" fmla="*/ 1373271 w 2946890"/>
              <a:gd name="connsiteY4" fmla="*/ 0 h 2052084"/>
              <a:gd name="connsiteX5" fmla="*/ 0 w 2946890"/>
              <a:gd name="connsiteY5" fmla="*/ 21265 h 2052084"/>
              <a:gd name="connsiteX6" fmla="*/ 1671 w 2946890"/>
              <a:gd name="connsiteY6" fmla="*/ 2052084 h 2052084"/>
              <a:gd name="connsiteX7" fmla="*/ 2053755 w 2946890"/>
              <a:gd name="connsiteY7" fmla="*/ 2052084 h 2052084"/>
              <a:gd name="connsiteX8" fmla="*/ 2287671 w 2946890"/>
              <a:gd name="connsiteY8" fmla="*/ 1828800 h 2052084"/>
              <a:gd name="connsiteX9" fmla="*/ 2351466 w 2946890"/>
              <a:gd name="connsiteY9" fmla="*/ 1573619 h 2052084"/>
              <a:gd name="connsiteX10" fmla="*/ 2521587 w 2946890"/>
              <a:gd name="connsiteY10" fmla="*/ 1456661 h 2052084"/>
              <a:gd name="connsiteX11" fmla="*/ 2936256 w 2946890"/>
              <a:gd name="connsiteY11" fmla="*/ 1456661 h 2052084"/>
              <a:gd name="connsiteX12" fmla="*/ 2946890 w 2946890"/>
              <a:gd name="connsiteY12" fmla="*/ 967563 h 2052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46890" h="2052084">
                <a:moveTo>
                  <a:pt x="2946890" y="967563"/>
                </a:moveTo>
                <a:cubicBezTo>
                  <a:pt x="2755504" y="960475"/>
                  <a:pt x="2563370" y="897735"/>
                  <a:pt x="2521447" y="834218"/>
                </a:cubicBezTo>
                <a:cubicBezTo>
                  <a:pt x="2431735" y="593159"/>
                  <a:pt x="2386811" y="433025"/>
                  <a:pt x="2242537" y="294725"/>
                </a:cubicBezTo>
                <a:cubicBezTo>
                  <a:pt x="2056846" y="161641"/>
                  <a:pt x="2052647" y="191380"/>
                  <a:pt x="1871893" y="118066"/>
                </a:cubicBezTo>
                <a:cubicBezTo>
                  <a:pt x="1712405" y="58372"/>
                  <a:pt x="1625186" y="22100"/>
                  <a:pt x="1373271" y="0"/>
                </a:cubicBezTo>
                <a:lnTo>
                  <a:pt x="0" y="21265"/>
                </a:lnTo>
                <a:cubicBezTo>
                  <a:pt x="3823" y="698205"/>
                  <a:pt x="-2152" y="1375144"/>
                  <a:pt x="1671" y="2052084"/>
                </a:cubicBezTo>
                <a:lnTo>
                  <a:pt x="2053755" y="2052084"/>
                </a:lnTo>
                <a:cubicBezTo>
                  <a:pt x="2227420" y="1924493"/>
                  <a:pt x="2225116" y="1913936"/>
                  <a:pt x="2287671" y="1828800"/>
                </a:cubicBezTo>
                <a:cubicBezTo>
                  <a:pt x="2339163" y="1690577"/>
                  <a:pt x="2336732" y="1675083"/>
                  <a:pt x="2351466" y="1573619"/>
                </a:cubicBezTo>
                <a:cubicBezTo>
                  <a:pt x="2372326" y="1514962"/>
                  <a:pt x="2454096" y="1462990"/>
                  <a:pt x="2521587" y="1456661"/>
                </a:cubicBezTo>
                <a:lnTo>
                  <a:pt x="2936256" y="1456661"/>
                </a:lnTo>
                <a:lnTo>
                  <a:pt x="2946890" y="96756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p:cNvSpPr/>
          <p:nvPr/>
        </p:nvSpPr>
        <p:spPr>
          <a:xfrm>
            <a:off x="-9525" y="6115050"/>
            <a:ext cx="3067050" cy="1695450"/>
          </a:xfrm>
          <a:custGeom>
            <a:avLst/>
            <a:gdLst>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81275 w 3067050"/>
              <a:gd name="connsiteY5" fmla="*/ 342900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81275 w 3067050"/>
              <a:gd name="connsiteY5" fmla="*/ 342900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81275 w 3067050"/>
              <a:gd name="connsiteY5" fmla="*/ 342900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81275 w 3067050"/>
              <a:gd name="connsiteY5" fmla="*/ 342900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81275 w 3067050"/>
              <a:gd name="connsiteY5" fmla="*/ 342900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81275 w 3067050"/>
              <a:gd name="connsiteY5" fmla="*/ 342900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81275 w 3067050"/>
              <a:gd name="connsiteY5" fmla="*/ 342900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81275 w 3067050"/>
              <a:gd name="connsiteY5" fmla="*/ 342900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81275 w 3067050"/>
              <a:gd name="connsiteY5" fmla="*/ 342900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81275 w 3067050"/>
              <a:gd name="connsiteY5" fmla="*/ 342900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81275 w 3067050"/>
              <a:gd name="connsiteY5" fmla="*/ 342900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81275 w 3067050"/>
              <a:gd name="connsiteY5" fmla="*/ 342900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72860 w 3067050"/>
              <a:gd name="connsiteY5" fmla="*/ 348510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72860 w 3067050"/>
              <a:gd name="connsiteY5" fmla="*/ 348510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13957 w 3067050"/>
              <a:gd name="connsiteY5" fmla="*/ 295217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33591 w 3067050"/>
              <a:gd name="connsiteY5" fmla="*/ 309241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33591 w 3067050"/>
              <a:gd name="connsiteY5" fmla="*/ 309241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33591 w 3067050"/>
              <a:gd name="connsiteY5" fmla="*/ 309241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33591 w 3067050"/>
              <a:gd name="connsiteY5" fmla="*/ 309241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33591 w 3067050"/>
              <a:gd name="connsiteY5" fmla="*/ 309241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85925 h 1695450"/>
              <a:gd name="connsiteX12" fmla="*/ 2971800 w 3067050"/>
              <a:gd name="connsiteY12" fmla="*/ 1676400 h 1695450"/>
              <a:gd name="connsiteX0" fmla="*/ 2971800 w 3067050"/>
              <a:gd name="connsiteY0" fmla="*/ 1676400 h 1695450"/>
              <a:gd name="connsiteX1" fmla="*/ 0 w 3067050"/>
              <a:gd name="connsiteY1" fmla="*/ 1695450 h 1695450"/>
              <a:gd name="connsiteX2" fmla="*/ 0 w 3067050"/>
              <a:gd name="connsiteY2" fmla="*/ 0 h 1695450"/>
              <a:gd name="connsiteX3" fmla="*/ 1571625 w 3067050"/>
              <a:gd name="connsiteY3" fmla="*/ 9525 h 1695450"/>
              <a:gd name="connsiteX4" fmla="*/ 2162175 w 3067050"/>
              <a:gd name="connsiteY4" fmla="*/ 95250 h 1695450"/>
              <a:gd name="connsiteX5" fmla="*/ 2533591 w 3067050"/>
              <a:gd name="connsiteY5" fmla="*/ 309241 h 1695450"/>
              <a:gd name="connsiteX6" fmla="*/ 2686050 w 3067050"/>
              <a:gd name="connsiteY6" fmla="*/ 685800 h 1695450"/>
              <a:gd name="connsiteX7" fmla="*/ 2695575 w 3067050"/>
              <a:gd name="connsiteY7" fmla="*/ 971550 h 1695450"/>
              <a:gd name="connsiteX8" fmla="*/ 2762250 w 3067050"/>
              <a:gd name="connsiteY8" fmla="*/ 1104900 h 1695450"/>
              <a:gd name="connsiteX9" fmla="*/ 2905125 w 3067050"/>
              <a:gd name="connsiteY9" fmla="*/ 1152525 h 1695450"/>
              <a:gd name="connsiteX10" fmla="*/ 3067050 w 3067050"/>
              <a:gd name="connsiteY10" fmla="*/ 1181100 h 1695450"/>
              <a:gd name="connsiteX11" fmla="*/ 3067050 w 3067050"/>
              <a:gd name="connsiteY11" fmla="*/ 1674705 h 1695450"/>
              <a:gd name="connsiteX12" fmla="*/ 2971800 w 3067050"/>
              <a:gd name="connsiteY12" fmla="*/ 1676400 h 1695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67050" h="1695450">
                <a:moveTo>
                  <a:pt x="2971800" y="1676400"/>
                </a:moveTo>
                <a:lnTo>
                  <a:pt x="0" y="1695450"/>
                </a:lnTo>
                <a:lnTo>
                  <a:pt x="0" y="0"/>
                </a:lnTo>
                <a:lnTo>
                  <a:pt x="1571625" y="9525"/>
                </a:lnTo>
                <a:cubicBezTo>
                  <a:pt x="1793719" y="7246"/>
                  <a:pt x="1956910" y="41431"/>
                  <a:pt x="2162175" y="95250"/>
                </a:cubicBezTo>
                <a:cubicBezTo>
                  <a:pt x="2293460" y="132921"/>
                  <a:pt x="2405111" y="193032"/>
                  <a:pt x="2533591" y="309241"/>
                </a:cubicBezTo>
                <a:cubicBezTo>
                  <a:pt x="2593761" y="378663"/>
                  <a:pt x="2662345" y="560280"/>
                  <a:pt x="2686050" y="685800"/>
                </a:cubicBezTo>
                <a:cubicBezTo>
                  <a:pt x="2697640" y="865197"/>
                  <a:pt x="2683985" y="884714"/>
                  <a:pt x="2695575" y="971550"/>
                </a:cubicBezTo>
                <a:cubicBezTo>
                  <a:pt x="2706580" y="1049659"/>
                  <a:pt x="2717586" y="1060450"/>
                  <a:pt x="2762250" y="1104900"/>
                </a:cubicBezTo>
                <a:cubicBezTo>
                  <a:pt x="2798656" y="1131995"/>
                  <a:pt x="2840670" y="1136650"/>
                  <a:pt x="2905125" y="1152525"/>
                </a:cubicBezTo>
                <a:cubicBezTo>
                  <a:pt x="2973125" y="1167660"/>
                  <a:pt x="3013075" y="1171575"/>
                  <a:pt x="3067050" y="1181100"/>
                </a:cubicBezTo>
                <a:lnTo>
                  <a:pt x="3067050" y="1674705"/>
                </a:lnTo>
                <a:lnTo>
                  <a:pt x="2971800" y="167640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p:cNvSpPr/>
          <p:nvPr/>
        </p:nvSpPr>
        <p:spPr>
          <a:xfrm>
            <a:off x="514554" y="3709987"/>
            <a:ext cx="1257300" cy="73342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b="1" dirty="0">
                <a:solidFill>
                  <a:schemeClr val="tx1"/>
                </a:solidFill>
                <a:effectLst>
                  <a:glow rad="101600">
                    <a:schemeClr val="bg1">
                      <a:lumMod val="85000"/>
                      <a:alpha val="40000"/>
                    </a:schemeClr>
                  </a:glow>
                </a:effectLst>
              </a:rPr>
              <a:t>Info</a:t>
            </a:r>
          </a:p>
        </p:txBody>
      </p:sp>
      <p:sp>
        <p:nvSpPr>
          <p:cNvPr id="9" name="Rectangle 8"/>
          <p:cNvSpPr/>
          <p:nvPr/>
        </p:nvSpPr>
        <p:spPr>
          <a:xfrm>
            <a:off x="7367371" y="4037"/>
            <a:ext cx="414757" cy="16768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Information</a:t>
            </a:r>
            <a:endParaRPr lang="en-US" sz="1000" b="1" spc="-300" dirty="0"/>
          </a:p>
        </p:txBody>
      </p:sp>
      <p:sp>
        <p:nvSpPr>
          <p:cNvPr id="5" name="Rectangle 4"/>
          <p:cNvSpPr/>
          <p:nvPr/>
        </p:nvSpPr>
        <p:spPr>
          <a:xfrm>
            <a:off x="7366971" y="5018480"/>
            <a:ext cx="417541" cy="1677885"/>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Constructed Response</a:t>
            </a:r>
            <a:endParaRPr lang="en-US" sz="900" b="1" spc="-300" dirty="0"/>
          </a:p>
        </p:txBody>
      </p:sp>
      <p:sp>
        <p:nvSpPr>
          <p:cNvPr id="6" name="Rectangle 5"/>
          <p:cNvSpPr/>
          <p:nvPr/>
        </p:nvSpPr>
        <p:spPr>
          <a:xfrm>
            <a:off x="7363259" y="3351037"/>
            <a:ext cx="421254" cy="1667443"/>
          </a:xfrm>
          <a:prstGeom prst="rect">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Module </a:t>
            </a:r>
            <a:r>
              <a:rPr lang="en-US" sz="1000" b="1" spc="-300" dirty="0" smtClean="0"/>
              <a:t>2</a:t>
            </a:r>
            <a:endParaRPr lang="en-US" sz="1000" b="1" spc="-300" dirty="0"/>
          </a:p>
        </p:txBody>
      </p:sp>
      <p:sp>
        <p:nvSpPr>
          <p:cNvPr id="7" name="Rectangle 6"/>
          <p:cNvSpPr/>
          <p:nvPr/>
        </p:nvSpPr>
        <p:spPr>
          <a:xfrm>
            <a:off x="7365741" y="1680851"/>
            <a:ext cx="414757" cy="1676814"/>
          </a:xfrm>
          <a:prstGeom prst="rect">
            <a:avLst/>
          </a:prstGeom>
          <a:solidFill>
            <a:srgbClr val="6633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t>Module 1</a:t>
            </a:r>
            <a:endParaRPr lang="en-US" sz="1000" b="1" spc="-300" dirty="0"/>
          </a:p>
        </p:txBody>
      </p:sp>
      <p:sp>
        <p:nvSpPr>
          <p:cNvPr id="10" name="Rectangle 9"/>
          <p:cNvSpPr/>
          <p:nvPr/>
        </p:nvSpPr>
        <p:spPr>
          <a:xfrm>
            <a:off x="7363258" y="6692329"/>
            <a:ext cx="409142" cy="168887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solidFill>
                  <a:schemeClr val="tx1"/>
                </a:solidFill>
              </a:rPr>
              <a:t>CR 2 MOD 1</a:t>
            </a:r>
            <a:endParaRPr lang="en-US" sz="1000" b="1" spc="-300" dirty="0">
              <a:solidFill>
                <a:schemeClr val="tx1"/>
              </a:solidFill>
            </a:endParaRPr>
          </a:p>
        </p:txBody>
      </p:sp>
      <p:sp>
        <p:nvSpPr>
          <p:cNvPr id="12" name="Rounded Rectangle 11"/>
          <p:cNvSpPr/>
          <p:nvPr/>
        </p:nvSpPr>
        <p:spPr>
          <a:xfrm>
            <a:off x="2857703" y="2281783"/>
            <a:ext cx="3705225" cy="476250"/>
          </a:xfrm>
          <a:prstGeom prst="roundRect">
            <a:avLst/>
          </a:prstGeom>
          <a:solidFill>
            <a:schemeClr val="bg1"/>
          </a:solidFill>
          <a:ln>
            <a:solidFill>
              <a:srgbClr val="7562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Operations</a:t>
            </a:r>
            <a:r>
              <a:rPr lang="en-US" sz="1400" b="1" dirty="0" smtClean="0">
                <a:solidFill>
                  <a:schemeClr val="tx1">
                    <a:lumMod val="50000"/>
                    <a:lumOff val="50000"/>
                  </a:schemeClr>
                </a:solidFill>
              </a:rPr>
              <a:t>,</a:t>
            </a:r>
            <a:r>
              <a:rPr lang="en-US" sz="1400" b="1" dirty="0" smtClean="0">
                <a:solidFill>
                  <a:schemeClr val="tx1"/>
                </a:solidFill>
              </a:rPr>
              <a:t> </a:t>
            </a:r>
            <a:r>
              <a:rPr lang="en-US" sz="1400" b="1" dirty="0">
                <a:solidFill>
                  <a:schemeClr val="tx1"/>
                </a:solidFill>
              </a:rPr>
              <a:t>Linear Equations </a:t>
            </a:r>
            <a:r>
              <a:rPr lang="en-US" sz="1400" b="1" dirty="0" smtClean="0">
                <a:solidFill>
                  <a:schemeClr val="tx1">
                    <a:lumMod val="50000"/>
                    <a:lumOff val="50000"/>
                  </a:schemeClr>
                </a:solidFill>
              </a:rPr>
              <a:t>&amp;</a:t>
            </a:r>
            <a:r>
              <a:rPr lang="en-US" sz="1400" b="1" dirty="0" smtClean="0">
                <a:solidFill>
                  <a:schemeClr val="tx1"/>
                </a:solidFill>
              </a:rPr>
              <a:t> Inequalities</a:t>
            </a:r>
            <a:endParaRPr lang="en-US" sz="1400" b="1" dirty="0">
              <a:solidFill>
                <a:schemeClr val="tx1"/>
              </a:solidFill>
            </a:endParaRPr>
          </a:p>
        </p:txBody>
      </p:sp>
      <p:sp>
        <p:nvSpPr>
          <p:cNvPr id="13" name="Rounded Rectangle 12"/>
          <p:cNvSpPr/>
          <p:nvPr/>
        </p:nvSpPr>
        <p:spPr>
          <a:xfrm>
            <a:off x="2857703" y="3942597"/>
            <a:ext cx="3705225" cy="476250"/>
          </a:xfrm>
          <a:prstGeom prst="roundRect">
            <a:avLst/>
          </a:prstGeom>
          <a:solidFill>
            <a:schemeClr val="bg1"/>
          </a:solidFill>
          <a:ln>
            <a:solidFill>
              <a:srgbClr val="BF50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Linear Functions </a:t>
            </a:r>
            <a:r>
              <a:rPr lang="en-US" sz="1600" b="1" dirty="0" smtClean="0">
                <a:solidFill>
                  <a:schemeClr val="tx1">
                    <a:lumMod val="50000"/>
                    <a:lumOff val="50000"/>
                  </a:schemeClr>
                </a:solidFill>
              </a:rPr>
              <a:t>&amp;</a:t>
            </a:r>
            <a:r>
              <a:rPr lang="en-US" sz="1600" b="1" dirty="0" smtClean="0">
                <a:solidFill>
                  <a:schemeClr val="tx1"/>
                </a:solidFill>
              </a:rPr>
              <a:t> Data </a:t>
            </a:r>
            <a:r>
              <a:rPr lang="en-US" sz="1600" b="1" dirty="0">
                <a:solidFill>
                  <a:schemeClr val="tx1"/>
                </a:solidFill>
              </a:rPr>
              <a:t>Organization</a:t>
            </a:r>
          </a:p>
        </p:txBody>
      </p:sp>
      <p:sp>
        <p:nvSpPr>
          <p:cNvPr id="14" name="Rounded Rectangle 13"/>
          <p:cNvSpPr/>
          <p:nvPr/>
        </p:nvSpPr>
        <p:spPr>
          <a:xfrm>
            <a:off x="2852940" y="5619298"/>
            <a:ext cx="3705225" cy="476250"/>
          </a:xfrm>
          <a:prstGeom prst="roundRect">
            <a:avLst/>
          </a:prstGeom>
          <a:noFill/>
          <a:ln>
            <a:solidFill>
              <a:srgbClr val="F68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Fill In the Blank</a:t>
            </a:r>
            <a:endParaRPr lang="en-US" b="1" dirty="0">
              <a:solidFill>
                <a:schemeClr val="tx1"/>
              </a:solidFill>
            </a:endParaRPr>
          </a:p>
        </p:txBody>
      </p:sp>
      <p:sp>
        <p:nvSpPr>
          <p:cNvPr id="15" name="Rounded Rectangle 14"/>
          <p:cNvSpPr/>
          <p:nvPr/>
        </p:nvSpPr>
        <p:spPr>
          <a:xfrm>
            <a:off x="2852940" y="7306101"/>
            <a:ext cx="3705225" cy="476250"/>
          </a:xfrm>
          <a:prstGeom prst="roundRect">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Written Response </a:t>
            </a:r>
            <a:r>
              <a:rPr lang="en-US" sz="1050" dirty="0" smtClean="0">
                <a:solidFill>
                  <a:schemeClr val="tx1">
                    <a:lumMod val="50000"/>
                    <a:lumOff val="50000"/>
                  </a:schemeClr>
                </a:solidFill>
              </a:rPr>
              <a:t>(Module 1)</a:t>
            </a:r>
            <a:endParaRPr lang="en-US" sz="1050" dirty="0">
              <a:solidFill>
                <a:schemeClr val="tx1">
                  <a:lumMod val="50000"/>
                  <a:lumOff val="50000"/>
                </a:schemeClr>
              </a:solidFill>
            </a:endParaRPr>
          </a:p>
        </p:txBody>
      </p:sp>
      <p:cxnSp>
        <p:nvCxnSpPr>
          <p:cNvPr id="20" name="Straight Connector 19"/>
          <p:cNvCxnSpPr>
            <a:stCxn id="12" idx="3"/>
            <a:endCxn id="7" idx="1"/>
          </p:cNvCxnSpPr>
          <p:nvPr/>
        </p:nvCxnSpPr>
        <p:spPr>
          <a:xfrm flipV="1">
            <a:off x="6562928" y="2519258"/>
            <a:ext cx="802813" cy="650"/>
          </a:xfrm>
          <a:prstGeom prst="line">
            <a:avLst/>
          </a:prstGeom>
          <a:noFill/>
          <a:ln>
            <a:solidFill>
              <a:srgbClr val="75623B"/>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Straight Connector 23"/>
          <p:cNvCxnSpPr>
            <a:stCxn id="13" idx="3"/>
            <a:endCxn id="6" idx="1"/>
          </p:cNvCxnSpPr>
          <p:nvPr/>
        </p:nvCxnSpPr>
        <p:spPr>
          <a:xfrm>
            <a:off x="6562928" y="4180722"/>
            <a:ext cx="800331" cy="4037"/>
          </a:xfrm>
          <a:prstGeom prst="line">
            <a:avLst/>
          </a:prstGeom>
          <a:noFill/>
          <a:ln>
            <a:solidFill>
              <a:srgbClr val="BF504D"/>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p:cNvCxnSpPr>
            <a:stCxn id="14" idx="3"/>
            <a:endCxn id="5" idx="1"/>
          </p:cNvCxnSpPr>
          <p:nvPr/>
        </p:nvCxnSpPr>
        <p:spPr>
          <a:xfrm>
            <a:off x="6558165" y="5857423"/>
            <a:ext cx="808806" cy="0"/>
          </a:xfrm>
          <a:prstGeom prst="line">
            <a:avLst/>
          </a:prstGeom>
          <a:noFill/>
          <a:ln>
            <a:solidFill>
              <a:srgbClr val="F68E38"/>
            </a:solidFill>
          </a:ln>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p:cNvCxnSpPr>
            <a:stCxn id="15" idx="3"/>
            <a:endCxn id="10" idx="1"/>
          </p:cNvCxnSpPr>
          <p:nvPr/>
        </p:nvCxnSpPr>
        <p:spPr>
          <a:xfrm flipV="1">
            <a:off x="6558165" y="7536765"/>
            <a:ext cx="805093" cy="7461"/>
          </a:xfrm>
          <a:prstGeom prst="lin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cxnSp>
      <p:cxnSp>
        <p:nvCxnSpPr>
          <p:cNvPr id="54" name="Elbow Connector 53"/>
          <p:cNvCxnSpPr>
            <a:stCxn id="50" idx="0"/>
            <a:endCxn id="9" idx="1"/>
          </p:cNvCxnSpPr>
          <p:nvPr/>
        </p:nvCxnSpPr>
        <p:spPr>
          <a:xfrm rot="5400000" flipH="1" flipV="1">
            <a:off x="2821516" y="-835867"/>
            <a:ext cx="2867542" cy="6224167"/>
          </a:xfrm>
          <a:prstGeom prst="bentConnector2">
            <a:avLst/>
          </a:prstGeom>
          <a:noFill/>
          <a:ln>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22" name="Slide Number Placeholder 21"/>
          <p:cNvSpPr>
            <a:spLocks noGrp="1"/>
          </p:cNvSpPr>
          <p:nvPr>
            <p:ph type="sldNum" sz="quarter" idx="12"/>
          </p:nvPr>
        </p:nvSpPr>
        <p:spPr>
          <a:xfrm>
            <a:off x="5579948" y="9322649"/>
            <a:ext cx="1813560" cy="535516"/>
          </a:xfrm>
        </p:spPr>
        <p:txBody>
          <a:bodyPr/>
          <a:lstStyle/>
          <a:p>
            <a:fld id="{BFF117EF-9718-4423-89B7-490956680319}" type="slidenum">
              <a:rPr lang="en-US" smtClean="0"/>
              <a:pPr/>
              <a:t>3</a:t>
            </a:fld>
            <a:endParaRPr lang="en-US"/>
          </a:p>
        </p:txBody>
      </p:sp>
      <p:sp>
        <p:nvSpPr>
          <p:cNvPr id="52" name="Rectangle 51"/>
          <p:cNvSpPr/>
          <p:nvPr/>
        </p:nvSpPr>
        <p:spPr>
          <a:xfrm>
            <a:off x="7366000" y="8384452"/>
            <a:ext cx="415344" cy="1673948"/>
          </a:xfrm>
          <a:prstGeom prst="rect">
            <a:avLst/>
          </a:prstGeom>
          <a:solidFill>
            <a:srgbClr val="A7C46E"/>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solidFill>
                  <a:schemeClr val="tx1"/>
                </a:solidFill>
              </a:rPr>
              <a:t>CR 2 MOD 1</a:t>
            </a:r>
            <a:endParaRPr lang="en-US" sz="1000" b="1" spc="-300" dirty="0">
              <a:solidFill>
                <a:schemeClr val="tx1"/>
              </a:solidFill>
            </a:endParaRPr>
          </a:p>
        </p:txBody>
      </p:sp>
      <p:sp>
        <p:nvSpPr>
          <p:cNvPr id="53" name="Rounded Rectangle 52"/>
          <p:cNvSpPr/>
          <p:nvPr/>
        </p:nvSpPr>
        <p:spPr>
          <a:xfrm>
            <a:off x="2849692" y="8983301"/>
            <a:ext cx="3705225" cy="476250"/>
          </a:xfrm>
          <a:prstGeom prst="roundRect">
            <a:avLst/>
          </a:prstGeom>
          <a:solidFill>
            <a:schemeClr val="bg1"/>
          </a:solidFill>
          <a:ln>
            <a:solidFill>
              <a:srgbClr val="A7C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Written Response </a:t>
            </a:r>
            <a:r>
              <a:rPr lang="en-US" sz="1050" dirty="0" smtClean="0">
                <a:solidFill>
                  <a:schemeClr val="tx1">
                    <a:lumMod val="50000"/>
                    <a:lumOff val="50000"/>
                  </a:schemeClr>
                </a:solidFill>
              </a:rPr>
              <a:t>(Module 2)</a:t>
            </a:r>
            <a:endParaRPr lang="en-US" sz="1050" dirty="0">
              <a:solidFill>
                <a:schemeClr val="tx1">
                  <a:lumMod val="50000"/>
                  <a:lumOff val="50000"/>
                </a:schemeClr>
              </a:solidFill>
            </a:endParaRPr>
          </a:p>
        </p:txBody>
      </p:sp>
      <p:cxnSp>
        <p:nvCxnSpPr>
          <p:cNvPr id="98" name="Straight Connector 97"/>
          <p:cNvCxnSpPr>
            <a:endCxn id="52" idx="1"/>
          </p:cNvCxnSpPr>
          <p:nvPr/>
        </p:nvCxnSpPr>
        <p:spPr>
          <a:xfrm>
            <a:off x="6562928" y="9221426"/>
            <a:ext cx="803072" cy="0"/>
          </a:xfrm>
          <a:prstGeom prst="line">
            <a:avLst/>
          </a:prstGeom>
          <a:noFill/>
          <a:ln>
            <a:solidFill>
              <a:srgbClr val="A7C46E"/>
            </a:solidFill>
          </a:ln>
        </p:spPr>
        <p:style>
          <a:lnRef idx="2">
            <a:schemeClr val="accent1">
              <a:shade val="50000"/>
            </a:schemeClr>
          </a:lnRef>
          <a:fillRef idx="1">
            <a:schemeClr val="accent1"/>
          </a:fillRef>
          <a:effectRef idx="0">
            <a:schemeClr val="accent1"/>
          </a:effectRef>
          <a:fontRef idx="minor">
            <a:schemeClr val="lt1"/>
          </a:fontRef>
        </p:style>
      </p:cxnSp>
      <p:sp>
        <p:nvSpPr>
          <p:cNvPr id="2" name="TextBox 1"/>
          <p:cNvSpPr txBox="1"/>
          <p:nvPr/>
        </p:nvSpPr>
        <p:spPr>
          <a:xfrm>
            <a:off x="2787467" y="1701342"/>
            <a:ext cx="585417" cy="430887"/>
          </a:xfrm>
          <a:prstGeom prst="rect">
            <a:avLst/>
          </a:prstGeom>
          <a:noFill/>
        </p:spPr>
        <p:txBody>
          <a:bodyPr wrap="none" rtlCol="0">
            <a:spAutoFit/>
          </a:bodyPr>
          <a:lstStyle/>
          <a:p>
            <a:pPr algn="ctr"/>
            <a:r>
              <a:rPr lang="en-US" sz="1100" dirty="0"/>
              <a:t>Pages: </a:t>
            </a:r>
            <a:endParaRPr lang="en-US" sz="1100" dirty="0" smtClean="0"/>
          </a:p>
          <a:p>
            <a:pPr algn="ctr"/>
            <a:r>
              <a:rPr lang="en-US" sz="1100" dirty="0" smtClean="0"/>
              <a:t>1-11</a:t>
            </a:r>
            <a:endParaRPr lang="en-US" sz="1100" dirty="0"/>
          </a:p>
        </p:txBody>
      </p:sp>
      <p:sp>
        <p:nvSpPr>
          <p:cNvPr id="23" name="TextBox 22"/>
          <p:cNvSpPr txBox="1"/>
          <p:nvPr/>
        </p:nvSpPr>
        <p:spPr>
          <a:xfrm>
            <a:off x="5099477" y="1680851"/>
            <a:ext cx="585417" cy="430887"/>
          </a:xfrm>
          <a:prstGeom prst="rect">
            <a:avLst/>
          </a:prstGeom>
          <a:noFill/>
        </p:spPr>
        <p:txBody>
          <a:bodyPr wrap="none" rtlCol="0">
            <a:spAutoFit/>
          </a:bodyPr>
          <a:lstStyle/>
          <a:p>
            <a:r>
              <a:rPr lang="en-US" sz="1100" dirty="0"/>
              <a:t>Pages: </a:t>
            </a:r>
          </a:p>
          <a:p>
            <a:r>
              <a:rPr lang="en-US" sz="1100" dirty="0" smtClean="0"/>
              <a:t>12 - 22</a:t>
            </a:r>
            <a:endParaRPr lang="en-US" sz="1100" dirty="0"/>
          </a:p>
        </p:txBody>
      </p:sp>
      <p:sp>
        <p:nvSpPr>
          <p:cNvPr id="25" name="TextBox 24"/>
          <p:cNvSpPr txBox="1"/>
          <p:nvPr/>
        </p:nvSpPr>
        <p:spPr>
          <a:xfrm>
            <a:off x="141287" y="6122343"/>
            <a:ext cx="960120" cy="779238"/>
          </a:xfrm>
          <a:custGeom>
            <a:avLst/>
            <a:gdLst>
              <a:gd name="connsiteX0" fmla="*/ 0 w 943467"/>
              <a:gd name="connsiteY0" fmla="*/ 0 h 769441"/>
              <a:gd name="connsiteX1" fmla="*/ 943467 w 943467"/>
              <a:gd name="connsiteY1" fmla="*/ 0 h 769441"/>
              <a:gd name="connsiteX2" fmla="*/ 943467 w 943467"/>
              <a:gd name="connsiteY2" fmla="*/ 769441 h 769441"/>
              <a:gd name="connsiteX3" fmla="*/ 0 w 943467"/>
              <a:gd name="connsiteY3" fmla="*/ 769441 h 769441"/>
              <a:gd name="connsiteX4" fmla="*/ 0 w 943467"/>
              <a:gd name="connsiteY4" fmla="*/ 0 h 769441"/>
              <a:gd name="connsiteX0" fmla="*/ 0 w 943467"/>
              <a:gd name="connsiteY0" fmla="*/ 9797 h 779238"/>
              <a:gd name="connsiteX1" fmla="*/ 943467 w 943467"/>
              <a:gd name="connsiteY1" fmla="*/ 0 h 779238"/>
              <a:gd name="connsiteX2" fmla="*/ 943467 w 943467"/>
              <a:gd name="connsiteY2" fmla="*/ 779238 h 779238"/>
              <a:gd name="connsiteX3" fmla="*/ 0 w 943467"/>
              <a:gd name="connsiteY3" fmla="*/ 779238 h 779238"/>
              <a:gd name="connsiteX4" fmla="*/ 0 w 943467"/>
              <a:gd name="connsiteY4" fmla="*/ 9797 h 779238"/>
              <a:gd name="connsiteX0" fmla="*/ 0 w 943467"/>
              <a:gd name="connsiteY0" fmla="*/ 0 h 779238"/>
              <a:gd name="connsiteX1" fmla="*/ 943467 w 943467"/>
              <a:gd name="connsiteY1" fmla="*/ 0 h 779238"/>
              <a:gd name="connsiteX2" fmla="*/ 943467 w 943467"/>
              <a:gd name="connsiteY2" fmla="*/ 779238 h 779238"/>
              <a:gd name="connsiteX3" fmla="*/ 0 w 943467"/>
              <a:gd name="connsiteY3" fmla="*/ 779238 h 779238"/>
              <a:gd name="connsiteX4" fmla="*/ 0 w 943467"/>
              <a:gd name="connsiteY4" fmla="*/ 0 h 77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467" h="779238">
                <a:moveTo>
                  <a:pt x="0" y="0"/>
                </a:moveTo>
                <a:lnTo>
                  <a:pt x="943467" y="0"/>
                </a:lnTo>
                <a:lnTo>
                  <a:pt x="943467" y="779238"/>
                </a:lnTo>
                <a:lnTo>
                  <a:pt x="0" y="779238"/>
                </a:lnTo>
                <a:lnTo>
                  <a:pt x="0" y="0"/>
                </a:lnTo>
                <a:close/>
              </a:path>
            </a:pathLst>
          </a:custGeom>
          <a:solidFill>
            <a:schemeClr val="bg1">
              <a:lumMod val="65000"/>
            </a:schemeClr>
          </a:solidFill>
        </p:spPr>
        <p:txBody>
          <a:bodyPr wrap="square" rtlCol="0" anchor="b">
            <a:noAutofit/>
          </a:bodyPr>
          <a:lstStyle/>
          <a:p>
            <a:pPr algn="ctr"/>
            <a:r>
              <a:rPr lang="en-US" sz="1100" b="1" dirty="0" smtClean="0"/>
              <a:t>Operations with Real Numbers &amp; Expressions</a:t>
            </a:r>
            <a:endParaRPr lang="en-US" sz="1100" b="1" dirty="0"/>
          </a:p>
        </p:txBody>
      </p:sp>
      <p:sp>
        <p:nvSpPr>
          <p:cNvPr id="27" name="TextBox 26"/>
          <p:cNvSpPr txBox="1"/>
          <p:nvPr/>
        </p:nvSpPr>
        <p:spPr>
          <a:xfrm>
            <a:off x="1478924" y="6127376"/>
            <a:ext cx="960120" cy="774203"/>
          </a:xfrm>
          <a:custGeom>
            <a:avLst/>
            <a:gdLst>
              <a:gd name="connsiteX0" fmla="*/ 0 w 952498"/>
              <a:gd name="connsiteY0" fmla="*/ 0 h 600164"/>
              <a:gd name="connsiteX1" fmla="*/ 952498 w 952498"/>
              <a:gd name="connsiteY1" fmla="*/ 0 h 600164"/>
              <a:gd name="connsiteX2" fmla="*/ 952498 w 952498"/>
              <a:gd name="connsiteY2" fmla="*/ 600164 h 600164"/>
              <a:gd name="connsiteX3" fmla="*/ 0 w 952498"/>
              <a:gd name="connsiteY3" fmla="*/ 600164 h 600164"/>
              <a:gd name="connsiteX4" fmla="*/ 0 w 952498"/>
              <a:gd name="connsiteY4" fmla="*/ 0 h 600164"/>
              <a:gd name="connsiteX0" fmla="*/ 0 w 952498"/>
              <a:gd name="connsiteY0" fmla="*/ 0 h 600164"/>
              <a:gd name="connsiteX1" fmla="*/ 933448 w 952498"/>
              <a:gd name="connsiteY1" fmla="*/ 19050 h 600164"/>
              <a:gd name="connsiteX2" fmla="*/ 952498 w 952498"/>
              <a:gd name="connsiteY2" fmla="*/ 600164 h 600164"/>
              <a:gd name="connsiteX3" fmla="*/ 0 w 952498"/>
              <a:gd name="connsiteY3" fmla="*/ 600164 h 600164"/>
              <a:gd name="connsiteX4" fmla="*/ 0 w 952498"/>
              <a:gd name="connsiteY4" fmla="*/ 0 h 600164"/>
              <a:gd name="connsiteX0" fmla="*/ 0 w 952498"/>
              <a:gd name="connsiteY0" fmla="*/ 110167 h 710331"/>
              <a:gd name="connsiteX1" fmla="*/ 584462 w 952498"/>
              <a:gd name="connsiteY1" fmla="*/ 0 h 710331"/>
              <a:gd name="connsiteX2" fmla="*/ 933448 w 952498"/>
              <a:gd name="connsiteY2" fmla="*/ 129217 h 710331"/>
              <a:gd name="connsiteX3" fmla="*/ 952498 w 952498"/>
              <a:gd name="connsiteY3" fmla="*/ 710331 h 710331"/>
              <a:gd name="connsiteX4" fmla="*/ 0 w 952498"/>
              <a:gd name="connsiteY4" fmla="*/ 710331 h 710331"/>
              <a:gd name="connsiteX5" fmla="*/ 0 w 952498"/>
              <a:gd name="connsiteY5" fmla="*/ 110167 h 710331"/>
              <a:gd name="connsiteX0" fmla="*/ 0 w 952498"/>
              <a:gd name="connsiteY0" fmla="*/ 42 h 762131"/>
              <a:gd name="connsiteX1" fmla="*/ 584462 w 952498"/>
              <a:gd name="connsiteY1" fmla="*/ 51800 h 762131"/>
              <a:gd name="connsiteX2" fmla="*/ 933448 w 952498"/>
              <a:gd name="connsiteY2" fmla="*/ 181017 h 762131"/>
              <a:gd name="connsiteX3" fmla="*/ 952498 w 952498"/>
              <a:gd name="connsiteY3" fmla="*/ 762131 h 762131"/>
              <a:gd name="connsiteX4" fmla="*/ 0 w 952498"/>
              <a:gd name="connsiteY4" fmla="*/ 762131 h 762131"/>
              <a:gd name="connsiteX5" fmla="*/ 0 w 952498"/>
              <a:gd name="connsiteY5" fmla="*/ 42 h 762131"/>
              <a:gd name="connsiteX0" fmla="*/ 0 w 952498"/>
              <a:gd name="connsiteY0" fmla="*/ 1327 h 763416"/>
              <a:gd name="connsiteX1" fmla="*/ 584462 w 952498"/>
              <a:gd name="connsiteY1" fmla="*/ 53085 h 763416"/>
              <a:gd name="connsiteX2" fmla="*/ 933448 w 952498"/>
              <a:gd name="connsiteY2" fmla="*/ 182302 h 763416"/>
              <a:gd name="connsiteX3" fmla="*/ 952498 w 952498"/>
              <a:gd name="connsiteY3" fmla="*/ 763416 h 763416"/>
              <a:gd name="connsiteX4" fmla="*/ 0 w 952498"/>
              <a:gd name="connsiteY4" fmla="*/ 763416 h 763416"/>
              <a:gd name="connsiteX5" fmla="*/ 0 w 952498"/>
              <a:gd name="connsiteY5" fmla="*/ 1327 h 763416"/>
              <a:gd name="connsiteX0" fmla="*/ 0 w 952498"/>
              <a:gd name="connsiteY0" fmla="*/ 6081 h 768170"/>
              <a:gd name="connsiteX1" fmla="*/ 584462 w 952498"/>
              <a:gd name="connsiteY1" fmla="*/ 57839 h 768170"/>
              <a:gd name="connsiteX2" fmla="*/ 933448 w 952498"/>
              <a:gd name="connsiteY2" fmla="*/ 187056 h 768170"/>
              <a:gd name="connsiteX3" fmla="*/ 952498 w 952498"/>
              <a:gd name="connsiteY3" fmla="*/ 768170 h 768170"/>
              <a:gd name="connsiteX4" fmla="*/ 0 w 952498"/>
              <a:gd name="connsiteY4" fmla="*/ 768170 h 768170"/>
              <a:gd name="connsiteX5" fmla="*/ 0 w 952498"/>
              <a:gd name="connsiteY5" fmla="*/ 6081 h 768170"/>
              <a:gd name="connsiteX0" fmla="*/ 0 w 952498"/>
              <a:gd name="connsiteY0" fmla="*/ 6081 h 768170"/>
              <a:gd name="connsiteX1" fmla="*/ 584462 w 952498"/>
              <a:gd name="connsiteY1" fmla="*/ 57839 h 768170"/>
              <a:gd name="connsiteX2" fmla="*/ 933448 w 952498"/>
              <a:gd name="connsiteY2" fmla="*/ 187056 h 768170"/>
              <a:gd name="connsiteX3" fmla="*/ 952498 w 952498"/>
              <a:gd name="connsiteY3" fmla="*/ 768170 h 768170"/>
              <a:gd name="connsiteX4" fmla="*/ 0 w 952498"/>
              <a:gd name="connsiteY4" fmla="*/ 768170 h 768170"/>
              <a:gd name="connsiteX5" fmla="*/ 0 w 952498"/>
              <a:gd name="connsiteY5" fmla="*/ 6081 h 768170"/>
              <a:gd name="connsiteX0" fmla="*/ 0 w 952498"/>
              <a:gd name="connsiteY0" fmla="*/ 4296 h 776166"/>
              <a:gd name="connsiteX1" fmla="*/ 584462 w 952498"/>
              <a:gd name="connsiteY1" fmla="*/ 65835 h 776166"/>
              <a:gd name="connsiteX2" fmla="*/ 933448 w 952498"/>
              <a:gd name="connsiteY2" fmla="*/ 195052 h 776166"/>
              <a:gd name="connsiteX3" fmla="*/ 952498 w 952498"/>
              <a:gd name="connsiteY3" fmla="*/ 776166 h 776166"/>
              <a:gd name="connsiteX4" fmla="*/ 0 w 952498"/>
              <a:gd name="connsiteY4" fmla="*/ 776166 h 776166"/>
              <a:gd name="connsiteX5" fmla="*/ 0 w 952498"/>
              <a:gd name="connsiteY5" fmla="*/ 4296 h 776166"/>
              <a:gd name="connsiteX0" fmla="*/ 0 w 952498"/>
              <a:gd name="connsiteY0" fmla="*/ 4296 h 776166"/>
              <a:gd name="connsiteX1" fmla="*/ 584462 w 952498"/>
              <a:gd name="connsiteY1" fmla="*/ 65835 h 776166"/>
              <a:gd name="connsiteX2" fmla="*/ 949777 w 952498"/>
              <a:gd name="connsiteY2" fmla="*/ 224395 h 776166"/>
              <a:gd name="connsiteX3" fmla="*/ 952498 w 952498"/>
              <a:gd name="connsiteY3" fmla="*/ 776166 h 776166"/>
              <a:gd name="connsiteX4" fmla="*/ 0 w 952498"/>
              <a:gd name="connsiteY4" fmla="*/ 776166 h 776166"/>
              <a:gd name="connsiteX5" fmla="*/ 0 w 952498"/>
              <a:gd name="connsiteY5" fmla="*/ 4296 h 776166"/>
              <a:gd name="connsiteX0" fmla="*/ 0 w 952498"/>
              <a:gd name="connsiteY0" fmla="*/ 4296 h 776166"/>
              <a:gd name="connsiteX1" fmla="*/ 584462 w 952498"/>
              <a:gd name="connsiteY1" fmla="*/ 65835 h 776166"/>
              <a:gd name="connsiteX2" fmla="*/ 949777 w 952498"/>
              <a:gd name="connsiteY2" fmla="*/ 224395 h 776166"/>
              <a:gd name="connsiteX3" fmla="*/ 952498 w 952498"/>
              <a:gd name="connsiteY3" fmla="*/ 776166 h 776166"/>
              <a:gd name="connsiteX4" fmla="*/ 0 w 952498"/>
              <a:gd name="connsiteY4" fmla="*/ 776166 h 776166"/>
              <a:gd name="connsiteX5" fmla="*/ 0 w 952498"/>
              <a:gd name="connsiteY5" fmla="*/ 4296 h 776166"/>
              <a:gd name="connsiteX0" fmla="*/ 0 w 952498"/>
              <a:gd name="connsiteY0" fmla="*/ 57570 h 829440"/>
              <a:gd name="connsiteX1" fmla="*/ 304156 w 952498"/>
              <a:gd name="connsiteY1" fmla="*/ 65397 h 829440"/>
              <a:gd name="connsiteX2" fmla="*/ 584462 w 952498"/>
              <a:gd name="connsiteY2" fmla="*/ 119109 h 829440"/>
              <a:gd name="connsiteX3" fmla="*/ 949777 w 952498"/>
              <a:gd name="connsiteY3" fmla="*/ 277669 h 829440"/>
              <a:gd name="connsiteX4" fmla="*/ 952498 w 952498"/>
              <a:gd name="connsiteY4" fmla="*/ 829440 h 829440"/>
              <a:gd name="connsiteX5" fmla="*/ 0 w 952498"/>
              <a:gd name="connsiteY5" fmla="*/ 829440 h 829440"/>
              <a:gd name="connsiteX6" fmla="*/ 0 w 952498"/>
              <a:gd name="connsiteY6" fmla="*/ 57570 h 829440"/>
              <a:gd name="connsiteX0" fmla="*/ 0 w 952498"/>
              <a:gd name="connsiteY0" fmla="*/ 1059 h 772929"/>
              <a:gd name="connsiteX1" fmla="*/ 304156 w 952498"/>
              <a:gd name="connsiteY1" fmla="*/ 8886 h 772929"/>
              <a:gd name="connsiteX2" fmla="*/ 584462 w 952498"/>
              <a:gd name="connsiteY2" fmla="*/ 62598 h 772929"/>
              <a:gd name="connsiteX3" fmla="*/ 949777 w 952498"/>
              <a:gd name="connsiteY3" fmla="*/ 221158 h 772929"/>
              <a:gd name="connsiteX4" fmla="*/ 952498 w 952498"/>
              <a:gd name="connsiteY4" fmla="*/ 772929 h 772929"/>
              <a:gd name="connsiteX5" fmla="*/ 0 w 952498"/>
              <a:gd name="connsiteY5" fmla="*/ 772929 h 772929"/>
              <a:gd name="connsiteX6" fmla="*/ 0 w 952498"/>
              <a:gd name="connsiteY6" fmla="*/ 1059 h 772929"/>
              <a:gd name="connsiteX0" fmla="*/ 0 w 952498"/>
              <a:gd name="connsiteY0" fmla="*/ 1059 h 772929"/>
              <a:gd name="connsiteX1" fmla="*/ 304156 w 952498"/>
              <a:gd name="connsiteY1" fmla="*/ 8886 h 772929"/>
              <a:gd name="connsiteX2" fmla="*/ 584462 w 952498"/>
              <a:gd name="connsiteY2" fmla="*/ 62598 h 772929"/>
              <a:gd name="connsiteX3" fmla="*/ 949777 w 952498"/>
              <a:gd name="connsiteY3" fmla="*/ 221158 h 772929"/>
              <a:gd name="connsiteX4" fmla="*/ 952498 w 952498"/>
              <a:gd name="connsiteY4" fmla="*/ 772929 h 772929"/>
              <a:gd name="connsiteX5" fmla="*/ 0 w 952498"/>
              <a:gd name="connsiteY5" fmla="*/ 772929 h 772929"/>
              <a:gd name="connsiteX6" fmla="*/ 0 w 952498"/>
              <a:gd name="connsiteY6" fmla="*/ 1059 h 772929"/>
              <a:gd name="connsiteX0" fmla="*/ 0 w 952498"/>
              <a:gd name="connsiteY0" fmla="*/ 1059 h 772929"/>
              <a:gd name="connsiteX1" fmla="*/ 304156 w 952498"/>
              <a:gd name="connsiteY1" fmla="*/ 8886 h 772929"/>
              <a:gd name="connsiteX2" fmla="*/ 584462 w 952498"/>
              <a:gd name="connsiteY2" fmla="*/ 62598 h 772929"/>
              <a:gd name="connsiteX3" fmla="*/ 949777 w 952498"/>
              <a:gd name="connsiteY3" fmla="*/ 221158 h 772929"/>
              <a:gd name="connsiteX4" fmla="*/ 952498 w 952498"/>
              <a:gd name="connsiteY4" fmla="*/ 772929 h 772929"/>
              <a:gd name="connsiteX5" fmla="*/ 0 w 952498"/>
              <a:gd name="connsiteY5" fmla="*/ 772929 h 772929"/>
              <a:gd name="connsiteX6" fmla="*/ 0 w 952498"/>
              <a:gd name="connsiteY6" fmla="*/ 1059 h 77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498" h="772929">
                <a:moveTo>
                  <a:pt x="0" y="1059"/>
                </a:moveTo>
                <a:cubicBezTo>
                  <a:pt x="124172" y="-759"/>
                  <a:pt x="206746" y="-1371"/>
                  <a:pt x="304156" y="8886"/>
                </a:cubicBezTo>
                <a:cubicBezTo>
                  <a:pt x="401566" y="19143"/>
                  <a:pt x="462163" y="25589"/>
                  <a:pt x="584462" y="62598"/>
                </a:cubicBezTo>
                <a:cubicBezTo>
                  <a:pt x="764472" y="115706"/>
                  <a:pt x="849777" y="155264"/>
                  <a:pt x="949777" y="221158"/>
                </a:cubicBezTo>
                <a:lnTo>
                  <a:pt x="952498" y="772929"/>
                </a:lnTo>
                <a:lnTo>
                  <a:pt x="0" y="772929"/>
                </a:lnTo>
                <a:lnTo>
                  <a:pt x="0" y="1059"/>
                </a:lnTo>
                <a:close/>
              </a:path>
            </a:pathLst>
          </a:custGeom>
          <a:solidFill>
            <a:srgbClr val="558ED5">
              <a:alpha val="74902"/>
            </a:srgbClr>
          </a:solidFill>
        </p:spPr>
        <p:txBody>
          <a:bodyPr wrap="square" rtlCol="0" anchor="b">
            <a:noAutofit/>
          </a:bodyPr>
          <a:lstStyle/>
          <a:p>
            <a:pPr algn="ctr"/>
            <a:r>
              <a:rPr lang="en-US" sz="1100" b="1" dirty="0" smtClean="0"/>
              <a:t>Linear Equations &amp; Inequalities</a:t>
            </a:r>
            <a:endParaRPr lang="en-US" sz="1100" b="1" dirty="0"/>
          </a:p>
        </p:txBody>
      </p:sp>
      <p:sp>
        <p:nvSpPr>
          <p:cNvPr id="29" name="TextBox 28"/>
          <p:cNvSpPr txBox="1"/>
          <p:nvPr/>
        </p:nvSpPr>
        <p:spPr>
          <a:xfrm>
            <a:off x="139462" y="8011759"/>
            <a:ext cx="952498" cy="652408"/>
          </a:xfrm>
          <a:custGeom>
            <a:avLst/>
            <a:gdLst>
              <a:gd name="connsiteX0" fmla="*/ 0 w 952498"/>
              <a:gd name="connsiteY0" fmla="*/ 0 h 767971"/>
              <a:gd name="connsiteX1" fmla="*/ 952498 w 952498"/>
              <a:gd name="connsiteY1" fmla="*/ 0 h 767971"/>
              <a:gd name="connsiteX2" fmla="*/ 952498 w 952498"/>
              <a:gd name="connsiteY2" fmla="*/ 767971 h 767971"/>
              <a:gd name="connsiteX3" fmla="*/ 0 w 952498"/>
              <a:gd name="connsiteY3" fmla="*/ 767971 h 767971"/>
              <a:gd name="connsiteX4" fmla="*/ 0 w 952498"/>
              <a:gd name="connsiteY4" fmla="*/ 0 h 767971"/>
              <a:gd name="connsiteX0" fmla="*/ 0 w 952498"/>
              <a:gd name="connsiteY0" fmla="*/ 0 h 767971"/>
              <a:gd name="connsiteX1" fmla="*/ 952498 w 952498"/>
              <a:gd name="connsiteY1" fmla="*/ 2721 h 767971"/>
              <a:gd name="connsiteX2" fmla="*/ 952498 w 952498"/>
              <a:gd name="connsiteY2" fmla="*/ 767971 h 767971"/>
              <a:gd name="connsiteX3" fmla="*/ 0 w 952498"/>
              <a:gd name="connsiteY3" fmla="*/ 767971 h 767971"/>
              <a:gd name="connsiteX4" fmla="*/ 0 w 952498"/>
              <a:gd name="connsiteY4" fmla="*/ 0 h 767971"/>
              <a:gd name="connsiteX0" fmla="*/ 0 w 952498"/>
              <a:gd name="connsiteY0" fmla="*/ 0 h 767971"/>
              <a:gd name="connsiteX1" fmla="*/ 952498 w 952498"/>
              <a:gd name="connsiteY1" fmla="*/ 5442 h 767971"/>
              <a:gd name="connsiteX2" fmla="*/ 952498 w 952498"/>
              <a:gd name="connsiteY2" fmla="*/ 767971 h 767971"/>
              <a:gd name="connsiteX3" fmla="*/ 0 w 952498"/>
              <a:gd name="connsiteY3" fmla="*/ 767971 h 767971"/>
              <a:gd name="connsiteX4" fmla="*/ 0 w 952498"/>
              <a:gd name="connsiteY4" fmla="*/ 0 h 767971"/>
              <a:gd name="connsiteX0" fmla="*/ 0 w 952498"/>
              <a:gd name="connsiteY0" fmla="*/ 10886 h 762529"/>
              <a:gd name="connsiteX1" fmla="*/ 952498 w 952498"/>
              <a:gd name="connsiteY1" fmla="*/ 0 h 762529"/>
              <a:gd name="connsiteX2" fmla="*/ 952498 w 952498"/>
              <a:gd name="connsiteY2" fmla="*/ 762529 h 762529"/>
              <a:gd name="connsiteX3" fmla="*/ 0 w 952498"/>
              <a:gd name="connsiteY3" fmla="*/ 762529 h 762529"/>
              <a:gd name="connsiteX4" fmla="*/ 0 w 952498"/>
              <a:gd name="connsiteY4" fmla="*/ 10886 h 762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98" h="762529">
                <a:moveTo>
                  <a:pt x="0" y="10886"/>
                </a:moveTo>
                <a:lnTo>
                  <a:pt x="952498" y="0"/>
                </a:lnTo>
                <a:lnTo>
                  <a:pt x="952498" y="762529"/>
                </a:lnTo>
                <a:lnTo>
                  <a:pt x="0" y="762529"/>
                </a:lnTo>
                <a:lnTo>
                  <a:pt x="0" y="10886"/>
                </a:lnTo>
                <a:close/>
              </a:path>
            </a:pathLst>
          </a:custGeom>
          <a:solidFill>
            <a:srgbClr val="FF0000">
              <a:alpha val="74902"/>
            </a:srgbClr>
          </a:solidFill>
        </p:spPr>
        <p:txBody>
          <a:bodyPr wrap="square" rtlCol="0" anchor="b">
            <a:noAutofit/>
          </a:bodyPr>
          <a:lstStyle/>
          <a:p>
            <a:pPr algn="ctr"/>
            <a:r>
              <a:rPr lang="en-US" sz="1100" b="1" dirty="0" smtClean="0"/>
              <a:t>Functions &amp; Coordinate Geometry</a:t>
            </a:r>
            <a:endParaRPr lang="en-US" sz="1100" b="1" dirty="0"/>
          </a:p>
        </p:txBody>
      </p:sp>
      <p:sp>
        <p:nvSpPr>
          <p:cNvPr id="30" name="TextBox 29"/>
          <p:cNvSpPr txBox="1"/>
          <p:nvPr/>
        </p:nvSpPr>
        <p:spPr>
          <a:xfrm>
            <a:off x="1471781" y="8016429"/>
            <a:ext cx="962501" cy="650120"/>
          </a:xfrm>
          <a:custGeom>
            <a:avLst/>
            <a:gdLst>
              <a:gd name="connsiteX0" fmla="*/ 0 w 952498"/>
              <a:gd name="connsiteY0" fmla="*/ 0 h 551364"/>
              <a:gd name="connsiteX1" fmla="*/ 952498 w 952498"/>
              <a:gd name="connsiteY1" fmla="*/ 0 h 551364"/>
              <a:gd name="connsiteX2" fmla="*/ 952498 w 952498"/>
              <a:gd name="connsiteY2" fmla="*/ 551364 h 551364"/>
              <a:gd name="connsiteX3" fmla="*/ 0 w 952498"/>
              <a:gd name="connsiteY3" fmla="*/ 551364 h 551364"/>
              <a:gd name="connsiteX4" fmla="*/ 0 w 952498"/>
              <a:gd name="connsiteY4" fmla="*/ 0 h 551364"/>
              <a:gd name="connsiteX0" fmla="*/ 0 w 952498"/>
              <a:gd name="connsiteY0" fmla="*/ 0 h 551364"/>
              <a:gd name="connsiteX1" fmla="*/ 590548 w 952498"/>
              <a:gd name="connsiteY1" fmla="*/ 0 h 551364"/>
              <a:gd name="connsiteX2" fmla="*/ 952498 w 952498"/>
              <a:gd name="connsiteY2" fmla="*/ 551364 h 551364"/>
              <a:gd name="connsiteX3" fmla="*/ 0 w 952498"/>
              <a:gd name="connsiteY3" fmla="*/ 551364 h 551364"/>
              <a:gd name="connsiteX4" fmla="*/ 0 w 952498"/>
              <a:gd name="connsiteY4" fmla="*/ 0 h 551364"/>
              <a:gd name="connsiteX0" fmla="*/ 0 w 952498"/>
              <a:gd name="connsiteY0" fmla="*/ 0 h 551364"/>
              <a:gd name="connsiteX1" fmla="*/ 590548 w 952498"/>
              <a:gd name="connsiteY1" fmla="*/ 0 h 551364"/>
              <a:gd name="connsiteX2" fmla="*/ 769974 w 952498"/>
              <a:gd name="connsiteY2" fmla="*/ 126082 h 551364"/>
              <a:gd name="connsiteX3" fmla="*/ 952498 w 952498"/>
              <a:gd name="connsiteY3" fmla="*/ 551364 h 551364"/>
              <a:gd name="connsiteX4" fmla="*/ 0 w 952498"/>
              <a:gd name="connsiteY4" fmla="*/ 551364 h 551364"/>
              <a:gd name="connsiteX5" fmla="*/ 0 w 952498"/>
              <a:gd name="connsiteY5" fmla="*/ 0 h 551364"/>
              <a:gd name="connsiteX0" fmla="*/ 0 w 952498"/>
              <a:gd name="connsiteY0" fmla="*/ 0 h 551364"/>
              <a:gd name="connsiteX1" fmla="*/ 590548 w 952498"/>
              <a:gd name="connsiteY1" fmla="*/ 0 h 551364"/>
              <a:gd name="connsiteX2" fmla="*/ 769974 w 952498"/>
              <a:gd name="connsiteY2" fmla="*/ 126082 h 551364"/>
              <a:gd name="connsiteX3" fmla="*/ 895160 w 952498"/>
              <a:gd name="connsiteY3" fmla="*/ 327468 h 551364"/>
              <a:gd name="connsiteX4" fmla="*/ 952498 w 952498"/>
              <a:gd name="connsiteY4" fmla="*/ 551364 h 551364"/>
              <a:gd name="connsiteX5" fmla="*/ 0 w 952498"/>
              <a:gd name="connsiteY5" fmla="*/ 551364 h 551364"/>
              <a:gd name="connsiteX6" fmla="*/ 0 w 952498"/>
              <a:gd name="connsiteY6" fmla="*/ 0 h 551364"/>
              <a:gd name="connsiteX0" fmla="*/ 0 w 952498"/>
              <a:gd name="connsiteY0" fmla="*/ 0 h 551364"/>
              <a:gd name="connsiteX1" fmla="*/ 590548 w 952498"/>
              <a:gd name="connsiteY1" fmla="*/ 0 h 551364"/>
              <a:gd name="connsiteX2" fmla="*/ 769974 w 952498"/>
              <a:gd name="connsiteY2" fmla="*/ 126082 h 551364"/>
              <a:gd name="connsiteX3" fmla="*/ 895160 w 952498"/>
              <a:gd name="connsiteY3" fmla="*/ 327468 h 551364"/>
              <a:gd name="connsiteX4" fmla="*/ 952310 w 952498"/>
              <a:gd name="connsiteY4" fmla="*/ 488032 h 551364"/>
              <a:gd name="connsiteX5" fmla="*/ 952498 w 952498"/>
              <a:gd name="connsiteY5" fmla="*/ 551364 h 551364"/>
              <a:gd name="connsiteX6" fmla="*/ 0 w 952498"/>
              <a:gd name="connsiteY6" fmla="*/ 551364 h 551364"/>
              <a:gd name="connsiteX7" fmla="*/ 0 w 952498"/>
              <a:gd name="connsiteY7" fmla="*/ 0 h 551364"/>
              <a:gd name="connsiteX0" fmla="*/ 0 w 952498"/>
              <a:gd name="connsiteY0" fmla="*/ 0 h 551364"/>
              <a:gd name="connsiteX1" fmla="*/ 590548 w 952498"/>
              <a:gd name="connsiteY1" fmla="*/ 0 h 551364"/>
              <a:gd name="connsiteX2" fmla="*/ 769974 w 952498"/>
              <a:gd name="connsiteY2" fmla="*/ 126082 h 551364"/>
              <a:gd name="connsiteX3" fmla="*/ 895160 w 952498"/>
              <a:gd name="connsiteY3" fmla="*/ 327468 h 551364"/>
              <a:gd name="connsiteX4" fmla="*/ 952310 w 952498"/>
              <a:gd name="connsiteY4" fmla="*/ 488032 h 551364"/>
              <a:gd name="connsiteX5" fmla="*/ 952498 w 952498"/>
              <a:gd name="connsiteY5" fmla="*/ 551364 h 551364"/>
              <a:gd name="connsiteX6" fmla="*/ 0 w 952498"/>
              <a:gd name="connsiteY6" fmla="*/ 551364 h 551364"/>
              <a:gd name="connsiteX7" fmla="*/ 0 w 952498"/>
              <a:gd name="connsiteY7" fmla="*/ 0 h 551364"/>
              <a:gd name="connsiteX0" fmla="*/ 0 w 952498"/>
              <a:gd name="connsiteY0" fmla="*/ 0 h 551364"/>
              <a:gd name="connsiteX1" fmla="*/ 590548 w 952498"/>
              <a:gd name="connsiteY1" fmla="*/ 0 h 551364"/>
              <a:gd name="connsiteX2" fmla="*/ 769974 w 952498"/>
              <a:gd name="connsiteY2" fmla="*/ 126082 h 551364"/>
              <a:gd name="connsiteX3" fmla="*/ 895160 w 952498"/>
              <a:gd name="connsiteY3" fmla="*/ 327468 h 551364"/>
              <a:gd name="connsiteX4" fmla="*/ 952310 w 952498"/>
              <a:gd name="connsiteY4" fmla="*/ 488032 h 551364"/>
              <a:gd name="connsiteX5" fmla="*/ 952498 w 952498"/>
              <a:gd name="connsiteY5" fmla="*/ 551364 h 551364"/>
              <a:gd name="connsiteX6" fmla="*/ 0 w 952498"/>
              <a:gd name="connsiteY6" fmla="*/ 551364 h 551364"/>
              <a:gd name="connsiteX7" fmla="*/ 0 w 952498"/>
              <a:gd name="connsiteY7" fmla="*/ 0 h 551364"/>
              <a:gd name="connsiteX0" fmla="*/ 0 w 952498"/>
              <a:gd name="connsiteY0" fmla="*/ 0 h 551364"/>
              <a:gd name="connsiteX1" fmla="*/ 590548 w 952498"/>
              <a:gd name="connsiteY1" fmla="*/ 0 h 551364"/>
              <a:gd name="connsiteX2" fmla="*/ 769974 w 952498"/>
              <a:gd name="connsiteY2" fmla="*/ 126082 h 551364"/>
              <a:gd name="connsiteX3" fmla="*/ 895160 w 952498"/>
              <a:gd name="connsiteY3" fmla="*/ 327468 h 551364"/>
              <a:gd name="connsiteX4" fmla="*/ 952310 w 952498"/>
              <a:gd name="connsiteY4" fmla="*/ 488032 h 551364"/>
              <a:gd name="connsiteX5" fmla="*/ 952498 w 952498"/>
              <a:gd name="connsiteY5" fmla="*/ 551364 h 551364"/>
              <a:gd name="connsiteX6" fmla="*/ 0 w 952498"/>
              <a:gd name="connsiteY6" fmla="*/ 551364 h 551364"/>
              <a:gd name="connsiteX7" fmla="*/ 0 w 952498"/>
              <a:gd name="connsiteY7" fmla="*/ 0 h 551364"/>
              <a:gd name="connsiteX0" fmla="*/ 0 w 952498"/>
              <a:gd name="connsiteY0" fmla="*/ 0 h 551364"/>
              <a:gd name="connsiteX1" fmla="*/ 590548 w 952498"/>
              <a:gd name="connsiteY1" fmla="*/ 0 h 551364"/>
              <a:gd name="connsiteX2" fmla="*/ 769974 w 952498"/>
              <a:gd name="connsiteY2" fmla="*/ 126082 h 551364"/>
              <a:gd name="connsiteX3" fmla="*/ 895160 w 952498"/>
              <a:gd name="connsiteY3" fmla="*/ 327468 h 551364"/>
              <a:gd name="connsiteX4" fmla="*/ 952310 w 952498"/>
              <a:gd name="connsiteY4" fmla="*/ 488032 h 551364"/>
              <a:gd name="connsiteX5" fmla="*/ 952498 w 952498"/>
              <a:gd name="connsiteY5" fmla="*/ 551364 h 551364"/>
              <a:gd name="connsiteX6" fmla="*/ 0 w 952498"/>
              <a:gd name="connsiteY6" fmla="*/ 551364 h 551364"/>
              <a:gd name="connsiteX7" fmla="*/ 0 w 952498"/>
              <a:gd name="connsiteY7" fmla="*/ 0 h 551364"/>
              <a:gd name="connsiteX0" fmla="*/ 0 w 952498"/>
              <a:gd name="connsiteY0" fmla="*/ 0 h 551364"/>
              <a:gd name="connsiteX1" fmla="*/ 590548 w 952498"/>
              <a:gd name="connsiteY1" fmla="*/ 0 h 551364"/>
              <a:gd name="connsiteX2" fmla="*/ 769974 w 952498"/>
              <a:gd name="connsiteY2" fmla="*/ 126082 h 551364"/>
              <a:gd name="connsiteX3" fmla="*/ 895160 w 952498"/>
              <a:gd name="connsiteY3" fmla="*/ 327468 h 551364"/>
              <a:gd name="connsiteX4" fmla="*/ 952310 w 952498"/>
              <a:gd name="connsiteY4" fmla="*/ 488032 h 551364"/>
              <a:gd name="connsiteX5" fmla="*/ 952498 w 952498"/>
              <a:gd name="connsiteY5" fmla="*/ 551364 h 551364"/>
              <a:gd name="connsiteX6" fmla="*/ 0 w 952498"/>
              <a:gd name="connsiteY6" fmla="*/ 551364 h 551364"/>
              <a:gd name="connsiteX7" fmla="*/ 0 w 952498"/>
              <a:gd name="connsiteY7" fmla="*/ 0 h 551364"/>
              <a:gd name="connsiteX0" fmla="*/ 0 w 952498"/>
              <a:gd name="connsiteY0" fmla="*/ 0 h 551364"/>
              <a:gd name="connsiteX1" fmla="*/ 590548 w 952498"/>
              <a:gd name="connsiteY1" fmla="*/ 0 h 551364"/>
              <a:gd name="connsiteX2" fmla="*/ 769974 w 952498"/>
              <a:gd name="connsiteY2" fmla="*/ 126082 h 551364"/>
              <a:gd name="connsiteX3" fmla="*/ 895160 w 952498"/>
              <a:gd name="connsiteY3" fmla="*/ 327468 h 551364"/>
              <a:gd name="connsiteX4" fmla="*/ 952310 w 952498"/>
              <a:gd name="connsiteY4" fmla="*/ 488032 h 551364"/>
              <a:gd name="connsiteX5" fmla="*/ 952498 w 952498"/>
              <a:gd name="connsiteY5" fmla="*/ 551364 h 551364"/>
              <a:gd name="connsiteX6" fmla="*/ 0 w 952498"/>
              <a:gd name="connsiteY6" fmla="*/ 551364 h 551364"/>
              <a:gd name="connsiteX7" fmla="*/ 0 w 952498"/>
              <a:gd name="connsiteY7" fmla="*/ 0 h 551364"/>
              <a:gd name="connsiteX0" fmla="*/ 0 w 952498"/>
              <a:gd name="connsiteY0" fmla="*/ 118847 h 670211"/>
              <a:gd name="connsiteX1" fmla="*/ 304610 w 952498"/>
              <a:gd name="connsiteY1" fmla="*/ 0 h 670211"/>
              <a:gd name="connsiteX2" fmla="*/ 590548 w 952498"/>
              <a:gd name="connsiteY2" fmla="*/ 118847 h 670211"/>
              <a:gd name="connsiteX3" fmla="*/ 769974 w 952498"/>
              <a:gd name="connsiteY3" fmla="*/ 244929 h 670211"/>
              <a:gd name="connsiteX4" fmla="*/ 895160 w 952498"/>
              <a:gd name="connsiteY4" fmla="*/ 446315 h 670211"/>
              <a:gd name="connsiteX5" fmla="*/ 952310 w 952498"/>
              <a:gd name="connsiteY5" fmla="*/ 606879 h 670211"/>
              <a:gd name="connsiteX6" fmla="*/ 952498 w 952498"/>
              <a:gd name="connsiteY6" fmla="*/ 670211 h 670211"/>
              <a:gd name="connsiteX7" fmla="*/ 0 w 952498"/>
              <a:gd name="connsiteY7" fmla="*/ 670211 h 670211"/>
              <a:gd name="connsiteX8" fmla="*/ 0 w 952498"/>
              <a:gd name="connsiteY8" fmla="*/ 118847 h 670211"/>
              <a:gd name="connsiteX0" fmla="*/ 0 w 957941"/>
              <a:gd name="connsiteY0" fmla="*/ 3 h 758195"/>
              <a:gd name="connsiteX1" fmla="*/ 310053 w 957941"/>
              <a:gd name="connsiteY1" fmla="*/ 87984 h 758195"/>
              <a:gd name="connsiteX2" fmla="*/ 595991 w 957941"/>
              <a:gd name="connsiteY2" fmla="*/ 206831 h 758195"/>
              <a:gd name="connsiteX3" fmla="*/ 775417 w 957941"/>
              <a:gd name="connsiteY3" fmla="*/ 332913 h 758195"/>
              <a:gd name="connsiteX4" fmla="*/ 900603 w 957941"/>
              <a:gd name="connsiteY4" fmla="*/ 534299 h 758195"/>
              <a:gd name="connsiteX5" fmla="*/ 957753 w 957941"/>
              <a:gd name="connsiteY5" fmla="*/ 694863 h 758195"/>
              <a:gd name="connsiteX6" fmla="*/ 957941 w 957941"/>
              <a:gd name="connsiteY6" fmla="*/ 758195 h 758195"/>
              <a:gd name="connsiteX7" fmla="*/ 5443 w 957941"/>
              <a:gd name="connsiteY7" fmla="*/ 758195 h 758195"/>
              <a:gd name="connsiteX8" fmla="*/ 0 w 957941"/>
              <a:gd name="connsiteY8" fmla="*/ 3 h 758195"/>
              <a:gd name="connsiteX0" fmla="*/ 0 w 957941"/>
              <a:gd name="connsiteY0" fmla="*/ 4 h 758196"/>
              <a:gd name="connsiteX1" fmla="*/ 310053 w 957941"/>
              <a:gd name="connsiteY1" fmla="*/ 87985 h 758196"/>
              <a:gd name="connsiteX2" fmla="*/ 595991 w 957941"/>
              <a:gd name="connsiteY2" fmla="*/ 206832 h 758196"/>
              <a:gd name="connsiteX3" fmla="*/ 775417 w 957941"/>
              <a:gd name="connsiteY3" fmla="*/ 332914 h 758196"/>
              <a:gd name="connsiteX4" fmla="*/ 900603 w 957941"/>
              <a:gd name="connsiteY4" fmla="*/ 534300 h 758196"/>
              <a:gd name="connsiteX5" fmla="*/ 957753 w 957941"/>
              <a:gd name="connsiteY5" fmla="*/ 694864 h 758196"/>
              <a:gd name="connsiteX6" fmla="*/ 957941 w 957941"/>
              <a:gd name="connsiteY6" fmla="*/ 758196 h 758196"/>
              <a:gd name="connsiteX7" fmla="*/ 5443 w 957941"/>
              <a:gd name="connsiteY7" fmla="*/ 758196 h 758196"/>
              <a:gd name="connsiteX8" fmla="*/ 0 w 957941"/>
              <a:gd name="connsiteY8" fmla="*/ 4 h 758196"/>
              <a:gd name="connsiteX0" fmla="*/ 0 w 957941"/>
              <a:gd name="connsiteY0" fmla="*/ 4 h 758196"/>
              <a:gd name="connsiteX1" fmla="*/ 310053 w 957941"/>
              <a:gd name="connsiteY1" fmla="*/ 87985 h 758196"/>
              <a:gd name="connsiteX2" fmla="*/ 595991 w 957941"/>
              <a:gd name="connsiteY2" fmla="*/ 206832 h 758196"/>
              <a:gd name="connsiteX3" fmla="*/ 775417 w 957941"/>
              <a:gd name="connsiteY3" fmla="*/ 332914 h 758196"/>
              <a:gd name="connsiteX4" fmla="*/ 900603 w 957941"/>
              <a:gd name="connsiteY4" fmla="*/ 534300 h 758196"/>
              <a:gd name="connsiteX5" fmla="*/ 945681 w 957941"/>
              <a:gd name="connsiteY5" fmla="*/ 694865 h 758196"/>
              <a:gd name="connsiteX6" fmla="*/ 957941 w 957941"/>
              <a:gd name="connsiteY6" fmla="*/ 758196 h 758196"/>
              <a:gd name="connsiteX7" fmla="*/ 5443 w 957941"/>
              <a:gd name="connsiteY7" fmla="*/ 758196 h 758196"/>
              <a:gd name="connsiteX8" fmla="*/ 0 w 957941"/>
              <a:gd name="connsiteY8" fmla="*/ 4 h 758196"/>
              <a:gd name="connsiteX0" fmla="*/ 0 w 957941"/>
              <a:gd name="connsiteY0" fmla="*/ 4 h 758196"/>
              <a:gd name="connsiteX1" fmla="*/ 310053 w 957941"/>
              <a:gd name="connsiteY1" fmla="*/ 87985 h 758196"/>
              <a:gd name="connsiteX2" fmla="*/ 595991 w 957941"/>
              <a:gd name="connsiteY2" fmla="*/ 206832 h 758196"/>
              <a:gd name="connsiteX3" fmla="*/ 775417 w 957941"/>
              <a:gd name="connsiteY3" fmla="*/ 332914 h 758196"/>
              <a:gd name="connsiteX4" fmla="*/ 891549 w 957941"/>
              <a:gd name="connsiteY4" fmla="*/ 537831 h 758196"/>
              <a:gd name="connsiteX5" fmla="*/ 945681 w 957941"/>
              <a:gd name="connsiteY5" fmla="*/ 694865 h 758196"/>
              <a:gd name="connsiteX6" fmla="*/ 957941 w 957941"/>
              <a:gd name="connsiteY6" fmla="*/ 758196 h 758196"/>
              <a:gd name="connsiteX7" fmla="*/ 5443 w 957941"/>
              <a:gd name="connsiteY7" fmla="*/ 758196 h 758196"/>
              <a:gd name="connsiteX8" fmla="*/ 0 w 957941"/>
              <a:gd name="connsiteY8" fmla="*/ 4 h 758196"/>
              <a:gd name="connsiteX0" fmla="*/ 0 w 950798"/>
              <a:gd name="connsiteY0" fmla="*/ 4 h 758196"/>
              <a:gd name="connsiteX1" fmla="*/ 310053 w 950798"/>
              <a:gd name="connsiteY1" fmla="*/ 87985 h 758196"/>
              <a:gd name="connsiteX2" fmla="*/ 595991 w 950798"/>
              <a:gd name="connsiteY2" fmla="*/ 206832 h 758196"/>
              <a:gd name="connsiteX3" fmla="*/ 775417 w 950798"/>
              <a:gd name="connsiteY3" fmla="*/ 332914 h 758196"/>
              <a:gd name="connsiteX4" fmla="*/ 891549 w 950798"/>
              <a:gd name="connsiteY4" fmla="*/ 537831 h 758196"/>
              <a:gd name="connsiteX5" fmla="*/ 945681 w 950798"/>
              <a:gd name="connsiteY5" fmla="*/ 694865 h 758196"/>
              <a:gd name="connsiteX6" fmla="*/ 950798 w 950798"/>
              <a:gd name="connsiteY6" fmla="*/ 758196 h 758196"/>
              <a:gd name="connsiteX7" fmla="*/ 5443 w 950798"/>
              <a:gd name="connsiteY7" fmla="*/ 758196 h 758196"/>
              <a:gd name="connsiteX8" fmla="*/ 0 w 950798"/>
              <a:gd name="connsiteY8" fmla="*/ 4 h 758196"/>
              <a:gd name="connsiteX0" fmla="*/ 0 w 952077"/>
              <a:gd name="connsiteY0" fmla="*/ 4 h 758196"/>
              <a:gd name="connsiteX1" fmla="*/ 310053 w 952077"/>
              <a:gd name="connsiteY1" fmla="*/ 87985 h 758196"/>
              <a:gd name="connsiteX2" fmla="*/ 595991 w 952077"/>
              <a:gd name="connsiteY2" fmla="*/ 206832 h 758196"/>
              <a:gd name="connsiteX3" fmla="*/ 775417 w 952077"/>
              <a:gd name="connsiteY3" fmla="*/ 332914 h 758196"/>
              <a:gd name="connsiteX4" fmla="*/ 891549 w 952077"/>
              <a:gd name="connsiteY4" fmla="*/ 537831 h 758196"/>
              <a:gd name="connsiteX5" fmla="*/ 945681 w 952077"/>
              <a:gd name="connsiteY5" fmla="*/ 694865 h 758196"/>
              <a:gd name="connsiteX6" fmla="*/ 950798 w 952077"/>
              <a:gd name="connsiteY6" fmla="*/ 758196 h 758196"/>
              <a:gd name="connsiteX7" fmla="*/ 5443 w 952077"/>
              <a:gd name="connsiteY7" fmla="*/ 758196 h 758196"/>
              <a:gd name="connsiteX8" fmla="*/ 0 w 952077"/>
              <a:gd name="connsiteY8" fmla="*/ 4 h 758196"/>
              <a:gd name="connsiteX0" fmla="*/ 0 w 956290"/>
              <a:gd name="connsiteY0" fmla="*/ 4 h 758196"/>
              <a:gd name="connsiteX1" fmla="*/ 310053 w 956290"/>
              <a:gd name="connsiteY1" fmla="*/ 87985 h 758196"/>
              <a:gd name="connsiteX2" fmla="*/ 595991 w 956290"/>
              <a:gd name="connsiteY2" fmla="*/ 206832 h 758196"/>
              <a:gd name="connsiteX3" fmla="*/ 775417 w 956290"/>
              <a:gd name="connsiteY3" fmla="*/ 332914 h 758196"/>
              <a:gd name="connsiteX4" fmla="*/ 891549 w 956290"/>
              <a:gd name="connsiteY4" fmla="*/ 537831 h 758196"/>
              <a:gd name="connsiteX5" fmla="*/ 945681 w 956290"/>
              <a:gd name="connsiteY5" fmla="*/ 694865 h 758196"/>
              <a:gd name="connsiteX6" fmla="*/ 950798 w 956290"/>
              <a:gd name="connsiteY6" fmla="*/ 758196 h 758196"/>
              <a:gd name="connsiteX7" fmla="*/ 5443 w 956290"/>
              <a:gd name="connsiteY7" fmla="*/ 758196 h 758196"/>
              <a:gd name="connsiteX8" fmla="*/ 0 w 956290"/>
              <a:gd name="connsiteY8" fmla="*/ 4 h 758196"/>
              <a:gd name="connsiteX0" fmla="*/ 0 w 953788"/>
              <a:gd name="connsiteY0" fmla="*/ 4 h 758196"/>
              <a:gd name="connsiteX1" fmla="*/ 310053 w 953788"/>
              <a:gd name="connsiteY1" fmla="*/ 87985 h 758196"/>
              <a:gd name="connsiteX2" fmla="*/ 595991 w 953788"/>
              <a:gd name="connsiteY2" fmla="*/ 206832 h 758196"/>
              <a:gd name="connsiteX3" fmla="*/ 775417 w 953788"/>
              <a:gd name="connsiteY3" fmla="*/ 332914 h 758196"/>
              <a:gd name="connsiteX4" fmla="*/ 891549 w 953788"/>
              <a:gd name="connsiteY4" fmla="*/ 537831 h 758196"/>
              <a:gd name="connsiteX5" fmla="*/ 945681 w 953788"/>
              <a:gd name="connsiteY5" fmla="*/ 694865 h 758196"/>
              <a:gd name="connsiteX6" fmla="*/ 950798 w 953788"/>
              <a:gd name="connsiteY6" fmla="*/ 758196 h 758196"/>
              <a:gd name="connsiteX7" fmla="*/ 5443 w 953788"/>
              <a:gd name="connsiteY7" fmla="*/ 758196 h 758196"/>
              <a:gd name="connsiteX8" fmla="*/ 0 w 953788"/>
              <a:gd name="connsiteY8" fmla="*/ 4 h 758196"/>
              <a:gd name="connsiteX0" fmla="*/ 0 w 951331"/>
              <a:gd name="connsiteY0" fmla="*/ 4 h 758196"/>
              <a:gd name="connsiteX1" fmla="*/ 310053 w 951331"/>
              <a:gd name="connsiteY1" fmla="*/ 87985 h 758196"/>
              <a:gd name="connsiteX2" fmla="*/ 595991 w 951331"/>
              <a:gd name="connsiteY2" fmla="*/ 206832 h 758196"/>
              <a:gd name="connsiteX3" fmla="*/ 775417 w 951331"/>
              <a:gd name="connsiteY3" fmla="*/ 332914 h 758196"/>
              <a:gd name="connsiteX4" fmla="*/ 891549 w 951331"/>
              <a:gd name="connsiteY4" fmla="*/ 537831 h 758196"/>
              <a:gd name="connsiteX5" fmla="*/ 945681 w 951331"/>
              <a:gd name="connsiteY5" fmla="*/ 694865 h 758196"/>
              <a:gd name="connsiteX6" fmla="*/ 946050 w 951331"/>
              <a:gd name="connsiteY6" fmla="*/ 758196 h 758196"/>
              <a:gd name="connsiteX7" fmla="*/ 5443 w 951331"/>
              <a:gd name="connsiteY7" fmla="*/ 758196 h 758196"/>
              <a:gd name="connsiteX8" fmla="*/ 0 w 951331"/>
              <a:gd name="connsiteY8" fmla="*/ 4 h 758196"/>
              <a:gd name="connsiteX0" fmla="*/ 0 w 949531"/>
              <a:gd name="connsiteY0" fmla="*/ 4 h 758196"/>
              <a:gd name="connsiteX1" fmla="*/ 310053 w 949531"/>
              <a:gd name="connsiteY1" fmla="*/ 87985 h 758196"/>
              <a:gd name="connsiteX2" fmla="*/ 595991 w 949531"/>
              <a:gd name="connsiteY2" fmla="*/ 206832 h 758196"/>
              <a:gd name="connsiteX3" fmla="*/ 775417 w 949531"/>
              <a:gd name="connsiteY3" fmla="*/ 332914 h 758196"/>
              <a:gd name="connsiteX4" fmla="*/ 891549 w 949531"/>
              <a:gd name="connsiteY4" fmla="*/ 537831 h 758196"/>
              <a:gd name="connsiteX5" fmla="*/ 945681 w 949531"/>
              <a:gd name="connsiteY5" fmla="*/ 694865 h 758196"/>
              <a:gd name="connsiteX6" fmla="*/ 946050 w 949531"/>
              <a:gd name="connsiteY6" fmla="*/ 758196 h 758196"/>
              <a:gd name="connsiteX7" fmla="*/ 5443 w 949531"/>
              <a:gd name="connsiteY7" fmla="*/ 758196 h 758196"/>
              <a:gd name="connsiteX8" fmla="*/ 0 w 949531"/>
              <a:gd name="connsiteY8" fmla="*/ 4 h 758196"/>
              <a:gd name="connsiteX0" fmla="*/ 0 w 946050"/>
              <a:gd name="connsiteY0" fmla="*/ 4 h 762500"/>
              <a:gd name="connsiteX1" fmla="*/ 310053 w 946050"/>
              <a:gd name="connsiteY1" fmla="*/ 87985 h 762500"/>
              <a:gd name="connsiteX2" fmla="*/ 595991 w 946050"/>
              <a:gd name="connsiteY2" fmla="*/ 206832 h 762500"/>
              <a:gd name="connsiteX3" fmla="*/ 775417 w 946050"/>
              <a:gd name="connsiteY3" fmla="*/ 332914 h 762500"/>
              <a:gd name="connsiteX4" fmla="*/ 891549 w 946050"/>
              <a:gd name="connsiteY4" fmla="*/ 537831 h 762500"/>
              <a:gd name="connsiteX5" fmla="*/ 945681 w 946050"/>
              <a:gd name="connsiteY5" fmla="*/ 694865 h 762500"/>
              <a:gd name="connsiteX6" fmla="*/ 946050 w 946050"/>
              <a:gd name="connsiteY6" fmla="*/ 758196 h 762500"/>
              <a:gd name="connsiteX7" fmla="*/ 5443 w 946050"/>
              <a:gd name="connsiteY7" fmla="*/ 758196 h 762500"/>
              <a:gd name="connsiteX8" fmla="*/ 0 w 946050"/>
              <a:gd name="connsiteY8" fmla="*/ 4 h 762500"/>
              <a:gd name="connsiteX0" fmla="*/ 0 w 948396"/>
              <a:gd name="connsiteY0" fmla="*/ 4 h 763283"/>
              <a:gd name="connsiteX1" fmla="*/ 310053 w 948396"/>
              <a:gd name="connsiteY1" fmla="*/ 87985 h 763283"/>
              <a:gd name="connsiteX2" fmla="*/ 595991 w 948396"/>
              <a:gd name="connsiteY2" fmla="*/ 206832 h 763283"/>
              <a:gd name="connsiteX3" fmla="*/ 775417 w 948396"/>
              <a:gd name="connsiteY3" fmla="*/ 332914 h 763283"/>
              <a:gd name="connsiteX4" fmla="*/ 891549 w 948396"/>
              <a:gd name="connsiteY4" fmla="*/ 537831 h 763283"/>
              <a:gd name="connsiteX5" fmla="*/ 945681 w 948396"/>
              <a:gd name="connsiteY5" fmla="*/ 694865 h 763283"/>
              <a:gd name="connsiteX6" fmla="*/ 948396 w 948396"/>
              <a:gd name="connsiteY6" fmla="*/ 760983 h 763283"/>
              <a:gd name="connsiteX7" fmla="*/ 5443 w 948396"/>
              <a:gd name="connsiteY7" fmla="*/ 758196 h 763283"/>
              <a:gd name="connsiteX8" fmla="*/ 0 w 948396"/>
              <a:gd name="connsiteY8" fmla="*/ 4 h 763283"/>
              <a:gd name="connsiteX0" fmla="*/ 0 w 948396"/>
              <a:gd name="connsiteY0" fmla="*/ 4 h 775581"/>
              <a:gd name="connsiteX1" fmla="*/ 310053 w 948396"/>
              <a:gd name="connsiteY1" fmla="*/ 87985 h 775581"/>
              <a:gd name="connsiteX2" fmla="*/ 595991 w 948396"/>
              <a:gd name="connsiteY2" fmla="*/ 206832 h 775581"/>
              <a:gd name="connsiteX3" fmla="*/ 775417 w 948396"/>
              <a:gd name="connsiteY3" fmla="*/ 332914 h 775581"/>
              <a:gd name="connsiteX4" fmla="*/ 891549 w 948396"/>
              <a:gd name="connsiteY4" fmla="*/ 537831 h 775581"/>
              <a:gd name="connsiteX5" fmla="*/ 948027 w 948396"/>
              <a:gd name="connsiteY5" fmla="*/ 711588 h 775581"/>
              <a:gd name="connsiteX6" fmla="*/ 948396 w 948396"/>
              <a:gd name="connsiteY6" fmla="*/ 760983 h 775581"/>
              <a:gd name="connsiteX7" fmla="*/ 5443 w 948396"/>
              <a:gd name="connsiteY7" fmla="*/ 758196 h 775581"/>
              <a:gd name="connsiteX8" fmla="*/ 0 w 948396"/>
              <a:gd name="connsiteY8" fmla="*/ 4 h 775581"/>
              <a:gd name="connsiteX0" fmla="*/ 0 w 948396"/>
              <a:gd name="connsiteY0" fmla="*/ 4 h 760983"/>
              <a:gd name="connsiteX1" fmla="*/ 310053 w 948396"/>
              <a:gd name="connsiteY1" fmla="*/ 87985 h 760983"/>
              <a:gd name="connsiteX2" fmla="*/ 595991 w 948396"/>
              <a:gd name="connsiteY2" fmla="*/ 206832 h 760983"/>
              <a:gd name="connsiteX3" fmla="*/ 775417 w 948396"/>
              <a:gd name="connsiteY3" fmla="*/ 332914 h 760983"/>
              <a:gd name="connsiteX4" fmla="*/ 891549 w 948396"/>
              <a:gd name="connsiteY4" fmla="*/ 537831 h 760983"/>
              <a:gd name="connsiteX5" fmla="*/ 948027 w 948396"/>
              <a:gd name="connsiteY5" fmla="*/ 711588 h 760983"/>
              <a:gd name="connsiteX6" fmla="*/ 948396 w 948396"/>
              <a:gd name="connsiteY6" fmla="*/ 760983 h 760983"/>
              <a:gd name="connsiteX7" fmla="*/ 5443 w 948396"/>
              <a:gd name="connsiteY7" fmla="*/ 758196 h 760983"/>
              <a:gd name="connsiteX8" fmla="*/ 0 w 948396"/>
              <a:gd name="connsiteY8" fmla="*/ 4 h 760983"/>
              <a:gd name="connsiteX0" fmla="*/ 0 w 948396"/>
              <a:gd name="connsiteY0" fmla="*/ 4 h 760983"/>
              <a:gd name="connsiteX1" fmla="*/ 310053 w 948396"/>
              <a:gd name="connsiteY1" fmla="*/ 87985 h 760983"/>
              <a:gd name="connsiteX2" fmla="*/ 595991 w 948396"/>
              <a:gd name="connsiteY2" fmla="*/ 206832 h 760983"/>
              <a:gd name="connsiteX3" fmla="*/ 775417 w 948396"/>
              <a:gd name="connsiteY3" fmla="*/ 332914 h 760983"/>
              <a:gd name="connsiteX4" fmla="*/ 891549 w 948396"/>
              <a:gd name="connsiteY4" fmla="*/ 537831 h 760983"/>
              <a:gd name="connsiteX5" fmla="*/ 948027 w 948396"/>
              <a:gd name="connsiteY5" fmla="*/ 711588 h 760983"/>
              <a:gd name="connsiteX6" fmla="*/ 948396 w 948396"/>
              <a:gd name="connsiteY6" fmla="*/ 760983 h 760983"/>
              <a:gd name="connsiteX7" fmla="*/ 5443 w 948396"/>
              <a:gd name="connsiteY7" fmla="*/ 758196 h 760983"/>
              <a:gd name="connsiteX8" fmla="*/ 0 w 948396"/>
              <a:gd name="connsiteY8" fmla="*/ 4 h 76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8396" h="760983">
                <a:moveTo>
                  <a:pt x="0" y="4"/>
                </a:moveTo>
                <a:cubicBezTo>
                  <a:pt x="101537" y="-604"/>
                  <a:pt x="241174" y="64101"/>
                  <a:pt x="310053" y="87985"/>
                </a:cubicBezTo>
                <a:lnTo>
                  <a:pt x="595991" y="206832"/>
                </a:lnTo>
                <a:cubicBezTo>
                  <a:pt x="645820" y="234345"/>
                  <a:pt x="701094" y="250972"/>
                  <a:pt x="775417" y="332914"/>
                </a:cubicBezTo>
                <a:cubicBezTo>
                  <a:pt x="867946" y="452656"/>
                  <a:pt x="861613" y="467074"/>
                  <a:pt x="891549" y="537831"/>
                </a:cubicBezTo>
                <a:cubicBezTo>
                  <a:pt x="922392" y="614031"/>
                  <a:pt x="930791" y="640831"/>
                  <a:pt x="948027" y="711588"/>
                </a:cubicBezTo>
                <a:cubicBezTo>
                  <a:pt x="948120" y="863703"/>
                  <a:pt x="945975" y="461141"/>
                  <a:pt x="948396" y="760983"/>
                </a:cubicBezTo>
                <a:lnTo>
                  <a:pt x="5443" y="758196"/>
                </a:lnTo>
                <a:cubicBezTo>
                  <a:pt x="3629" y="505465"/>
                  <a:pt x="1814" y="252735"/>
                  <a:pt x="0" y="4"/>
                </a:cubicBezTo>
                <a:close/>
              </a:path>
            </a:pathLst>
          </a:custGeom>
          <a:solidFill>
            <a:srgbClr val="92D050"/>
          </a:solidFill>
        </p:spPr>
        <p:txBody>
          <a:bodyPr wrap="square" rtlCol="0" anchor="b">
            <a:noAutofit/>
          </a:bodyPr>
          <a:lstStyle/>
          <a:p>
            <a:pPr algn="ctr"/>
            <a:r>
              <a:rPr lang="en-US" sz="1100" b="1" dirty="0" smtClean="0"/>
              <a:t>Data Analysis</a:t>
            </a:r>
            <a:endParaRPr lang="en-US" sz="1100" b="1" dirty="0"/>
          </a:p>
        </p:txBody>
      </p:sp>
      <p:sp>
        <p:nvSpPr>
          <p:cNvPr id="31" name="TextBox 30"/>
          <p:cNvSpPr txBox="1"/>
          <p:nvPr/>
        </p:nvSpPr>
        <p:spPr>
          <a:xfrm>
            <a:off x="1476832" y="8664167"/>
            <a:ext cx="960120" cy="1394234"/>
          </a:xfrm>
          <a:custGeom>
            <a:avLst/>
            <a:gdLst>
              <a:gd name="connsiteX0" fmla="*/ 0 w 952497"/>
              <a:gd name="connsiteY0" fmla="*/ 0 h 1289293"/>
              <a:gd name="connsiteX1" fmla="*/ 952497 w 952497"/>
              <a:gd name="connsiteY1" fmla="*/ 0 h 1289293"/>
              <a:gd name="connsiteX2" fmla="*/ 952497 w 952497"/>
              <a:gd name="connsiteY2" fmla="*/ 1289293 h 1289293"/>
              <a:gd name="connsiteX3" fmla="*/ 0 w 952497"/>
              <a:gd name="connsiteY3" fmla="*/ 1289293 h 1289293"/>
              <a:gd name="connsiteX4" fmla="*/ 0 w 952497"/>
              <a:gd name="connsiteY4" fmla="*/ 0 h 1289293"/>
              <a:gd name="connsiteX0" fmla="*/ 0 w 952497"/>
              <a:gd name="connsiteY0" fmla="*/ 0 h 1289293"/>
              <a:gd name="connsiteX1" fmla="*/ 952497 w 952497"/>
              <a:gd name="connsiteY1" fmla="*/ 0 h 1289293"/>
              <a:gd name="connsiteX2" fmla="*/ 588941 w 952497"/>
              <a:gd name="connsiteY2" fmla="*/ 1283784 h 1289293"/>
              <a:gd name="connsiteX3" fmla="*/ 0 w 952497"/>
              <a:gd name="connsiteY3" fmla="*/ 1289293 h 1289293"/>
              <a:gd name="connsiteX4" fmla="*/ 0 w 952497"/>
              <a:gd name="connsiteY4" fmla="*/ 0 h 1289293"/>
              <a:gd name="connsiteX0" fmla="*/ 0 w 952497"/>
              <a:gd name="connsiteY0" fmla="*/ 0 h 1289293"/>
              <a:gd name="connsiteX1" fmla="*/ 952497 w 952497"/>
              <a:gd name="connsiteY1" fmla="*/ 0 h 1289293"/>
              <a:gd name="connsiteX2" fmla="*/ 572416 w 952497"/>
              <a:gd name="connsiteY2" fmla="*/ 1289292 h 1289293"/>
              <a:gd name="connsiteX3" fmla="*/ 0 w 952497"/>
              <a:gd name="connsiteY3" fmla="*/ 1289293 h 1289293"/>
              <a:gd name="connsiteX4" fmla="*/ 0 w 952497"/>
              <a:gd name="connsiteY4" fmla="*/ 0 h 1289293"/>
              <a:gd name="connsiteX0" fmla="*/ 0 w 952497"/>
              <a:gd name="connsiteY0" fmla="*/ 0 h 1289293"/>
              <a:gd name="connsiteX1" fmla="*/ 952497 w 952497"/>
              <a:gd name="connsiteY1" fmla="*/ 0 h 1289293"/>
              <a:gd name="connsiteX2" fmla="*/ 704508 w 952497"/>
              <a:gd name="connsiteY2" fmla="*/ 1192895 h 1289293"/>
              <a:gd name="connsiteX3" fmla="*/ 572416 w 952497"/>
              <a:gd name="connsiteY3" fmla="*/ 1289292 h 1289293"/>
              <a:gd name="connsiteX4" fmla="*/ 0 w 952497"/>
              <a:gd name="connsiteY4" fmla="*/ 1289293 h 1289293"/>
              <a:gd name="connsiteX5" fmla="*/ 0 w 952497"/>
              <a:gd name="connsiteY5" fmla="*/ 0 h 1289293"/>
              <a:gd name="connsiteX0" fmla="*/ 0 w 993604"/>
              <a:gd name="connsiteY0" fmla="*/ 0 h 1289293"/>
              <a:gd name="connsiteX1" fmla="*/ 952497 w 993604"/>
              <a:gd name="connsiteY1" fmla="*/ 0 h 1289293"/>
              <a:gd name="connsiteX2" fmla="*/ 831202 w 993604"/>
              <a:gd name="connsiteY2" fmla="*/ 1000100 h 1289293"/>
              <a:gd name="connsiteX3" fmla="*/ 704508 w 993604"/>
              <a:gd name="connsiteY3" fmla="*/ 1192895 h 1289293"/>
              <a:gd name="connsiteX4" fmla="*/ 572416 w 993604"/>
              <a:gd name="connsiteY4" fmla="*/ 1289292 h 1289293"/>
              <a:gd name="connsiteX5" fmla="*/ 0 w 993604"/>
              <a:gd name="connsiteY5" fmla="*/ 1289293 h 1289293"/>
              <a:gd name="connsiteX6" fmla="*/ 0 w 993604"/>
              <a:gd name="connsiteY6" fmla="*/ 0 h 1289293"/>
              <a:gd name="connsiteX0" fmla="*/ 0 w 1005410"/>
              <a:gd name="connsiteY0" fmla="*/ 0 h 1289293"/>
              <a:gd name="connsiteX1" fmla="*/ 952497 w 1005410"/>
              <a:gd name="connsiteY1" fmla="*/ 0 h 1289293"/>
              <a:gd name="connsiteX2" fmla="*/ 872514 w 1005410"/>
              <a:gd name="connsiteY2" fmla="*/ 812813 h 1289293"/>
              <a:gd name="connsiteX3" fmla="*/ 831202 w 1005410"/>
              <a:gd name="connsiteY3" fmla="*/ 1000100 h 1289293"/>
              <a:gd name="connsiteX4" fmla="*/ 704508 w 1005410"/>
              <a:gd name="connsiteY4" fmla="*/ 1192895 h 1289293"/>
              <a:gd name="connsiteX5" fmla="*/ 572416 w 1005410"/>
              <a:gd name="connsiteY5" fmla="*/ 1289292 h 1289293"/>
              <a:gd name="connsiteX6" fmla="*/ 0 w 1005410"/>
              <a:gd name="connsiteY6" fmla="*/ 1289293 h 1289293"/>
              <a:gd name="connsiteX7" fmla="*/ 0 w 1005410"/>
              <a:gd name="connsiteY7" fmla="*/ 0 h 1289293"/>
              <a:gd name="connsiteX0" fmla="*/ 0 w 1014214"/>
              <a:gd name="connsiteY0" fmla="*/ 0 h 1289293"/>
              <a:gd name="connsiteX1" fmla="*/ 952497 w 1014214"/>
              <a:gd name="connsiteY1" fmla="*/ 0 h 1289293"/>
              <a:gd name="connsiteX2" fmla="*/ 919336 w 1014214"/>
              <a:gd name="connsiteY2" fmla="*/ 746712 h 1289293"/>
              <a:gd name="connsiteX3" fmla="*/ 872514 w 1014214"/>
              <a:gd name="connsiteY3" fmla="*/ 812813 h 1289293"/>
              <a:gd name="connsiteX4" fmla="*/ 831202 w 1014214"/>
              <a:gd name="connsiteY4" fmla="*/ 1000100 h 1289293"/>
              <a:gd name="connsiteX5" fmla="*/ 704508 w 1014214"/>
              <a:gd name="connsiteY5" fmla="*/ 1192895 h 1289293"/>
              <a:gd name="connsiteX6" fmla="*/ 572416 w 1014214"/>
              <a:gd name="connsiteY6" fmla="*/ 1289292 h 1289293"/>
              <a:gd name="connsiteX7" fmla="*/ 0 w 1014214"/>
              <a:gd name="connsiteY7" fmla="*/ 1289293 h 1289293"/>
              <a:gd name="connsiteX8" fmla="*/ 0 w 1014214"/>
              <a:gd name="connsiteY8" fmla="*/ 0 h 1289293"/>
              <a:gd name="connsiteX0" fmla="*/ 0 w 1022627"/>
              <a:gd name="connsiteY0" fmla="*/ 0 h 1289293"/>
              <a:gd name="connsiteX1" fmla="*/ 952497 w 1022627"/>
              <a:gd name="connsiteY1" fmla="*/ 0 h 1289293"/>
              <a:gd name="connsiteX2" fmla="*/ 952386 w 1022627"/>
              <a:gd name="connsiteY2" fmla="*/ 721924 h 1289293"/>
              <a:gd name="connsiteX3" fmla="*/ 919336 w 1022627"/>
              <a:gd name="connsiteY3" fmla="*/ 746712 h 1289293"/>
              <a:gd name="connsiteX4" fmla="*/ 872514 w 1022627"/>
              <a:gd name="connsiteY4" fmla="*/ 812813 h 1289293"/>
              <a:gd name="connsiteX5" fmla="*/ 831202 w 1022627"/>
              <a:gd name="connsiteY5" fmla="*/ 1000100 h 1289293"/>
              <a:gd name="connsiteX6" fmla="*/ 704508 w 1022627"/>
              <a:gd name="connsiteY6" fmla="*/ 1192895 h 1289293"/>
              <a:gd name="connsiteX7" fmla="*/ 572416 w 1022627"/>
              <a:gd name="connsiteY7" fmla="*/ 1289292 h 1289293"/>
              <a:gd name="connsiteX8" fmla="*/ 0 w 1022627"/>
              <a:gd name="connsiteY8" fmla="*/ 1289293 h 1289293"/>
              <a:gd name="connsiteX9" fmla="*/ 0 w 1022627"/>
              <a:gd name="connsiteY9" fmla="*/ 0 h 1289293"/>
              <a:gd name="connsiteX0" fmla="*/ 0 w 954487"/>
              <a:gd name="connsiteY0" fmla="*/ 0 h 1289293"/>
              <a:gd name="connsiteX1" fmla="*/ 952497 w 954487"/>
              <a:gd name="connsiteY1" fmla="*/ 0 h 1289293"/>
              <a:gd name="connsiteX2" fmla="*/ 952386 w 954487"/>
              <a:gd name="connsiteY2" fmla="*/ 721924 h 1289293"/>
              <a:gd name="connsiteX3" fmla="*/ 919336 w 954487"/>
              <a:gd name="connsiteY3" fmla="*/ 746712 h 1289293"/>
              <a:gd name="connsiteX4" fmla="*/ 872514 w 954487"/>
              <a:gd name="connsiteY4" fmla="*/ 812813 h 1289293"/>
              <a:gd name="connsiteX5" fmla="*/ 831202 w 954487"/>
              <a:gd name="connsiteY5" fmla="*/ 1000100 h 1289293"/>
              <a:gd name="connsiteX6" fmla="*/ 704508 w 954487"/>
              <a:gd name="connsiteY6" fmla="*/ 1192895 h 1289293"/>
              <a:gd name="connsiteX7" fmla="*/ 572416 w 954487"/>
              <a:gd name="connsiteY7" fmla="*/ 1289292 h 1289293"/>
              <a:gd name="connsiteX8" fmla="*/ 0 w 954487"/>
              <a:gd name="connsiteY8" fmla="*/ 1289293 h 1289293"/>
              <a:gd name="connsiteX9" fmla="*/ 0 w 95448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21924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61559 h 1289293"/>
              <a:gd name="connsiteX3" fmla="*/ 919336 w 952497"/>
              <a:gd name="connsiteY3" fmla="*/ 746712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61559 h 1289293"/>
              <a:gd name="connsiteX3" fmla="*/ 919336 w 952497"/>
              <a:gd name="connsiteY3" fmla="*/ 781944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61559 h 1289293"/>
              <a:gd name="connsiteX3" fmla="*/ 919336 w 952497"/>
              <a:gd name="connsiteY3" fmla="*/ 781944 h 1289293"/>
              <a:gd name="connsiteX4" fmla="*/ 872514 w 952497"/>
              <a:gd name="connsiteY4" fmla="*/ 812813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2386 w 952497"/>
              <a:gd name="connsiteY2" fmla="*/ 761559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919336 w 952497"/>
              <a:gd name="connsiteY3" fmla="*/ 781944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881539 w 952497"/>
              <a:gd name="connsiteY3" fmla="*/ 784146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879177 w 952497"/>
              <a:gd name="connsiteY3" fmla="*/ 781943 h 1289293"/>
              <a:gd name="connsiteX4" fmla="*/ 874877 w 952497"/>
              <a:gd name="connsiteY4" fmla="*/ 819418 h 1289293"/>
              <a:gd name="connsiteX5" fmla="*/ 831202 w 952497"/>
              <a:gd name="connsiteY5" fmla="*/ 1000100 h 1289293"/>
              <a:gd name="connsiteX6" fmla="*/ 704508 w 952497"/>
              <a:gd name="connsiteY6" fmla="*/ 1192895 h 1289293"/>
              <a:gd name="connsiteX7" fmla="*/ 572416 w 952497"/>
              <a:gd name="connsiteY7" fmla="*/ 1289292 h 1289293"/>
              <a:gd name="connsiteX8" fmla="*/ 0 w 952497"/>
              <a:gd name="connsiteY8" fmla="*/ 1289293 h 1289293"/>
              <a:gd name="connsiteX9" fmla="*/ 0 w 952497"/>
              <a:gd name="connsiteY9" fmla="*/ 0 h 1289293"/>
              <a:gd name="connsiteX0" fmla="*/ 0 w 952497"/>
              <a:gd name="connsiteY0" fmla="*/ 0 h 1289293"/>
              <a:gd name="connsiteX1" fmla="*/ 952497 w 952497"/>
              <a:gd name="connsiteY1" fmla="*/ 0 h 1289293"/>
              <a:gd name="connsiteX2" fmla="*/ 950024 w 952497"/>
              <a:gd name="connsiteY2" fmla="*/ 763761 h 1289293"/>
              <a:gd name="connsiteX3" fmla="*/ 874877 w 952497"/>
              <a:gd name="connsiteY3" fmla="*/ 819418 h 1289293"/>
              <a:gd name="connsiteX4" fmla="*/ 831202 w 952497"/>
              <a:gd name="connsiteY4" fmla="*/ 1000100 h 1289293"/>
              <a:gd name="connsiteX5" fmla="*/ 704508 w 952497"/>
              <a:gd name="connsiteY5" fmla="*/ 1192895 h 1289293"/>
              <a:gd name="connsiteX6" fmla="*/ 572416 w 952497"/>
              <a:gd name="connsiteY6" fmla="*/ 1289292 h 1289293"/>
              <a:gd name="connsiteX7" fmla="*/ 0 w 952497"/>
              <a:gd name="connsiteY7" fmla="*/ 1289293 h 1289293"/>
              <a:gd name="connsiteX8" fmla="*/ 0 w 952497"/>
              <a:gd name="connsiteY8" fmla="*/ 0 h 1289293"/>
              <a:gd name="connsiteX0" fmla="*/ 0 w 952497"/>
              <a:gd name="connsiteY0" fmla="*/ 0 h 1289293"/>
              <a:gd name="connsiteX1" fmla="*/ 952497 w 952497"/>
              <a:gd name="connsiteY1" fmla="*/ 0 h 1289293"/>
              <a:gd name="connsiteX2" fmla="*/ 950024 w 952497"/>
              <a:gd name="connsiteY2" fmla="*/ 763761 h 1289293"/>
              <a:gd name="connsiteX3" fmla="*/ 874877 w 952497"/>
              <a:gd name="connsiteY3" fmla="*/ 819418 h 1289293"/>
              <a:gd name="connsiteX4" fmla="*/ 831202 w 952497"/>
              <a:gd name="connsiteY4" fmla="*/ 1000100 h 1289293"/>
              <a:gd name="connsiteX5" fmla="*/ 704508 w 952497"/>
              <a:gd name="connsiteY5" fmla="*/ 1192895 h 1289293"/>
              <a:gd name="connsiteX6" fmla="*/ 572416 w 952497"/>
              <a:gd name="connsiteY6" fmla="*/ 1289292 h 1289293"/>
              <a:gd name="connsiteX7" fmla="*/ 0 w 952497"/>
              <a:gd name="connsiteY7" fmla="*/ 1289293 h 1289293"/>
              <a:gd name="connsiteX8" fmla="*/ 0 w 952497"/>
              <a:gd name="connsiteY8" fmla="*/ 0 h 1289293"/>
              <a:gd name="connsiteX0" fmla="*/ 0 w 952497"/>
              <a:gd name="connsiteY0" fmla="*/ 0 h 1289293"/>
              <a:gd name="connsiteX1" fmla="*/ 952497 w 952497"/>
              <a:gd name="connsiteY1" fmla="*/ 0 h 1289293"/>
              <a:gd name="connsiteX2" fmla="*/ 950024 w 952497"/>
              <a:gd name="connsiteY2" fmla="*/ 763761 h 1289293"/>
              <a:gd name="connsiteX3" fmla="*/ 874877 w 952497"/>
              <a:gd name="connsiteY3" fmla="*/ 819418 h 1289293"/>
              <a:gd name="connsiteX4" fmla="*/ 831202 w 952497"/>
              <a:gd name="connsiteY4" fmla="*/ 1000100 h 1289293"/>
              <a:gd name="connsiteX5" fmla="*/ 704508 w 952497"/>
              <a:gd name="connsiteY5" fmla="*/ 1192895 h 1289293"/>
              <a:gd name="connsiteX6" fmla="*/ 572416 w 952497"/>
              <a:gd name="connsiteY6" fmla="*/ 1289292 h 1289293"/>
              <a:gd name="connsiteX7" fmla="*/ 0 w 952497"/>
              <a:gd name="connsiteY7" fmla="*/ 1289293 h 1289293"/>
              <a:gd name="connsiteX8" fmla="*/ 0 w 952497"/>
              <a:gd name="connsiteY8" fmla="*/ 0 h 1289293"/>
              <a:gd name="connsiteX0" fmla="*/ 0 w 952497"/>
              <a:gd name="connsiteY0" fmla="*/ 0 h 1289293"/>
              <a:gd name="connsiteX1" fmla="*/ 952497 w 952497"/>
              <a:gd name="connsiteY1" fmla="*/ 0 h 1289293"/>
              <a:gd name="connsiteX2" fmla="*/ 950024 w 952497"/>
              <a:gd name="connsiteY2" fmla="*/ 763761 h 1289293"/>
              <a:gd name="connsiteX3" fmla="*/ 874877 w 952497"/>
              <a:gd name="connsiteY3" fmla="*/ 819418 h 1289293"/>
              <a:gd name="connsiteX4" fmla="*/ 831202 w 952497"/>
              <a:gd name="connsiteY4" fmla="*/ 1000100 h 1289293"/>
              <a:gd name="connsiteX5" fmla="*/ 704508 w 952497"/>
              <a:gd name="connsiteY5" fmla="*/ 1192895 h 1289293"/>
              <a:gd name="connsiteX6" fmla="*/ 572416 w 952497"/>
              <a:gd name="connsiteY6" fmla="*/ 1289292 h 1289293"/>
              <a:gd name="connsiteX7" fmla="*/ 0 w 952497"/>
              <a:gd name="connsiteY7" fmla="*/ 1289293 h 1289293"/>
              <a:gd name="connsiteX8" fmla="*/ 0 w 952497"/>
              <a:gd name="connsiteY8" fmla="*/ 0 h 1289293"/>
              <a:gd name="connsiteX0" fmla="*/ 0 w 952497"/>
              <a:gd name="connsiteY0" fmla="*/ 0 h 1289293"/>
              <a:gd name="connsiteX1" fmla="*/ 952497 w 952497"/>
              <a:gd name="connsiteY1" fmla="*/ 0 h 1289293"/>
              <a:gd name="connsiteX2" fmla="*/ 950024 w 952497"/>
              <a:gd name="connsiteY2" fmla="*/ 763761 h 1289293"/>
              <a:gd name="connsiteX3" fmla="*/ 874877 w 952497"/>
              <a:gd name="connsiteY3" fmla="*/ 819418 h 1289293"/>
              <a:gd name="connsiteX4" fmla="*/ 831202 w 952497"/>
              <a:gd name="connsiteY4" fmla="*/ 1000100 h 1289293"/>
              <a:gd name="connsiteX5" fmla="*/ 704508 w 952497"/>
              <a:gd name="connsiteY5" fmla="*/ 1192895 h 1289293"/>
              <a:gd name="connsiteX6" fmla="*/ 572416 w 952497"/>
              <a:gd name="connsiteY6" fmla="*/ 1289292 h 1289293"/>
              <a:gd name="connsiteX7" fmla="*/ 0 w 952497"/>
              <a:gd name="connsiteY7" fmla="*/ 1289293 h 1289293"/>
              <a:gd name="connsiteX8" fmla="*/ 0 w 952497"/>
              <a:gd name="connsiteY8" fmla="*/ 0 h 1289293"/>
              <a:gd name="connsiteX0" fmla="*/ 0 w 952497"/>
              <a:gd name="connsiteY0" fmla="*/ 0 h 1289293"/>
              <a:gd name="connsiteX1" fmla="*/ 952497 w 952497"/>
              <a:gd name="connsiteY1" fmla="*/ 0 h 1289293"/>
              <a:gd name="connsiteX2" fmla="*/ 950024 w 952497"/>
              <a:gd name="connsiteY2" fmla="*/ 763761 h 1289293"/>
              <a:gd name="connsiteX3" fmla="*/ 874877 w 952497"/>
              <a:gd name="connsiteY3" fmla="*/ 819418 h 1289293"/>
              <a:gd name="connsiteX4" fmla="*/ 831202 w 952497"/>
              <a:gd name="connsiteY4" fmla="*/ 1000100 h 1289293"/>
              <a:gd name="connsiteX5" fmla="*/ 704508 w 952497"/>
              <a:gd name="connsiteY5" fmla="*/ 1192895 h 1289293"/>
              <a:gd name="connsiteX6" fmla="*/ 572416 w 952497"/>
              <a:gd name="connsiteY6" fmla="*/ 1289292 h 1289293"/>
              <a:gd name="connsiteX7" fmla="*/ 0 w 952497"/>
              <a:gd name="connsiteY7" fmla="*/ 1289293 h 1289293"/>
              <a:gd name="connsiteX8" fmla="*/ 0 w 952497"/>
              <a:gd name="connsiteY8" fmla="*/ 0 h 1289293"/>
              <a:gd name="connsiteX0" fmla="*/ 0 w 952497"/>
              <a:gd name="connsiteY0" fmla="*/ 0 h 1289293"/>
              <a:gd name="connsiteX1" fmla="*/ 952497 w 952497"/>
              <a:gd name="connsiteY1" fmla="*/ 0 h 1289293"/>
              <a:gd name="connsiteX2" fmla="*/ 950024 w 952497"/>
              <a:gd name="connsiteY2" fmla="*/ 763761 h 1289293"/>
              <a:gd name="connsiteX3" fmla="*/ 874877 w 952497"/>
              <a:gd name="connsiteY3" fmla="*/ 819418 h 1289293"/>
              <a:gd name="connsiteX4" fmla="*/ 831202 w 952497"/>
              <a:gd name="connsiteY4" fmla="*/ 1000100 h 1289293"/>
              <a:gd name="connsiteX5" fmla="*/ 704508 w 952497"/>
              <a:gd name="connsiteY5" fmla="*/ 1192895 h 1289293"/>
              <a:gd name="connsiteX6" fmla="*/ 572416 w 952497"/>
              <a:gd name="connsiteY6" fmla="*/ 1289292 h 1289293"/>
              <a:gd name="connsiteX7" fmla="*/ 0 w 952497"/>
              <a:gd name="connsiteY7" fmla="*/ 1289293 h 1289293"/>
              <a:gd name="connsiteX8" fmla="*/ 0 w 952497"/>
              <a:gd name="connsiteY8" fmla="*/ 0 h 1289293"/>
              <a:gd name="connsiteX0" fmla="*/ 0 w 952497"/>
              <a:gd name="connsiteY0" fmla="*/ 0 h 1289293"/>
              <a:gd name="connsiteX1" fmla="*/ 952497 w 952497"/>
              <a:gd name="connsiteY1" fmla="*/ 0 h 1289293"/>
              <a:gd name="connsiteX2" fmla="*/ 950024 w 952497"/>
              <a:gd name="connsiteY2" fmla="*/ 763761 h 1289293"/>
              <a:gd name="connsiteX3" fmla="*/ 881963 w 952497"/>
              <a:gd name="connsiteY3" fmla="*/ 819418 h 1289293"/>
              <a:gd name="connsiteX4" fmla="*/ 831202 w 952497"/>
              <a:gd name="connsiteY4" fmla="*/ 1000100 h 1289293"/>
              <a:gd name="connsiteX5" fmla="*/ 704508 w 952497"/>
              <a:gd name="connsiteY5" fmla="*/ 1192895 h 1289293"/>
              <a:gd name="connsiteX6" fmla="*/ 572416 w 952497"/>
              <a:gd name="connsiteY6" fmla="*/ 1289292 h 1289293"/>
              <a:gd name="connsiteX7" fmla="*/ 0 w 952497"/>
              <a:gd name="connsiteY7" fmla="*/ 1289293 h 1289293"/>
              <a:gd name="connsiteX8" fmla="*/ 0 w 952497"/>
              <a:gd name="connsiteY8" fmla="*/ 0 h 1289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497" h="1289293">
                <a:moveTo>
                  <a:pt x="0" y="0"/>
                </a:moveTo>
                <a:lnTo>
                  <a:pt x="952497" y="0"/>
                </a:lnTo>
                <a:cubicBezTo>
                  <a:pt x="950566" y="169438"/>
                  <a:pt x="947288" y="636555"/>
                  <a:pt x="950024" y="763761"/>
                </a:cubicBezTo>
                <a:cubicBezTo>
                  <a:pt x="889840" y="805644"/>
                  <a:pt x="911216" y="784433"/>
                  <a:pt x="881963" y="819418"/>
                </a:cubicBezTo>
                <a:cubicBezTo>
                  <a:pt x="862940" y="852389"/>
                  <a:pt x="861957" y="929868"/>
                  <a:pt x="831202" y="1000100"/>
                </a:cubicBezTo>
                <a:cubicBezTo>
                  <a:pt x="803168" y="1086661"/>
                  <a:pt x="764296" y="1126826"/>
                  <a:pt x="704508" y="1192895"/>
                </a:cubicBezTo>
                <a:cubicBezTo>
                  <a:pt x="660477" y="1235913"/>
                  <a:pt x="616447" y="1257160"/>
                  <a:pt x="572416" y="1289292"/>
                </a:cubicBezTo>
                <a:lnTo>
                  <a:pt x="0" y="1289293"/>
                </a:lnTo>
                <a:lnTo>
                  <a:pt x="0" y="0"/>
                </a:lnTo>
                <a:close/>
              </a:path>
            </a:pathLst>
          </a:custGeom>
          <a:solidFill>
            <a:srgbClr val="92D050"/>
          </a:solidFill>
        </p:spPr>
        <p:txBody>
          <a:bodyPr vert="horz" wrap="square" rtlCol="0">
            <a:noAutofit/>
          </a:bodyPr>
          <a:lstStyle/>
          <a:p>
            <a:pPr algn="ctr"/>
            <a:r>
              <a:rPr lang="en-US" sz="1100" dirty="0"/>
              <a:t>Pages: </a:t>
            </a:r>
          </a:p>
          <a:p>
            <a:pPr algn="ctr"/>
            <a:r>
              <a:rPr lang="en-US" sz="1100" dirty="0" smtClean="0"/>
              <a:t>65-68</a:t>
            </a:r>
          </a:p>
          <a:p>
            <a:pPr algn="ctr"/>
            <a:r>
              <a:rPr lang="en-US" sz="1100" dirty="0" smtClean="0"/>
              <a:t>76 D</a:t>
            </a:r>
          </a:p>
          <a:p>
            <a:pPr algn="ctr"/>
            <a:r>
              <a:rPr lang="en-US" sz="1100" dirty="0" smtClean="0"/>
              <a:t>78 D</a:t>
            </a:r>
          </a:p>
          <a:p>
            <a:pPr algn="ctr"/>
            <a:r>
              <a:rPr lang="en-US" sz="1100" dirty="0" smtClean="0"/>
              <a:t>80 C, D</a:t>
            </a:r>
          </a:p>
          <a:p>
            <a:pPr algn="ctr"/>
            <a:r>
              <a:rPr lang="en-US" sz="1100" dirty="0" smtClean="0"/>
              <a:t>81 B-D</a:t>
            </a:r>
          </a:p>
          <a:p>
            <a:pPr algn="ctr"/>
            <a:r>
              <a:rPr lang="en-US" sz="1100" dirty="0" smtClean="0"/>
              <a:t>85-87</a:t>
            </a:r>
            <a:endParaRPr lang="en-US" sz="1100" dirty="0"/>
          </a:p>
        </p:txBody>
      </p:sp>
      <p:sp>
        <p:nvSpPr>
          <p:cNvPr id="32" name="TextBox 31"/>
          <p:cNvSpPr txBox="1"/>
          <p:nvPr/>
        </p:nvSpPr>
        <p:spPr>
          <a:xfrm>
            <a:off x="139463" y="8664167"/>
            <a:ext cx="952498" cy="1394238"/>
          </a:xfrm>
          <a:prstGeom prst="rect">
            <a:avLst/>
          </a:prstGeom>
          <a:solidFill>
            <a:srgbClr val="FF0000">
              <a:alpha val="74902"/>
            </a:srgbClr>
          </a:solidFill>
        </p:spPr>
        <p:txBody>
          <a:bodyPr vert="horz" wrap="square" rtlCol="0">
            <a:noAutofit/>
          </a:bodyPr>
          <a:lstStyle/>
          <a:p>
            <a:pPr algn="ctr"/>
            <a:r>
              <a:rPr lang="en-US" sz="1100" dirty="0" smtClean="0"/>
              <a:t>Pages: </a:t>
            </a:r>
          </a:p>
          <a:p>
            <a:pPr algn="ctr"/>
            <a:r>
              <a:rPr lang="en-US" sz="1100" dirty="0" smtClean="0"/>
              <a:t>55-64</a:t>
            </a:r>
          </a:p>
          <a:p>
            <a:pPr algn="ctr"/>
            <a:r>
              <a:rPr lang="en-US" sz="1100" dirty="0" smtClean="0"/>
              <a:t>75 A, B</a:t>
            </a:r>
          </a:p>
          <a:p>
            <a:pPr algn="ctr"/>
            <a:r>
              <a:rPr lang="en-US" sz="1100" dirty="0" smtClean="0"/>
              <a:t>76 C</a:t>
            </a:r>
          </a:p>
          <a:p>
            <a:pPr algn="ctr"/>
            <a:r>
              <a:rPr lang="en-US" sz="1100" dirty="0" smtClean="0"/>
              <a:t>77 A, B</a:t>
            </a:r>
          </a:p>
          <a:p>
            <a:pPr algn="ctr"/>
            <a:r>
              <a:rPr lang="en-US" sz="1100" dirty="0" smtClean="0"/>
              <a:t>78 C</a:t>
            </a:r>
          </a:p>
          <a:p>
            <a:pPr algn="ctr"/>
            <a:r>
              <a:rPr lang="en-US" sz="1100" dirty="0" smtClean="0"/>
              <a:t>79 A, B, D</a:t>
            </a:r>
          </a:p>
          <a:p>
            <a:pPr algn="ctr"/>
            <a:r>
              <a:rPr lang="en-US" sz="1100" dirty="0" smtClean="0"/>
              <a:t>81 A</a:t>
            </a:r>
            <a:endParaRPr lang="en-US" sz="1100" dirty="0"/>
          </a:p>
        </p:txBody>
      </p:sp>
      <p:sp>
        <p:nvSpPr>
          <p:cNvPr id="33" name="TextBox 32"/>
          <p:cNvSpPr txBox="1"/>
          <p:nvPr/>
        </p:nvSpPr>
        <p:spPr>
          <a:xfrm>
            <a:off x="1476832" y="6901581"/>
            <a:ext cx="955763" cy="900366"/>
          </a:xfrm>
          <a:custGeom>
            <a:avLst/>
            <a:gdLst>
              <a:gd name="connsiteX0" fmla="*/ 0 w 952497"/>
              <a:gd name="connsiteY0" fmla="*/ 0 h 897101"/>
              <a:gd name="connsiteX1" fmla="*/ 952497 w 952497"/>
              <a:gd name="connsiteY1" fmla="*/ 0 h 897101"/>
              <a:gd name="connsiteX2" fmla="*/ 952497 w 952497"/>
              <a:gd name="connsiteY2" fmla="*/ 897101 h 897101"/>
              <a:gd name="connsiteX3" fmla="*/ 0 w 952497"/>
              <a:gd name="connsiteY3" fmla="*/ 897101 h 897101"/>
              <a:gd name="connsiteX4" fmla="*/ 0 w 952497"/>
              <a:gd name="connsiteY4" fmla="*/ 0 h 897101"/>
              <a:gd name="connsiteX0" fmla="*/ 0 w 955763"/>
              <a:gd name="connsiteY0" fmla="*/ 0 h 897101"/>
              <a:gd name="connsiteX1" fmla="*/ 952497 w 955763"/>
              <a:gd name="connsiteY1" fmla="*/ 0 h 897101"/>
              <a:gd name="connsiteX2" fmla="*/ 955763 w 955763"/>
              <a:gd name="connsiteY2" fmla="*/ 893835 h 897101"/>
              <a:gd name="connsiteX3" fmla="*/ 0 w 955763"/>
              <a:gd name="connsiteY3" fmla="*/ 897101 h 897101"/>
              <a:gd name="connsiteX4" fmla="*/ 0 w 955763"/>
              <a:gd name="connsiteY4" fmla="*/ 0 h 897101"/>
              <a:gd name="connsiteX0" fmla="*/ 0 w 955763"/>
              <a:gd name="connsiteY0" fmla="*/ 0 h 900366"/>
              <a:gd name="connsiteX1" fmla="*/ 952497 w 955763"/>
              <a:gd name="connsiteY1" fmla="*/ 0 h 900366"/>
              <a:gd name="connsiteX2" fmla="*/ 955763 w 955763"/>
              <a:gd name="connsiteY2" fmla="*/ 893835 h 900366"/>
              <a:gd name="connsiteX3" fmla="*/ 0 w 955763"/>
              <a:gd name="connsiteY3" fmla="*/ 900366 h 900366"/>
              <a:gd name="connsiteX4" fmla="*/ 0 w 955763"/>
              <a:gd name="connsiteY4" fmla="*/ 0 h 900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763" h="900366">
                <a:moveTo>
                  <a:pt x="0" y="0"/>
                </a:moveTo>
                <a:lnTo>
                  <a:pt x="952497" y="0"/>
                </a:lnTo>
                <a:cubicBezTo>
                  <a:pt x="953586" y="297945"/>
                  <a:pt x="954674" y="595890"/>
                  <a:pt x="955763" y="893835"/>
                </a:cubicBezTo>
                <a:lnTo>
                  <a:pt x="0" y="900366"/>
                </a:lnTo>
                <a:lnTo>
                  <a:pt x="0" y="0"/>
                </a:lnTo>
                <a:close/>
              </a:path>
            </a:pathLst>
          </a:custGeom>
          <a:solidFill>
            <a:srgbClr val="558ED5">
              <a:alpha val="74902"/>
            </a:srgbClr>
          </a:solidFill>
        </p:spPr>
        <p:txBody>
          <a:bodyPr vert="horz" wrap="square" rtlCol="0">
            <a:noAutofit/>
          </a:bodyPr>
          <a:lstStyle/>
          <a:p>
            <a:pPr algn="ctr"/>
            <a:r>
              <a:rPr lang="en-US" sz="1100" dirty="0"/>
              <a:t>Pages:</a:t>
            </a:r>
          </a:p>
          <a:p>
            <a:pPr algn="ctr"/>
            <a:r>
              <a:rPr lang="en-US" sz="1100" dirty="0" smtClean="0"/>
              <a:t>47-54</a:t>
            </a:r>
            <a:endParaRPr lang="en-US" sz="1100" dirty="0"/>
          </a:p>
          <a:p>
            <a:pPr algn="ctr"/>
            <a:r>
              <a:rPr lang="en-US" sz="1100" dirty="0"/>
              <a:t>71 </a:t>
            </a:r>
            <a:r>
              <a:rPr lang="en-US" sz="1100" dirty="0" smtClean="0"/>
              <a:t>C</a:t>
            </a:r>
            <a:endParaRPr lang="en-US" sz="1100" dirty="0"/>
          </a:p>
        </p:txBody>
      </p:sp>
      <p:sp>
        <p:nvSpPr>
          <p:cNvPr id="34" name="TextBox 33"/>
          <p:cNvSpPr txBox="1"/>
          <p:nvPr/>
        </p:nvSpPr>
        <p:spPr>
          <a:xfrm>
            <a:off x="139463" y="6901580"/>
            <a:ext cx="960120" cy="908919"/>
          </a:xfrm>
          <a:custGeom>
            <a:avLst/>
            <a:gdLst>
              <a:gd name="connsiteX0" fmla="*/ 0 w 938263"/>
              <a:gd name="connsiteY0" fmla="*/ 0 h 908919"/>
              <a:gd name="connsiteX1" fmla="*/ 938263 w 938263"/>
              <a:gd name="connsiteY1" fmla="*/ 0 h 908919"/>
              <a:gd name="connsiteX2" fmla="*/ 938263 w 938263"/>
              <a:gd name="connsiteY2" fmla="*/ 908919 h 908919"/>
              <a:gd name="connsiteX3" fmla="*/ 0 w 938263"/>
              <a:gd name="connsiteY3" fmla="*/ 908919 h 908919"/>
              <a:gd name="connsiteX4" fmla="*/ 0 w 938263"/>
              <a:gd name="connsiteY4" fmla="*/ 0 h 908919"/>
              <a:gd name="connsiteX0" fmla="*/ 0 w 938263"/>
              <a:gd name="connsiteY0" fmla="*/ 0 h 908919"/>
              <a:gd name="connsiteX1" fmla="*/ 938263 w 938263"/>
              <a:gd name="connsiteY1" fmla="*/ 0 h 908919"/>
              <a:gd name="connsiteX2" fmla="*/ 938263 w 938263"/>
              <a:gd name="connsiteY2" fmla="*/ 899122 h 908919"/>
              <a:gd name="connsiteX3" fmla="*/ 0 w 938263"/>
              <a:gd name="connsiteY3" fmla="*/ 908919 h 908919"/>
              <a:gd name="connsiteX4" fmla="*/ 0 w 938263"/>
              <a:gd name="connsiteY4" fmla="*/ 0 h 908919"/>
              <a:gd name="connsiteX0" fmla="*/ 0 w 941505"/>
              <a:gd name="connsiteY0" fmla="*/ 0 h 908919"/>
              <a:gd name="connsiteX1" fmla="*/ 938263 w 941505"/>
              <a:gd name="connsiteY1" fmla="*/ 0 h 908919"/>
              <a:gd name="connsiteX2" fmla="*/ 941505 w 941505"/>
              <a:gd name="connsiteY2" fmla="*/ 905654 h 908919"/>
              <a:gd name="connsiteX3" fmla="*/ 0 w 941505"/>
              <a:gd name="connsiteY3" fmla="*/ 908919 h 908919"/>
              <a:gd name="connsiteX4" fmla="*/ 0 w 941505"/>
              <a:gd name="connsiteY4" fmla="*/ 0 h 908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1505" h="908919">
                <a:moveTo>
                  <a:pt x="0" y="0"/>
                </a:moveTo>
                <a:lnTo>
                  <a:pt x="938263" y="0"/>
                </a:lnTo>
                <a:cubicBezTo>
                  <a:pt x="939344" y="301885"/>
                  <a:pt x="940424" y="603769"/>
                  <a:pt x="941505" y="905654"/>
                </a:cubicBezTo>
                <a:lnTo>
                  <a:pt x="0" y="908919"/>
                </a:lnTo>
                <a:lnTo>
                  <a:pt x="0" y="0"/>
                </a:lnTo>
                <a:close/>
              </a:path>
            </a:pathLst>
          </a:custGeom>
          <a:solidFill>
            <a:schemeClr val="bg1">
              <a:lumMod val="65000"/>
            </a:schemeClr>
          </a:solidFill>
        </p:spPr>
        <p:txBody>
          <a:bodyPr vert="horz" wrap="square" rtlCol="0">
            <a:noAutofit/>
          </a:bodyPr>
          <a:lstStyle/>
          <a:p>
            <a:pPr algn="ctr"/>
            <a:r>
              <a:rPr lang="en-US" sz="1100" dirty="0" smtClean="0"/>
              <a:t>Pages:</a:t>
            </a:r>
          </a:p>
          <a:p>
            <a:pPr algn="ctr"/>
            <a:r>
              <a:rPr lang="en-US" sz="1100" dirty="0" smtClean="0"/>
              <a:t>45-46</a:t>
            </a:r>
          </a:p>
          <a:p>
            <a:pPr algn="ctr"/>
            <a:r>
              <a:rPr lang="en-US" sz="1100" dirty="0" smtClean="0"/>
              <a:t>71 A, B</a:t>
            </a:r>
          </a:p>
          <a:p>
            <a:pPr algn="ctr"/>
            <a:r>
              <a:rPr lang="en-US" sz="1100" dirty="0" smtClean="0"/>
              <a:t>72 A-C</a:t>
            </a:r>
            <a:endParaRPr lang="en-US" sz="1100" dirty="0"/>
          </a:p>
        </p:txBody>
      </p:sp>
      <p:sp>
        <p:nvSpPr>
          <p:cNvPr id="43" name="TextBox 42"/>
          <p:cNvSpPr txBox="1"/>
          <p:nvPr/>
        </p:nvSpPr>
        <p:spPr>
          <a:xfrm>
            <a:off x="2787467" y="4608084"/>
            <a:ext cx="585417" cy="430887"/>
          </a:xfrm>
          <a:prstGeom prst="rect">
            <a:avLst/>
          </a:prstGeom>
          <a:noFill/>
        </p:spPr>
        <p:txBody>
          <a:bodyPr wrap="none" rtlCol="0">
            <a:spAutoFit/>
          </a:bodyPr>
          <a:lstStyle/>
          <a:p>
            <a:pPr algn="ctr"/>
            <a:r>
              <a:rPr lang="en-US" sz="1100" dirty="0"/>
              <a:t>Pages: </a:t>
            </a:r>
            <a:endParaRPr lang="en-US" sz="1100" dirty="0" smtClean="0"/>
          </a:p>
          <a:p>
            <a:pPr algn="ctr"/>
            <a:r>
              <a:rPr lang="en-US" sz="1100" dirty="0" smtClean="0"/>
              <a:t>23-32</a:t>
            </a:r>
            <a:endParaRPr lang="en-US" sz="1100" dirty="0"/>
          </a:p>
        </p:txBody>
      </p:sp>
      <p:sp>
        <p:nvSpPr>
          <p:cNvPr id="44" name="TextBox 43"/>
          <p:cNvSpPr txBox="1"/>
          <p:nvPr/>
        </p:nvSpPr>
        <p:spPr>
          <a:xfrm>
            <a:off x="5099477" y="4587593"/>
            <a:ext cx="585417" cy="430887"/>
          </a:xfrm>
          <a:prstGeom prst="rect">
            <a:avLst/>
          </a:prstGeom>
          <a:noFill/>
        </p:spPr>
        <p:txBody>
          <a:bodyPr wrap="none" rtlCol="0">
            <a:spAutoFit/>
          </a:bodyPr>
          <a:lstStyle/>
          <a:p>
            <a:r>
              <a:rPr lang="en-US" sz="1100" dirty="0"/>
              <a:t>Pages: </a:t>
            </a:r>
          </a:p>
          <a:p>
            <a:r>
              <a:rPr lang="en-US" sz="1100" dirty="0" smtClean="0"/>
              <a:t>33-38</a:t>
            </a:r>
            <a:endParaRPr lang="en-US" sz="1100" dirty="0"/>
          </a:p>
        </p:txBody>
      </p:sp>
    </p:spTree>
    <p:extLst>
      <p:ext uri="{BB962C8B-B14F-4D97-AF65-F5344CB8AC3E}">
        <p14:creationId xmlns:p14="http://schemas.microsoft.com/office/powerpoint/2010/main" val="39823859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descr="F:\Hbg SIG\Keystone\Archive\Diane\Keyston_Content_Module_Standard_Blueprint-Algebra_I_April-2012_REVISED_Page_09.png"/>
          <p:cNvPicPr>
            <a:picLocks noChangeAspect="1" noChangeArrowheads="1"/>
          </p:cNvPicPr>
          <p:nvPr/>
        </p:nvPicPr>
        <p:blipFill>
          <a:blip r:embed="rId3" cstate="print">
            <a:extLst>
              <a:ext uri="{28A0092B-C50C-407E-A947-70E740481C1C}">
                <a14:useLocalDpi xmlns:a14="http://schemas.microsoft.com/office/drawing/2010/main" val="0"/>
              </a:ext>
            </a:extLst>
          </a:blip>
          <a:srcRect b="48750"/>
          <a:stretch>
            <a:fillRect/>
          </a:stretch>
        </p:blipFill>
        <p:spPr bwMode="auto">
          <a:xfrm>
            <a:off x="1588" y="382588"/>
            <a:ext cx="7770812"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4" descr="F:\Hbg SIG\Keystone\Archive\Diane\Keyston_Content_Module_Standard_Blueprint-Algebra_I_April-2012_REVISED_Page_10.png"/>
          <p:cNvPicPr>
            <a:picLocks noChangeAspect="1" noChangeArrowheads="1"/>
          </p:cNvPicPr>
          <p:nvPr/>
        </p:nvPicPr>
        <p:blipFill>
          <a:blip r:embed="rId4" cstate="print">
            <a:extLst>
              <a:ext uri="{28A0092B-C50C-407E-A947-70E740481C1C}">
                <a14:useLocalDpi xmlns:a14="http://schemas.microsoft.com/office/drawing/2010/main" val="0"/>
              </a:ext>
            </a:extLst>
          </a:blip>
          <a:srcRect t="11240" b="31033"/>
          <a:stretch>
            <a:fillRect/>
          </a:stretch>
        </p:blipFill>
        <p:spPr bwMode="auto">
          <a:xfrm>
            <a:off x="0" y="3733800"/>
            <a:ext cx="7761288" cy="346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28600" y="228600"/>
            <a:ext cx="73152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907574" y="382588"/>
            <a:ext cx="5958840" cy="461665"/>
          </a:xfrm>
          <a:prstGeom prst="rect">
            <a:avLst/>
          </a:prstGeom>
          <a:solidFill>
            <a:schemeClr val="bg1"/>
          </a:solidFill>
        </p:spPr>
        <p:txBody>
          <a:bodyPr wrap="square" rtlCol="0">
            <a:spAutoFit/>
          </a:bodyPr>
          <a:lstStyle/>
          <a:p>
            <a:pPr algn="ctr"/>
            <a:r>
              <a:rPr lang="en-US" sz="2400" dirty="0" smtClean="0"/>
              <a:t>A1.2.1 Functions</a:t>
            </a:r>
            <a:endParaRPr lang="en-US" sz="2400" dirty="0"/>
          </a:p>
        </p:txBody>
      </p:sp>
      <p:sp>
        <p:nvSpPr>
          <p:cNvPr id="8"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30</a:t>
            </a:fld>
            <a:endParaRPr lang="en-US" dirty="0"/>
          </a:p>
        </p:txBody>
      </p:sp>
    </p:spTree>
    <p:extLst>
      <p:ext uri="{BB962C8B-B14F-4D97-AF65-F5344CB8AC3E}">
        <p14:creationId xmlns:p14="http://schemas.microsoft.com/office/powerpoint/2010/main" val="37734574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3"/>
            <a:ext cx="7081520" cy="3539430"/>
          </a:xfrm>
          <a:prstGeom prst="rect">
            <a:avLst/>
          </a:prstGeom>
        </p:spPr>
        <p:txBody>
          <a:bodyPr wrap="square">
            <a:spAutoFit/>
          </a:bodyPr>
          <a:lstStyle/>
          <a:p>
            <a:r>
              <a:rPr lang="en-US" sz="1600" dirty="0" smtClean="0"/>
              <a:t>23. </a:t>
            </a:r>
            <a:r>
              <a:rPr lang="en-US" sz="1600" dirty="0"/>
              <a:t>Tim’s scores the first 5 times he played a </a:t>
            </a:r>
            <a:r>
              <a:rPr lang="en-US" sz="1600" dirty="0" smtClean="0"/>
              <a:t>video game </a:t>
            </a:r>
            <a:r>
              <a:rPr lang="en-US" sz="1600" dirty="0"/>
              <a:t>are listed below</a:t>
            </a:r>
            <a:r>
              <a:rPr lang="en-US" sz="1600" dirty="0" smtClean="0"/>
              <a:t>.</a:t>
            </a:r>
          </a:p>
          <a:p>
            <a:endParaRPr lang="en-US" sz="1600" dirty="0" smtClean="0"/>
          </a:p>
          <a:p>
            <a:pPr algn="ctr"/>
            <a:r>
              <a:rPr lang="en-US" sz="1600" dirty="0" smtClean="0"/>
              <a:t>4,526       4,599       4,672       4,745       4,818</a:t>
            </a:r>
          </a:p>
          <a:p>
            <a:pPr algn="ctr"/>
            <a:endParaRPr lang="en-US" sz="1600" dirty="0"/>
          </a:p>
          <a:p>
            <a:r>
              <a:rPr lang="en-US" sz="1600" dirty="0"/>
              <a:t>Tim’s scores follow a pattern. Which </a:t>
            </a:r>
            <a:r>
              <a:rPr lang="en-US" sz="1600" dirty="0" smtClean="0"/>
              <a:t>expression can </a:t>
            </a:r>
            <a:r>
              <a:rPr lang="en-US" sz="1600" dirty="0"/>
              <a:t>be used to determine his score after he </a:t>
            </a:r>
            <a:r>
              <a:rPr lang="en-US" sz="1600" dirty="0" smtClean="0"/>
              <a:t>played the </a:t>
            </a:r>
            <a:r>
              <a:rPr lang="en-US" sz="1600" dirty="0"/>
              <a:t>video game </a:t>
            </a:r>
            <a:r>
              <a:rPr lang="en-US" sz="1600" i="1" dirty="0"/>
              <a:t>n </a:t>
            </a:r>
            <a:r>
              <a:rPr lang="en-US" sz="1600" dirty="0"/>
              <a:t>times</a:t>
            </a:r>
            <a:r>
              <a:rPr lang="en-US" sz="1600" dirty="0" smtClean="0"/>
              <a:t>?</a:t>
            </a:r>
          </a:p>
          <a:p>
            <a:endParaRPr lang="en-US" sz="1600" dirty="0"/>
          </a:p>
          <a:p>
            <a:pPr marL="342900" indent="-342900">
              <a:buAutoNum type="alphaUcPeriod"/>
            </a:pPr>
            <a:r>
              <a:rPr lang="en-US" sz="1600" dirty="0" smtClean="0"/>
              <a:t>73</a:t>
            </a:r>
            <a:r>
              <a:rPr lang="en-US" sz="1600" i="1" dirty="0" smtClean="0"/>
              <a:t>n </a:t>
            </a:r>
            <a:r>
              <a:rPr lang="en-US" sz="1600" dirty="0"/>
              <a:t>+ </a:t>
            </a:r>
            <a:r>
              <a:rPr lang="en-US" sz="1600" dirty="0" smtClean="0"/>
              <a:t>4,453</a:t>
            </a:r>
          </a:p>
          <a:p>
            <a:endParaRPr lang="en-US" sz="1600" dirty="0"/>
          </a:p>
          <a:p>
            <a:r>
              <a:rPr lang="en-US" sz="1600" dirty="0"/>
              <a:t>B. </a:t>
            </a:r>
            <a:r>
              <a:rPr lang="en-US" sz="1600" dirty="0" smtClean="0"/>
              <a:t>  73(</a:t>
            </a:r>
            <a:r>
              <a:rPr lang="en-US" sz="1600" i="1" dirty="0" smtClean="0"/>
              <a:t>n </a:t>
            </a:r>
            <a:r>
              <a:rPr lang="en-US" sz="1600" dirty="0"/>
              <a:t>+ 4,453</a:t>
            </a:r>
            <a:r>
              <a:rPr lang="en-US" sz="1600" dirty="0" smtClean="0"/>
              <a:t>)</a:t>
            </a:r>
          </a:p>
          <a:p>
            <a:endParaRPr lang="en-US" sz="1600" dirty="0"/>
          </a:p>
          <a:p>
            <a:r>
              <a:rPr lang="en-US" sz="1600" dirty="0"/>
              <a:t>C. </a:t>
            </a:r>
            <a:r>
              <a:rPr lang="en-US" sz="1600" dirty="0" smtClean="0"/>
              <a:t>  4,453</a:t>
            </a:r>
            <a:r>
              <a:rPr lang="en-US" sz="1600" i="1" dirty="0" smtClean="0"/>
              <a:t>n </a:t>
            </a:r>
            <a:r>
              <a:rPr lang="en-US" sz="1600" dirty="0"/>
              <a:t>+ </a:t>
            </a:r>
            <a:r>
              <a:rPr lang="en-US" sz="1600" dirty="0" smtClean="0"/>
              <a:t>73</a:t>
            </a:r>
          </a:p>
          <a:p>
            <a:endParaRPr lang="en-US" sz="1600" dirty="0"/>
          </a:p>
          <a:p>
            <a:r>
              <a:rPr lang="en-US" sz="1600" dirty="0"/>
              <a:t>D. </a:t>
            </a:r>
            <a:r>
              <a:rPr lang="en-US" sz="1600" dirty="0" smtClean="0"/>
              <a:t>  4,526</a:t>
            </a:r>
            <a:r>
              <a:rPr lang="en-US" sz="1600" i="1" dirty="0" smtClean="0"/>
              <a:t>n</a:t>
            </a:r>
            <a:r>
              <a:rPr lang="en-US" sz="1600" dirty="0" smtClean="0"/>
              <a:t> </a:t>
            </a:r>
            <a:endParaRPr lang="en-US" sz="1600" dirty="0"/>
          </a:p>
        </p:txBody>
      </p:sp>
      <p:sp>
        <p:nvSpPr>
          <p:cNvPr id="5"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31</a:t>
            </a:fld>
            <a:endParaRPr lang="en-US" dirty="0"/>
          </a:p>
        </p:txBody>
      </p:sp>
      <p:sp>
        <p:nvSpPr>
          <p:cNvPr id="7" name="Rectangle 6"/>
          <p:cNvSpPr/>
          <p:nvPr/>
        </p:nvSpPr>
        <p:spPr>
          <a:xfrm>
            <a:off x="7363259" y="3351037"/>
            <a:ext cx="421254" cy="1667443"/>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Module </a:t>
            </a:r>
            <a:r>
              <a:rPr lang="en-US" sz="1000" b="1" spc="-300" dirty="0" smtClean="0"/>
              <a:t>2</a:t>
            </a:r>
            <a:endParaRPr lang="en-US" sz="1000" b="1" spc="-300" dirty="0"/>
          </a:p>
        </p:txBody>
      </p:sp>
      <p:sp>
        <p:nvSpPr>
          <p:cNvPr id="6" name="Freeform 5"/>
          <p:cNvSpPr/>
          <p:nvPr/>
        </p:nvSpPr>
        <p:spPr>
          <a:xfrm>
            <a:off x="482839" y="208512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917566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538414"/>
            <a:ext cx="7081520" cy="338554"/>
          </a:xfrm>
          <a:prstGeom prst="rect">
            <a:avLst/>
          </a:prstGeom>
        </p:spPr>
        <p:txBody>
          <a:bodyPr wrap="square">
            <a:spAutoFit/>
          </a:bodyPr>
          <a:lstStyle/>
          <a:p>
            <a:r>
              <a:rPr lang="en-US" sz="1600" dirty="0" smtClean="0"/>
              <a:t>24. </a:t>
            </a:r>
            <a:r>
              <a:rPr lang="en-US" sz="1600" dirty="0"/>
              <a:t>Which graph shows </a:t>
            </a:r>
            <a:r>
              <a:rPr lang="en-US" sz="1600" i="1" dirty="0"/>
              <a:t>y </a:t>
            </a:r>
            <a:r>
              <a:rPr lang="en-US" sz="1600" dirty="0"/>
              <a:t>as a function of </a:t>
            </a:r>
            <a:r>
              <a:rPr lang="en-US" sz="1600" i="1" dirty="0"/>
              <a:t>x</a:t>
            </a:r>
            <a:r>
              <a:rPr lang="en-US" sz="1600" dirty="0"/>
              <a:t>?</a:t>
            </a:r>
            <a:r>
              <a:rPr lang="en-US" sz="1600" dirty="0" smtClean="0"/>
              <a:t> </a:t>
            </a:r>
            <a:endParaRPr lang="en-US" sz="1600"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892" y="1267564"/>
            <a:ext cx="7331788"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77" y="4659708"/>
            <a:ext cx="7612176" cy="3436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32</a:t>
            </a:fld>
            <a:endParaRPr lang="en-US" dirty="0"/>
          </a:p>
        </p:txBody>
      </p:sp>
      <p:sp>
        <p:nvSpPr>
          <p:cNvPr id="8" name="Freeform 7"/>
          <p:cNvSpPr/>
          <p:nvPr/>
        </p:nvSpPr>
        <p:spPr>
          <a:xfrm>
            <a:off x="4225456" y="152266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1988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1762" y="586314"/>
            <a:ext cx="4004945" cy="3614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18160" y="335281"/>
            <a:ext cx="7081520" cy="338554"/>
          </a:xfrm>
          <a:prstGeom prst="rect">
            <a:avLst/>
          </a:prstGeom>
        </p:spPr>
        <p:txBody>
          <a:bodyPr wrap="square">
            <a:spAutoFit/>
          </a:bodyPr>
          <a:lstStyle/>
          <a:p>
            <a:r>
              <a:rPr lang="en-US" sz="1600" dirty="0" smtClean="0"/>
              <a:t>25. </a:t>
            </a:r>
            <a:r>
              <a:rPr lang="en-US" sz="1600" dirty="0"/>
              <a:t>The graph of a function is shown below.</a:t>
            </a:r>
            <a:r>
              <a:rPr lang="en-US" sz="1600" dirty="0" smtClean="0"/>
              <a:t> </a:t>
            </a:r>
            <a:endParaRPr lang="en-US" sz="1600" dirty="0"/>
          </a:p>
        </p:txBody>
      </p:sp>
      <p:sp>
        <p:nvSpPr>
          <p:cNvPr id="5" name="Rectangle 4"/>
          <p:cNvSpPr/>
          <p:nvPr/>
        </p:nvSpPr>
        <p:spPr>
          <a:xfrm>
            <a:off x="555171" y="4358640"/>
            <a:ext cx="6822440" cy="2308324"/>
          </a:xfrm>
          <a:prstGeom prst="rect">
            <a:avLst/>
          </a:prstGeom>
        </p:spPr>
        <p:txBody>
          <a:bodyPr wrap="square">
            <a:spAutoFit/>
          </a:bodyPr>
          <a:lstStyle/>
          <a:p>
            <a:r>
              <a:rPr lang="en-US" sz="1600" dirty="0"/>
              <a:t>Which value is not in the range of the function</a:t>
            </a:r>
            <a:r>
              <a:rPr lang="en-US" sz="1600" dirty="0" smtClean="0"/>
              <a:t>?</a:t>
            </a:r>
          </a:p>
          <a:p>
            <a:endParaRPr lang="en-US" sz="1600" dirty="0"/>
          </a:p>
          <a:p>
            <a:pPr marL="342900" indent="-342900">
              <a:buAutoNum type="alphaUcPeriod"/>
            </a:pPr>
            <a:r>
              <a:rPr lang="en-US" sz="1600" dirty="0" smtClean="0"/>
              <a:t>0</a:t>
            </a:r>
          </a:p>
          <a:p>
            <a:endParaRPr lang="en-US" sz="1600" dirty="0"/>
          </a:p>
          <a:p>
            <a:r>
              <a:rPr lang="en-US" sz="1600" dirty="0"/>
              <a:t>B</a:t>
            </a:r>
            <a:r>
              <a:rPr lang="en-US" sz="1600" dirty="0" smtClean="0"/>
              <a:t>.   3</a:t>
            </a:r>
          </a:p>
          <a:p>
            <a:endParaRPr lang="en-US" sz="1600" dirty="0"/>
          </a:p>
          <a:p>
            <a:r>
              <a:rPr lang="en-US" sz="1600" dirty="0"/>
              <a:t>C</a:t>
            </a:r>
            <a:r>
              <a:rPr lang="en-US" sz="1600" dirty="0" smtClean="0"/>
              <a:t>.   4</a:t>
            </a:r>
          </a:p>
          <a:p>
            <a:endParaRPr lang="en-US" sz="1600" dirty="0"/>
          </a:p>
          <a:p>
            <a:r>
              <a:rPr lang="en-US" sz="1600" dirty="0"/>
              <a:t>D. </a:t>
            </a:r>
            <a:r>
              <a:rPr lang="en-US" sz="1600" dirty="0" smtClean="0"/>
              <a:t>  5</a:t>
            </a:r>
            <a:endParaRPr lang="en-US" sz="1600" dirty="0"/>
          </a:p>
        </p:txBody>
      </p:sp>
      <p:sp>
        <p:nvSpPr>
          <p:cNvPr id="7"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33</a:t>
            </a:fld>
            <a:endParaRPr lang="en-US" dirty="0"/>
          </a:p>
        </p:txBody>
      </p:sp>
      <p:sp>
        <p:nvSpPr>
          <p:cNvPr id="9" name="Rectangle 8"/>
          <p:cNvSpPr/>
          <p:nvPr/>
        </p:nvSpPr>
        <p:spPr>
          <a:xfrm>
            <a:off x="7363259" y="3351037"/>
            <a:ext cx="421254" cy="1667443"/>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Module </a:t>
            </a:r>
            <a:r>
              <a:rPr lang="en-US" sz="1000" b="1" spc="-300" dirty="0" smtClean="0"/>
              <a:t>2</a:t>
            </a:r>
            <a:endParaRPr lang="en-US" sz="1000" b="1" spc="-300" dirty="0"/>
          </a:p>
        </p:txBody>
      </p:sp>
      <p:sp>
        <p:nvSpPr>
          <p:cNvPr id="8" name="Freeform 7"/>
          <p:cNvSpPr/>
          <p:nvPr/>
        </p:nvSpPr>
        <p:spPr>
          <a:xfrm>
            <a:off x="518160" y="537252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50765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3"/>
            <a:ext cx="7081520" cy="2800767"/>
          </a:xfrm>
          <a:prstGeom prst="rect">
            <a:avLst/>
          </a:prstGeom>
        </p:spPr>
        <p:txBody>
          <a:bodyPr wrap="square">
            <a:spAutoFit/>
          </a:bodyPr>
          <a:lstStyle/>
          <a:p>
            <a:r>
              <a:rPr lang="en-US" sz="1600" dirty="0" smtClean="0"/>
              <a:t>26. </a:t>
            </a:r>
            <a:r>
              <a:rPr lang="en-US" sz="1600" dirty="0"/>
              <a:t>A pizza restaurant charges for pizzas and adds </a:t>
            </a:r>
            <a:r>
              <a:rPr lang="en-US" sz="1600" dirty="0" smtClean="0"/>
              <a:t>a delivery </a:t>
            </a:r>
            <a:r>
              <a:rPr lang="en-US" sz="1600" dirty="0"/>
              <a:t>fee. The cost (</a:t>
            </a:r>
            <a:r>
              <a:rPr lang="en-US" sz="1600" i="1" dirty="0"/>
              <a:t>c</a:t>
            </a:r>
            <a:r>
              <a:rPr lang="en-US" sz="1600" dirty="0"/>
              <a:t>), in dollars, to have </a:t>
            </a:r>
            <a:r>
              <a:rPr lang="en-US" sz="1600" dirty="0" smtClean="0"/>
              <a:t>any number </a:t>
            </a:r>
            <a:r>
              <a:rPr lang="en-US" sz="1600" dirty="0"/>
              <a:t>of pizzas (</a:t>
            </a:r>
            <a:r>
              <a:rPr lang="en-US" sz="1600" i="1" dirty="0"/>
              <a:t>p</a:t>
            </a:r>
            <a:r>
              <a:rPr lang="en-US" sz="1600" dirty="0"/>
              <a:t>) delivered to a home </a:t>
            </a:r>
            <a:r>
              <a:rPr lang="en-US" sz="1600" dirty="0" smtClean="0"/>
              <a:t>is described </a:t>
            </a:r>
            <a:r>
              <a:rPr lang="en-US" sz="1600" dirty="0"/>
              <a:t>by the function </a:t>
            </a:r>
            <a:r>
              <a:rPr lang="en-US" sz="1600" i="1" dirty="0"/>
              <a:t>c </a:t>
            </a:r>
            <a:r>
              <a:rPr lang="en-US" sz="1600" dirty="0"/>
              <a:t>= 8</a:t>
            </a:r>
            <a:r>
              <a:rPr lang="en-US" sz="1600" i="1" dirty="0"/>
              <a:t>p </a:t>
            </a:r>
            <a:r>
              <a:rPr lang="en-US" sz="1600" dirty="0"/>
              <a:t>+ 3. </a:t>
            </a:r>
            <a:r>
              <a:rPr lang="en-US" sz="1600" dirty="0" smtClean="0"/>
              <a:t>Which statement </a:t>
            </a:r>
            <a:r>
              <a:rPr lang="en-US" sz="1600" dirty="0"/>
              <a:t>is true</a:t>
            </a:r>
            <a:r>
              <a:rPr lang="en-US" sz="1600" dirty="0" smtClean="0"/>
              <a:t>?</a:t>
            </a:r>
          </a:p>
          <a:p>
            <a:endParaRPr lang="en-US" sz="1600" dirty="0"/>
          </a:p>
          <a:p>
            <a:pPr marL="342900" indent="-342900">
              <a:buAutoNum type="alphaUcPeriod"/>
            </a:pPr>
            <a:r>
              <a:rPr lang="en-US" sz="1600" dirty="0" smtClean="0"/>
              <a:t>The </a:t>
            </a:r>
            <a:r>
              <a:rPr lang="en-US" sz="1600" dirty="0"/>
              <a:t>cost of 8 pizzas is $11</a:t>
            </a:r>
            <a:r>
              <a:rPr lang="en-US" sz="1600" dirty="0" smtClean="0"/>
              <a:t>.</a:t>
            </a:r>
          </a:p>
          <a:p>
            <a:endParaRPr lang="en-US" sz="1600" dirty="0"/>
          </a:p>
          <a:p>
            <a:r>
              <a:rPr lang="en-US" sz="1600" dirty="0"/>
              <a:t>B. </a:t>
            </a:r>
            <a:r>
              <a:rPr lang="en-US" sz="1600" dirty="0" smtClean="0"/>
              <a:t>  The </a:t>
            </a:r>
            <a:r>
              <a:rPr lang="en-US" sz="1600" dirty="0"/>
              <a:t>cost of 3 pizzas is $14</a:t>
            </a:r>
            <a:r>
              <a:rPr lang="en-US" sz="1600" dirty="0" smtClean="0"/>
              <a:t>.</a:t>
            </a:r>
          </a:p>
          <a:p>
            <a:endParaRPr lang="en-US" sz="1600" dirty="0"/>
          </a:p>
          <a:p>
            <a:r>
              <a:rPr lang="en-US" sz="1600" dirty="0"/>
              <a:t>C. </a:t>
            </a:r>
            <a:r>
              <a:rPr lang="en-US" sz="1600" dirty="0" smtClean="0"/>
              <a:t>  Each </a:t>
            </a:r>
            <a:r>
              <a:rPr lang="en-US" sz="1600" dirty="0"/>
              <a:t>pizza costs $8 and the delivery fee is $3</a:t>
            </a:r>
            <a:r>
              <a:rPr lang="en-US" sz="1600" dirty="0" smtClean="0"/>
              <a:t>.</a:t>
            </a:r>
          </a:p>
          <a:p>
            <a:endParaRPr lang="en-US" sz="1600" dirty="0"/>
          </a:p>
          <a:p>
            <a:r>
              <a:rPr lang="en-US" sz="1600" dirty="0"/>
              <a:t>D</a:t>
            </a:r>
            <a:r>
              <a:rPr lang="en-US" sz="1600" dirty="0" smtClean="0"/>
              <a:t>.   </a:t>
            </a:r>
            <a:r>
              <a:rPr lang="en-US" sz="1600" dirty="0"/>
              <a:t>Each pizza costs $3 and the delivery fee is $8.</a:t>
            </a:r>
            <a:r>
              <a:rPr lang="en-US" sz="1600" dirty="0" smtClean="0"/>
              <a:t> </a:t>
            </a:r>
            <a:endParaRPr lang="en-US" sz="1600" dirty="0"/>
          </a:p>
        </p:txBody>
      </p:sp>
      <p:sp>
        <p:nvSpPr>
          <p:cNvPr id="2" name="TextBox 1"/>
          <p:cNvSpPr txBox="1"/>
          <p:nvPr/>
        </p:nvSpPr>
        <p:spPr>
          <a:xfrm>
            <a:off x="518160" y="4134290"/>
            <a:ext cx="7081520" cy="5016758"/>
          </a:xfrm>
          <a:prstGeom prst="rect">
            <a:avLst/>
          </a:prstGeom>
          <a:noFill/>
        </p:spPr>
        <p:txBody>
          <a:bodyPr wrap="square" rtlCol="0">
            <a:spAutoFit/>
          </a:bodyPr>
          <a:lstStyle/>
          <a:p>
            <a:r>
              <a:rPr lang="en-US" sz="1600" dirty="0" smtClean="0"/>
              <a:t>27. </a:t>
            </a:r>
            <a:r>
              <a:rPr lang="en-US" sz="1600" dirty="0"/>
              <a:t>The table below shows values of </a:t>
            </a:r>
            <a:r>
              <a:rPr lang="en-US" sz="1600" i="1" dirty="0"/>
              <a:t>y </a:t>
            </a:r>
            <a:r>
              <a:rPr lang="en-US" sz="1600" dirty="0"/>
              <a:t>as </a:t>
            </a:r>
            <a:r>
              <a:rPr lang="en-US" sz="1600" dirty="0" smtClean="0"/>
              <a:t>a function </a:t>
            </a:r>
            <a:r>
              <a:rPr lang="en-US" sz="1600" dirty="0"/>
              <a:t>of </a:t>
            </a:r>
            <a:r>
              <a:rPr lang="en-US" sz="1600" i="1" dirty="0"/>
              <a:t>x</a:t>
            </a:r>
            <a:r>
              <a:rPr lang="en-US" sz="1600" dirty="0" smtClean="0"/>
              <a:t>.</a:t>
            </a:r>
          </a:p>
          <a:p>
            <a:endParaRPr lang="en-US" sz="1600" dirty="0"/>
          </a:p>
          <a:p>
            <a:r>
              <a:rPr lang="en-US" sz="1600" dirty="0" smtClean="0"/>
              <a:t>  </a:t>
            </a:r>
          </a:p>
          <a:p>
            <a:endParaRPr lang="en-US" sz="1600" dirty="0" smtClean="0"/>
          </a:p>
          <a:p>
            <a:endParaRPr lang="en-US" sz="1600" dirty="0"/>
          </a:p>
          <a:p>
            <a:endParaRPr lang="en-US" sz="1600" dirty="0" smtClean="0"/>
          </a:p>
          <a:p>
            <a:endParaRPr lang="en-US" sz="1600" dirty="0"/>
          </a:p>
          <a:p>
            <a:endParaRPr lang="en-US" sz="1600" dirty="0"/>
          </a:p>
          <a:p>
            <a:endParaRPr lang="en-US" sz="1600" dirty="0" smtClean="0"/>
          </a:p>
          <a:p>
            <a:endParaRPr lang="en-US" sz="1600" dirty="0" smtClean="0"/>
          </a:p>
          <a:p>
            <a:endParaRPr lang="en-US" sz="1600" dirty="0"/>
          </a:p>
          <a:p>
            <a:r>
              <a:rPr lang="en-US" sz="1600" dirty="0" smtClean="0"/>
              <a:t>Which </a:t>
            </a:r>
            <a:r>
              <a:rPr lang="en-US" sz="1600" dirty="0"/>
              <a:t>linear equation best describes </a:t>
            </a:r>
            <a:r>
              <a:rPr lang="en-US" sz="1600" dirty="0" smtClean="0"/>
              <a:t>the relationship </a:t>
            </a:r>
            <a:r>
              <a:rPr lang="en-US" sz="1600" dirty="0"/>
              <a:t>between </a:t>
            </a:r>
            <a:r>
              <a:rPr lang="en-US" sz="1600" i="1" dirty="0"/>
              <a:t>x </a:t>
            </a:r>
            <a:r>
              <a:rPr lang="en-US" sz="1600" dirty="0"/>
              <a:t>and </a:t>
            </a:r>
            <a:r>
              <a:rPr lang="en-US" sz="1600" i="1" dirty="0"/>
              <a:t>y</a:t>
            </a:r>
            <a:r>
              <a:rPr lang="en-US" sz="1600" dirty="0" smtClean="0"/>
              <a:t>?</a:t>
            </a:r>
          </a:p>
          <a:p>
            <a:endParaRPr lang="en-US" sz="1600" dirty="0"/>
          </a:p>
          <a:p>
            <a:pPr marL="342900" indent="-342900">
              <a:buAutoNum type="alphaUcPeriod"/>
            </a:pPr>
            <a:r>
              <a:rPr lang="en-US" sz="1600" i="1" dirty="0" smtClean="0"/>
              <a:t>y </a:t>
            </a:r>
            <a:r>
              <a:rPr lang="en-US" sz="1600" dirty="0"/>
              <a:t>= 2.5</a:t>
            </a:r>
            <a:r>
              <a:rPr lang="en-US" sz="1600" i="1" dirty="0"/>
              <a:t>x </a:t>
            </a:r>
            <a:r>
              <a:rPr lang="en-US" sz="1600" dirty="0"/>
              <a:t>+ </a:t>
            </a:r>
            <a:r>
              <a:rPr lang="en-US" sz="1600" dirty="0" smtClean="0"/>
              <a:t>5</a:t>
            </a:r>
          </a:p>
          <a:p>
            <a:endParaRPr lang="en-US" sz="1600" dirty="0"/>
          </a:p>
          <a:p>
            <a:r>
              <a:rPr lang="en-US" sz="1600" dirty="0"/>
              <a:t>B. </a:t>
            </a:r>
            <a:r>
              <a:rPr lang="en-US" sz="1600" dirty="0" smtClean="0"/>
              <a:t>  </a:t>
            </a:r>
            <a:r>
              <a:rPr lang="en-US" sz="1600" i="1" dirty="0" smtClean="0"/>
              <a:t>y </a:t>
            </a:r>
            <a:r>
              <a:rPr lang="en-US" sz="1600" dirty="0"/>
              <a:t>= 3.75</a:t>
            </a:r>
            <a:r>
              <a:rPr lang="en-US" sz="1600" i="1" dirty="0"/>
              <a:t>x </a:t>
            </a:r>
            <a:r>
              <a:rPr lang="en-US" sz="1600" dirty="0"/>
              <a:t>+ </a:t>
            </a:r>
            <a:r>
              <a:rPr lang="en-US" sz="1600" dirty="0" smtClean="0"/>
              <a:t>2.5</a:t>
            </a:r>
          </a:p>
          <a:p>
            <a:endParaRPr lang="en-US" sz="1600" dirty="0"/>
          </a:p>
          <a:p>
            <a:r>
              <a:rPr lang="en-US" sz="1600" dirty="0"/>
              <a:t>C. </a:t>
            </a:r>
            <a:r>
              <a:rPr lang="en-US" sz="1600" dirty="0" smtClean="0"/>
              <a:t>  </a:t>
            </a:r>
            <a:r>
              <a:rPr lang="en-US" sz="1600" i="1" dirty="0" smtClean="0"/>
              <a:t>y </a:t>
            </a:r>
            <a:r>
              <a:rPr lang="en-US" sz="1600" dirty="0"/>
              <a:t>= 4</a:t>
            </a:r>
            <a:r>
              <a:rPr lang="en-US" sz="1600" i="1" dirty="0"/>
              <a:t>x </a:t>
            </a:r>
            <a:r>
              <a:rPr lang="en-US" sz="1600" dirty="0"/>
              <a:t>+ </a:t>
            </a:r>
            <a:r>
              <a:rPr lang="en-US" sz="1600" dirty="0" smtClean="0"/>
              <a:t>1</a:t>
            </a:r>
          </a:p>
          <a:p>
            <a:endParaRPr lang="en-US" sz="1600" dirty="0"/>
          </a:p>
          <a:p>
            <a:r>
              <a:rPr lang="en-US" sz="1600" dirty="0"/>
              <a:t>D. </a:t>
            </a:r>
            <a:r>
              <a:rPr lang="en-US" sz="1600" dirty="0" smtClean="0"/>
              <a:t>  </a:t>
            </a:r>
            <a:r>
              <a:rPr lang="en-US" sz="1600" i="1" dirty="0" smtClean="0"/>
              <a:t>y </a:t>
            </a:r>
            <a:r>
              <a:rPr lang="en-US" sz="1600" dirty="0"/>
              <a:t>= 5</a:t>
            </a:r>
            <a:r>
              <a:rPr lang="en-US" sz="1600" i="1" dirty="0"/>
              <a:t>x</a:t>
            </a:r>
            <a:r>
              <a:rPr lang="en-US" sz="1600" dirty="0" smtClean="0"/>
              <a:t> </a:t>
            </a:r>
            <a:endParaRPr lang="en-US" sz="1600" baseline="30000"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86306" y="4440489"/>
            <a:ext cx="1273810" cy="2221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34</a:t>
            </a:fld>
            <a:endParaRPr lang="en-US" dirty="0"/>
          </a:p>
        </p:txBody>
      </p:sp>
      <p:sp>
        <p:nvSpPr>
          <p:cNvPr id="9" name="Freeform 8"/>
          <p:cNvSpPr/>
          <p:nvPr/>
        </p:nvSpPr>
        <p:spPr>
          <a:xfrm>
            <a:off x="508221" y="2315496"/>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495170" y="7833607"/>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58032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5400" y="601314"/>
            <a:ext cx="7772400" cy="5057775"/>
            <a:chOff x="-15400" y="3886200"/>
            <a:chExt cx="7772400" cy="5057775"/>
          </a:xfrm>
        </p:grpSpPr>
        <p:pic>
          <p:nvPicPr>
            <p:cNvPr id="5" name="Picture 3" descr="F:\Hbg SIG\Keystone\Archive\Diane\Keyston_Content_Module_Standard_Blueprint-Algebra_I_April-2012_REVISED_Page_11.png"/>
            <p:cNvPicPr>
              <a:picLocks noChangeAspect="1" noChangeArrowheads="1"/>
            </p:cNvPicPr>
            <p:nvPr/>
          </p:nvPicPr>
          <p:blipFill>
            <a:blip r:embed="rId3" cstate="print">
              <a:extLst>
                <a:ext uri="{28A0092B-C50C-407E-A947-70E740481C1C}">
                  <a14:useLocalDpi xmlns:a14="http://schemas.microsoft.com/office/drawing/2010/main" val="0"/>
                </a:ext>
              </a:extLst>
            </a:blip>
            <a:srcRect b="19585"/>
            <a:stretch>
              <a:fillRect/>
            </a:stretch>
          </p:blipFill>
          <p:spPr bwMode="auto">
            <a:xfrm>
              <a:off x="-15400" y="4114800"/>
              <a:ext cx="7772400" cy="482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28600" y="3886200"/>
              <a:ext cx="7239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p:cNvSpPr txBox="1"/>
          <p:nvPr/>
        </p:nvSpPr>
        <p:spPr>
          <a:xfrm>
            <a:off x="922180" y="400295"/>
            <a:ext cx="5958840" cy="461665"/>
          </a:xfrm>
          <a:prstGeom prst="rect">
            <a:avLst/>
          </a:prstGeom>
          <a:solidFill>
            <a:schemeClr val="bg1"/>
          </a:solidFill>
        </p:spPr>
        <p:txBody>
          <a:bodyPr wrap="square" rtlCol="0">
            <a:spAutoFit/>
          </a:bodyPr>
          <a:lstStyle/>
          <a:p>
            <a:pPr algn="ctr"/>
            <a:r>
              <a:rPr lang="en-US" sz="2400" dirty="0" smtClean="0"/>
              <a:t>A1.2.2  Coordinate Geometry</a:t>
            </a:r>
            <a:endParaRPr lang="en-US" sz="2400" dirty="0"/>
          </a:p>
        </p:txBody>
      </p:sp>
      <p:sp>
        <p:nvSpPr>
          <p:cNvPr id="11" name="Slide Number Placeholder 10"/>
          <p:cNvSpPr>
            <a:spLocks noGrp="1"/>
          </p:cNvSpPr>
          <p:nvPr>
            <p:ph type="sldNum" sz="quarter" idx="12"/>
          </p:nvPr>
        </p:nvSpPr>
        <p:spPr/>
        <p:txBody>
          <a:bodyPr/>
          <a:lstStyle/>
          <a:p>
            <a:fld id="{BFF117EF-9718-4423-89B7-490956680319}" type="slidenum">
              <a:rPr lang="en-US" smtClean="0"/>
              <a:pPr/>
              <a:t>35</a:t>
            </a:fld>
            <a:endParaRPr lang="en-US"/>
          </a:p>
        </p:txBody>
      </p:sp>
      <p:sp>
        <p:nvSpPr>
          <p:cNvPr id="9" name="Rectangle 8"/>
          <p:cNvSpPr/>
          <p:nvPr/>
        </p:nvSpPr>
        <p:spPr>
          <a:xfrm>
            <a:off x="7363259" y="3351037"/>
            <a:ext cx="421254" cy="1667443"/>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Module </a:t>
            </a:r>
            <a:r>
              <a:rPr lang="en-US" sz="1000" b="1" spc="-300" dirty="0" smtClean="0"/>
              <a:t>2</a:t>
            </a:r>
            <a:endParaRPr lang="en-US" sz="1000" b="1" spc="-300" dirty="0"/>
          </a:p>
        </p:txBody>
      </p:sp>
    </p:spTree>
    <p:extLst>
      <p:ext uri="{BB962C8B-B14F-4D97-AF65-F5344CB8AC3E}">
        <p14:creationId xmlns:p14="http://schemas.microsoft.com/office/powerpoint/2010/main" val="96317683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3"/>
            <a:ext cx="7081520" cy="3785652"/>
          </a:xfrm>
          <a:prstGeom prst="rect">
            <a:avLst/>
          </a:prstGeom>
        </p:spPr>
        <p:txBody>
          <a:bodyPr wrap="square">
            <a:spAutoFit/>
          </a:bodyPr>
          <a:lstStyle/>
          <a:p>
            <a:r>
              <a:rPr lang="en-US" sz="1600" dirty="0" smtClean="0"/>
              <a:t>28. </a:t>
            </a:r>
            <a:r>
              <a:rPr lang="en-US" sz="1600" dirty="0"/>
              <a:t>Jeff’s restaurant sells hamburgers. The </a:t>
            </a:r>
            <a:r>
              <a:rPr lang="en-US" sz="1600" dirty="0" smtClean="0"/>
              <a:t>amount charged </a:t>
            </a:r>
            <a:r>
              <a:rPr lang="en-US" sz="1600" dirty="0"/>
              <a:t>for a hamburger ( </a:t>
            </a:r>
            <a:r>
              <a:rPr lang="en-US" sz="1600" i="1" dirty="0"/>
              <a:t>h</a:t>
            </a:r>
            <a:r>
              <a:rPr lang="en-US" sz="1600" dirty="0"/>
              <a:t>) is based on the cost </a:t>
            </a:r>
            <a:r>
              <a:rPr lang="en-US" sz="1600" dirty="0" smtClean="0"/>
              <a:t>for a </a:t>
            </a:r>
            <a:r>
              <a:rPr lang="en-US" sz="1600" dirty="0"/>
              <a:t>plain hamburger plus an additional charge </a:t>
            </a:r>
            <a:r>
              <a:rPr lang="en-US" sz="1600" dirty="0" smtClean="0"/>
              <a:t>for each </a:t>
            </a:r>
            <a:r>
              <a:rPr lang="en-US" sz="1600" dirty="0"/>
              <a:t>topping (</a:t>
            </a:r>
            <a:r>
              <a:rPr lang="en-US" sz="1600" i="1" dirty="0"/>
              <a:t>t </a:t>
            </a:r>
            <a:r>
              <a:rPr lang="en-US" sz="1600" dirty="0"/>
              <a:t>) as shown in the equation below</a:t>
            </a:r>
            <a:r>
              <a:rPr lang="en-US" sz="1600" dirty="0" smtClean="0"/>
              <a:t>.</a:t>
            </a:r>
          </a:p>
          <a:p>
            <a:endParaRPr lang="en-US" sz="1600" dirty="0"/>
          </a:p>
          <a:p>
            <a:r>
              <a:rPr lang="en-US" sz="1600" i="1" dirty="0" smtClean="0"/>
              <a:t>		h </a:t>
            </a:r>
            <a:r>
              <a:rPr lang="en-US" sz="1600" dirty="0"/>
              <a:t>= 0.60</a:t>
            </a:r>
            <a:r>
              <a:rPr lang="en-US" sz="1600" i="1" dirty="0"/>
              <a:t>t </a:t>
            </a:r>
            <a:r>
              <a:rPr lang="en-US" sz="1600" dirty="0"/>
              <a:t>+ </a:t>
            </a:r>
            <a:r>
              <a:rPr lang="en-US" sz="1600" dirty="0" smtClean="0"/>
              <a:t>5</a:t>
            </a:r>
          </a:p>
          <a:p>
            <a:endParaRPr lang="en-US" sz="1600" dirty="0"/>
          </a:p>
          <a:p>
            <a:r>
              <a:rPr lang="en-US" sz="1600" dirty="0"/>
              <a:t>What does the number 0.60 represent in </a:t>
            </a:r>
            <a:r>
              <a:rPr lang="en-US" sz="1600" dirty="0" smtClean="0"/>
              <a:t>the equation?</a:t>
            </a:r>
          </a:p>
          <a:p>
            <a:endParaRPr lang="en-US" sz="1600" dirty="0"/>
          </a:p>
          <a:p>
            <a:pPr marL="342900" indent="-342900">
              <a:buAutoNum type="alphaUcPeriod"/>
            </a:pPr>
            <a:r>
              <a:rPr lang="en-US" sz="1600" dirty="0" smtClean="0"/>
              <a:t>the </a:t>
            </a:r>
            <a:r>
              <a:rPr lang="en-US" sz="1600" dirty="0"/>
              <a:t>number of </a:t>
            </a:r>
            <a:r>
              <a:rPr lang="en-US" sz="1600" dirty="0" smtClean="0"/>
              <a:t>toppings</a:t>
            </a:r>
          </a:p>
          <a:p>
            <a:endParaRPr lang="en-US" sz="1600" dirty="0"/>
          </a:p>
          <a:p>
            <a:r>
              <a:rPr lang="en-US" sz="1600" dirty="0"/>
              <a:t>B. </a:t>
            </a:r>
            <a:r>
              <a:rPr lang="en-US" sz="1600" dirty="0" smtClean="0"/>
              <a:t>  the </a:t>
            </a:r>
            <a:r>
              <a:rPr lang="en-US" sz="1600" dirty="0"/>
              <a:t>cost of a plain </a:t>
            </a:r>
            <a:r>
              <a:rPr lang="en-US" sz="1600" dirty="0" smtClean="0"/>
              <a:t>hamburger</a:t>
            </a:r>
          </a:p>
          <a:p>
            <a:endParaRPr lang="en-US" sz="1600" dirty="0"/>
          </a:p>
          <a:p>
            <a:r>
              <a:rPr lang="en-US" sz="1600" dirty="0"/>
              <a:t>C. </a:t>
            </a:r>
            <a:r>
              <a:rPr lang="en-US" sz="1600" dirty="0" smtClean="0"/>
              <a:t>  the </a:t>
            </a:r>
            <a:r>
              <a:rPr lang="en-US" sz="1600" dirty="0"/>
              <a:t>additional cost for each </a:t>
            </a:r>
            <a:r>
              <a:rPr lang="en-US" sz="1600" dirty="0" smtClean="0"/>
              <a:t>topping</a:t>
            </a:r>
          </a:p>
          <a:p>
            <a:endParaRPr lang="en-US" sz="1600" dirty="0"/>
          </a:p>
          <a:p>
            <a:r>
              <a:rPr lang="en-US" sz="1600" dirty="0"/>
              <a:t>D</a:t>
            </a:r>
            <a:r>
              <a:rPr lang="en-US" sz="1600" dirty="0" smtClean="0"/>
              <a:t>.   </a:t>
            </a:r>
            <a:r>
              <a:rPr lang="en-US" sz="1600" dirty="0"/>
              <a:t>the cost of a hamburger with 1 topping</a:t>
            </a:r>
            <a:r>
              <a:rPr lang="en-US" sz="1600" dirty="0" smtClean="0"/>
              <a:t>     </a:t>
            </a:r>
            <a:endParaRPr lang="en-US" sz="1600" dirty="0"/>
          </a:p>
        </p:txBody>
      </p:sp>
      <p:sp>
        <p:nvSpPr>
          <p:cNvPr id="5"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36</a:t>
            </a:fld>
            <a:endParaRPr lang="en-US" dirty="0"/>
          </a:p>
        </p:txBody>
      </p:sp>
      <p:sp>
        <p:nvSpPr>
          <p:cNvPr id="7" name="Freeform 6"/>
          <p:cNvSpPr/>
          <p:nvPr/>
        </p:nvSpPr>
        <p:spPr>
          <a:xfrm>
            <a:off x="493476" y="330860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224446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1"/>
            <a:ext cx="7081520" cy="369332"/>
          </a:xfrm>
          <a:prstGeom prst="rect">
            <a:avLst/>
          </a:prstGeom>
        </p:spPr>
        <p:txBody>
          <a:bodyPr wrap="square">
            <a:spAutoFit/>
          </a:bodyPr>
          <a:lstStyle/>
          <a:p>
            <a:r>
              <a:rPr lang="en-US" dirty="0" smtClean="0"/>
              <a:t> </a:t>
            </a:r>
            <a:endParaRPr lang="en-US" dirty="0"/>
          </a:p>
        </p:txBody>
      </p:sp>
      <p:sp>
        <p:nvSpPr>
          <p:cNvPr id="5" name="Rectangle 4"/>
          <p:cNvSpPr/>
          <p:nvPr/>
        </p:nvSpPr>
        <p:spPr>
          <a:xfrm>
            <a:off x="393026" y="4442461"/>
            <a:ext cx="6908800" cy="2554545"/>
          </a:xfrm>
          <a:prstGeom prst="rect">
            <a:avLst/>
          </a:prstGeom>
        </p:spPr>
        <p:txBody>
          <a:bodyPr wrap="square">
            <a:spAutoFit/>
          </a:bodyPr>
          <a:lstStyle/>
          <a:p>
            <a:r>
              <a:rPr lang="en-US" sz="1600" dirty="0"/>
              <a:t>What is the horizontal distance (</a:t>
            </a:r>
            <a:r>
              <a:rPr lang="en-US" sz="1600" i="1" dirty="0"/>
              <a:t>x</a:t>
            </a:r>
            <a:r>
              <a:rPr lang="en-US" sz="1600" dirty="0"/>
              <a:t>), in feet, </a:t>
            </a:r>
            <a:r>
              <a:rPr lang="en-US" sz="1600" dirty="0" smtClean="0"/>
              <a:t>the ball </a:t>
            </a:r>
            <a:r>
              <a:rPr lang="en-US" sz="1600" dirty="0"/>
              <a:t>traveled as it rolled down the ramp </a:t>
            </a:r>
            <a:r>
              <a:rPr lang="en-US" sz="1600" dirty="0" smtClean="0"/>
              <a:t>from 10 </a:t>
            </a:r>
            <a:r>
              <a:rPr lang="en-US" sz="1600" dirty="0"/>
              <a:t>feet high to 4 feet high</a:t>
            </a:r>
            <a:r>
              <a:rPr lang="en-US" sz="1600" dirty="0" smtClean="0"/>
              <a:t>?</a:t>
            </a:r>
          </a:p>
          <a:p>
            <a:endParaRPr lang="en-US" sz="1600" dirty="0"/>
          </a:p>
          <a:p>
            <a:pPr marL="342900" indent="-342900">
              <a:buAutoNum type="alphaUcPeriod"/>
            </a:pPr>
            <a:r>
              <a:rPr lang="en-US" sz="1600" dirty="0" smtClean="0"/>
              <a:t>6</a:t>
            </a:r>
          </a:p>
          <a:p>
            <a:endParaRPr lang="en-US" sz="1600" dirty="0"/>
          </a:p>
          <a:p>
            <a:r>
              <a:rPr lang="en-US" sz="1600" dirty="0"/>
              <a:t>B</a:t>
            </a:r>
            <a:r>
              <a:rPr lang="en-US" sz="1600" dirty="0" smtClean="0"/>
              <a:t>.   9</a:t>
            </a:r>
          </a:p>
          <a:p>
            <a:endParaRPr lang="en-US" sz="1600" dirty="0"/>
          </a:p>
          <a:p>
            <a:r>
              <a:rPr lang="en-US" sz="1600" dirty="0"/>
              <a:t>C. </a:t>
            </a:r>
            <a:r>
              <a:rPr lang="en-US" sz="1600" dirty="0" smtClean="0"/>
              <a:t> 14</a:t>
            </a:r>
          </a:p>
          <a:p>
            <a:endParaRPr lang="en-US" sz="1600" dirty="0"/>
          </a:p>
          <a:p>
            <a:r>
              <a:rPr lang="en-US" sz="1600" dirty="0"/>
              <a:t>D. </a:t>
            </a:r>
            <a:r>
              <a:rPr lang="en-US" sz="1600" dirty="0" smtClean="0"/>
              <a:t>  15</a:t>
            </a:r>
            <a:endParaRPr lang="en-US" sz="1600" dirty="0"/>
          </a:p>
        </p:txBody>
      </p:sp>
      <mc:AlternateContent xmlns:mc="http://schemas.openxmlformats.org/markup-compatibility/2006" xmlns:a14="http://schemas.microsoft.com/office/drawing/2010/main">
        <mc:Choice Requires="a14">
          <p:sp>
            <p:nvSpPr>
              <p:cNvPr id="6" name="TextBox 5"/>
              <p:cNvSpPr txBox="1"/>
              <p:nvPr/>
            </p:nvSpPr>
            <p:spPr>
              <a:xfrm>
                <a:off x="345440" y="335283"/>
                <a:ext cx="7081520" cy="731995"/>
              </a:xfrm>
              <a:prstGeom prst="rect">
                <a:avLst/>
              </a:prstGeom>
              <a:noFill/>
            </p:spPr>
            <p:txBody>
              <a:bodyPr wrap="square" rtlCol="0">
                <a:spAutoFit/>
              </a:bodyPr>
              <a:lstStyle/>
              <a:p>
                <a:r>
                  <a:rPr lang="en-US" sz="1600" dirty="0" smtClean="0"/>
                  <a:t>29. </a:t>
                </a:r>
                <a:r>
                  <a:rPr lang="en-US" sz="1600" dirty="0"/>
                  <a:t>A ball rolls down a ramp with a slope </a:t>
                </a:r>
                <a:r>
                  <a:rPr lang="en-US" sz="1600" dirty="0" smtClean="0"/>
                  <a:t>of </a:t>
                </a:r>
                <a14:m>
                  <m:oMath xmlns:m="http://schemas.openxmlformats.org/officeDocument/2006/math">
                    <m:f>
                      <m:fPr>
                        <m:ctrlPr>
                          <a:rPr lang="en-US" sz="1600" i="1" smtClean="0">
                            <a:latin typeface="Cambria Math"/>
                          </a:rPr>
                        </m:ctrlPr>
                      </m:fPr>
                      <m:num>
                        <m:r>
                          <m:rPr>
                            <m:nor/>
                          </m:rPr>
                          <a:rPr lang="en-US" sz="1600" b="0" i="0" smtClean="0">
                            <a:latin typeface="Cambria Math"/>
                          </a:rPr>
                          <m:t>2</m:t>
                        </m:r>
                      </m:num>
                      <m:den>
                        <m:r>
                          <m:rPr>
                            <m:nor/>
                          </m:rPr>
                          <a:rPr lang="en-US" sz="1600" b="0" i="0" smtClean="0">
                            <a:latin typeface="Cambria Math"/>
                          </a:rPr>
                          <m:t>3</m:t>
                        </m:r>
                      </m:den>
                    </m:f>
                  </m:oMath>
                </a14:m>
                <a:r>
                  <a:rPr lang="en-US" sz="1600" dirty="0" smtClean="0"/>
                  <a:t>. </a:t>
                </a:r>
                <a:r>
                  <a:rPr lang="en-US" sz="1600" dirty="0"/>
                  <a:t>At </a:t>
                </a:r>
                <a:r>
                  <a:rPr lang="en-US" sz="1600" dirty="0" smtClean="0"/>
                  <a:t>one point </a:t>
                </a:r>
                <a:r>
                  <a:rPr lang="en-US" sz="1600" dirty="0"/>
                  <a:t>the ball is 10 feet high, and at another </a:t>
                </a:r>
                <a:r>
                  <a:rPr lang="en-US" sz="1600" dirty="0" smtClean="0"/>
                  <a:t>point the </a:t>
                </a:r>
                <a:r>
                  <a:rPr lang="en-US" sz="1600" dirty="0"/>
                  <a:t>ball is 4 feet high, as shown in the </a:t>
                </a:r>
                <a:r>
                  <a:rPr lang="en-US" sz="1600" dirty="0" smtClean="0"/>
                  <a:t>diagram below</a:t>
                </a:r>
                <a:r>
                  <a:rPr lang="en-US" sz="1600" dirty="0"/>
                  <a:t>.</a:t>
                </a:r>
                <a:r>
                  <a:rPr lang="en-US" sz="1600" dirty="0" smtClean="0"/>
                  <a:t> </a:t>
                </a:r>
                <a:endParaRPr lang="en-US" sz="1600" baseline="30000" dirty="0"/>
              </a:p>
            </p:txBody>
          </p:sp>
        </mc:Choice>
        <mc:Fallback xmlns="">
          <p:sp>
            <p:nvSpPr>
              <p:cNvPr id="6" name="TextBox 5"/>
              <p:cNvSpPr txBox="1">
                <a:spLocks noRot="1" noChangeAspect="1" noMove="1" noResize="1" noEditPoints="1" noAdjustHandles="1" noChangeArrowheads="1" noChangeShapeType="1" noTextEdit="1"/>
              </p:cNvSpPr>
              <p:nvPr/>
            </p:nvSpPr>
            <p:spPr>
              <a:xfrm>
                <a:off x="345440" y="335283"/>
                <a:ext cx="7081520" cy="731995"/>
              </a:xfrm>
              <a:prstGeom prst="rect">
                <a:avLst/>
              </a:prstGeom>
              <a:blipFill rotWithShape="1">
                <a:blip r:embed="rId3" cstate="print"/>
                <a:stretch>
                  <a:fillRect l="-517" b="-10000"/>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2515" y="1533130"/>
            <a:ext cx="3087370" cy="2692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37</a:t>
            </a:fld>
            <a:endParaRPr lang="en-US" dirty="0"/>
          </a:p>
        </p:txBody>
      </p:sp>
      <p:sp>
        <p:nvSpPr>
          <p:cNvPr id="10" name="Rectangle 9"/>
          <p:cNvSpPr/>
          <p:nvPr/>
        </p:nvSpPr>
        <p:spPr>
          <a:xfrm>
            <a:off x="7363259" y="3351037"/>
            <a:ext cx="421254" cy="1667443"/>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Module </a:t>
            </a:r>
            <a:r>
              <a:rPr lang="en-US" sz="1000" b="1" spc="-300" dirty="0" smtClean="0"/>
              <a:t>2</a:t>
            </a:r>
            <a:endParaRPr lang="en-US" sz="1000" b="1" spc="-300" dirty="0"/>
          </a:p>
        </p:txBody>
      </p:sp>
      <p:sp>
        <p:nvSpPr>
          <p:cNvPr id="9" name="Freeform 8"/>
          <p:cNvSpPr/>
          <p:nvPr/>
        </p:nvSpPr>
        <p:spPr>
          <a:xfrm>
            <a:off x="383087" y="5240176"/>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008604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12074" y="335281"/>
            <a:ext cx="3562350" cy="3604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18160" y="335281"/>
            <a:ext cx="7081520" cy="338554"/>
          </a:xfrm>
          <a:prstGeom prst="rect">
            <a:avLst/>
          </a:prstGeom>
        </p:spPr>
        <p:txBody>
          <a:bodyPr wrap="square">
            <a:spAutoFit/>
          </a:bodyPr>
          <a:lstStyle/>
          <a:p>
            <a:r>
              <a:rPr lang="en-US" sz="1600" dirty="0" smtClean="0"/>
              <a:t>30. </a:t>
            </a:r>
            <a:r>
              <a:rPr lang="en-US" sz="1600" dirty="0"/>
              <a:t>A graph of a linear equation is shown below.</a:t>
            </a:r>
            <a:r>
              <a:rPr lang="en-US" sz="1600" dirty="0" smtClean="0"/>
              <a:t> </a:t>
            </a:r>
            <a:endParaRPr lang="en-US" sz="1600" dirty="0"/>
          </a:p>
        </p:txBody>
      </p:sp>
      <p:sp>
        <p:nvSpPr>
          <p:cNvPr id="5" name="Rectangle 4"/>
          <p:cNvSpPr/>
          <p:nvPr/>
        </p:nvSpPr>
        <p:spPr>
          <a:xfrm>
            <a:off x="523447" y="3771900"/>
            <a:ext cx="7081520" cy="2308324"/>
          </a:xfrm>
          <a:prstGeom prst="rect">
            <a:avLst/>
          </a:prstGeom>
        </p:spPr>
        <p:txBody>
          <a:bodyPr wrap="square">
            <a:spAutoFit/>
          </a:bodyPr>
          <a:lstStyle/>
          <a:p>
            <a:r>
              <a:rPr lang="en-US" sz="1600" dirty="0"/>
              <a:t>Which equation describes the graph</a:t>
            </a:r>
            <a:r>
              <a:rPr lang="en-US" sz="1600" dirty="0" smtClean="0"/>
              <a:t>?</a:t>
            </a:r>
          </a:p>
          <a:p>
            <a:endParaRPr lang="en-US" sz="1600" dirty="0" smtClean="0"/>
          </a:p>
          <a:p>
            <a:r>
              <a:rPr lang="en-US" sz="1600" i="1" dirty="0" smtClean="0"/>
              <a:t>A.   y </a:t>
            </a:r>
            <a:r>
              <a:rPr lang="en-US" sz="1600" dirty="0"/>
              <a:t>= 0.5</a:t>
            </a:r>
            <a:r>
              <a:rPr lang="en-US" sz="1600" i="1" dirty="0"/>
              <a:t>x </a:t>
            </a:r>
            <a:r>
              <a:rPr lang="en-US" sz="1600" dirty="0"/>
              <a:t>– </a:t>
            </a:r>
            <a:r>
              <a:rPr lang="en-US" sz="1600" dirty="0" smtClean="0"/>
              <a:t>1.5</a:t>
            </a:r>
          </a:p>
          <a:p>
            <a:endParaRPr lang="en-US" sz="1600" dirty="0"/>
          </a:p>
          <a:p>
            <a:r>
              <a:rPr lang="en-US" sz="1600" dirty="0"/>
              <a:t>B. </a:t>
            </a:r>
            <a:r>
              <a:rPr lang="en-US" sz="1600" dirty="0" smtClean="0"/>
              <a:t>  </a:t>
            </a:r>
            <a:r>
              <a:rPr lang="en-US" sz="1600" i="1" dirty="0" smtClean="0"/>
              <a:t>y </a:t>
            </a:r>
            <a:r>
              <a:rPr lang="en-US" sz="1600" dirty="0"/>
              <a:t>= 0.5</a:t>
            </a:r>
            <a:r>
              <a:rPr lang="en-US" sz="1600" i="1" dirty="0"/>
              <a:t>x </a:t>
            </a:r>
            <a:r>
              <a:rPr lang="en-US" sz="1600" dirty="0"/>
              <a:t>+ </a:t>
            </a:r>
            <a:r>
              <a:rPr lang="en-US" sz="1600" dirty="0" smtClean="0"/>
              <a:t>3</a:t>
            </a:r>
          </a:p>
          <a:p>
            <a:endParaRPr lang="en-US" sz="1600" dirty="0"/>
          </a:p>
          <a:p>
            <a:r>
              <a:rPr lang="en-US" sz="1600" dirty="0"/>
              <a:t>C. </a:t>
            </a:r>
            <a:r>
              <a:rPr lang="en-US" sz="1600" dirty="0" smtClean="0"/>
              <a:t>  </a:t>
            </a:r>
            <a:r>
              <a:rPr lang="en-US" sz="1600" i="1" dirty="0" smtClean="0"/>
              <a:t>y </a:t>
            </a:r>
            <a:r>
              <a:rPr lang="en-US" sz="1600" dirty="0"/>
              <a:t>= 2</a:t>
            </a:r>
            <a:r>
              <a:rPr lang="en-US" sz="1600" i="1" dirty="0"/>
              <a:t>x </a:t>
            </a:r>
            <a:r>
              <a:rPr lang="en-US" sz="1600" dirty="0"/>
              <a:t>– </a:t>
            </a:r>
            <a:r>
              <a:rPr lang="en-US" sz="1600" dirty="0" smtClean="0"/>
              <a:t>1.5</a:t>
            </a:r>
          </a:p>
          <a:p>
            <a:endParaRPr lang="en-US" sz="1600" dirty="0"/>
          </a:p>
          <a:p>
            <a:r>
              <a:rPr lang="en-US" sz="1600" dirty="0"/>
              <a:t>D. </a:t>
            </a:r>
            <a:r>
              <a:rPr lang="en-US" sz="1600" dirty="0" smtClean="0"/>
              <a:t>  </a:t>
            </a:r>
            <a:r>
              <a:rPr lang="en-US" sz="1600" i="1" dirty="0" smtClean="0"/>
              <a:t>y </a:t>
            </a:r>
            <a:r>
              <a:rPr lang="en-US" sz="1600" dirty="0"/>
              <a:t>= 2</a:t>
            </a:r>
            <a:r>
              <a:rPr lang="en-US" sz="1600" i="1" dirty="0"/>
              <a:t>x </a:t>
            </a:r>
            <a:r>
              <a:rPr lang="en-US" sz="1600" dirty="0"/>
              <a:t>+ 3</a:t>
            </a:r>
          </a:p>
        </p:txBody>
      </p:sp>
      <p:sp>
        <p:nvSpPr>
          <p:cNvPr id="7"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38</a:t>
            </a:fld>
            <a:endParaRPr lang="en-US" dirty="0"/>
          </a:p>
        </p:txBody>
      </p:sp>
      <p:sp>
        <p:nvSpPr>
          <p:cNvPr id="8" name="Freeform 7"/>
          <p:cNvSpPr/>
          <p:nvPr/>
        </p:nvSpPr>
        <p:spPr>
          <a:xfrm>
            <a:off x="508221" y="575991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8755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3"/>
            <a:ext cx="7081520" cy="4031873"/>
          </a:xfrm>
          <a:prstGeom prst="rect">
            <a:avLst/>
          </a:prstGeom>
        </p:spPr>
        <p:txBody>
          <a:bodyPr wrap="square">
            <a:spAutoFit/>
          </a:bodyPr>
          <a:lstStyle/>
          <a:p>
            <a:r>
              <a:rPr lang="en-US" sz="1600" dirty="0" smtClean="0"/>
              <a:t>31. </a:t>
            </a:r>
            <a:r>
              <a:rPr lang="en-US" sz="1600" dirty="0"/>
              <a:t>A juice machine dispenses the same amount </a:t>
            </a:r>
            <a:r>
              <a:rPr lang="en-US" sz="1600" dirty="0" smtClean="0"/>
              <a:t>of juice </a:t>
            </a:r>
            <a:r>
              <a:rPr lang="en-US" sz="1600" dirty="0"/>
              <a:t>into a cup each time the machine is </a:t>
            </a:r>
            <a:r>
              <a:rPr lang="en-US" sz="1600" dirty="0" smtClean="0"/>
              <a:t>used.  The </a:t>
            </a:r>
            <a:r>
              <a:rPr lang="en-US" sz="1600" dirty="0"/>
              <a:t>equation below describes the </a:t>
            </a:r>
            <a:r>
              <a:rPr lang="en-US" sz="1600" dirty="0" smtClean="0"/>
              <a:t>relationship between </a:t>
            </a:r>
            <a:r>
              <a:rPr lang="en-US" sz="1600" dirty="0"/>
              <a:t>the number of cups (</a:t>
            </a:r>
            <a:r>
              <a:rPr lang="en-US" sz="1600" i="1" dirty="0"/>
              <a:t>x</a:t>
            </a:r>
            <a:r>
              <a:rPr lang="en-US" sz="1600" dirty="0"/>
              <a:t>) into which juice </a:t>
            </a:r>
            <a:r>
              <a:rPr lang="en-US" sz="1600" dirty="0" smtClean="0"/>
              <a:t>is dispensed </a:t>
            </a:r>
            <a:r>
              <a:rPr lang="en-US" sz="1600" dirty="0"/>
              <a:t>and the gallons of juice (</a:t>
            </a:r>
            <a:r>
              <a:rPr lang="en-US" sz="1600" i="1" dirty="0"/>
              <a:t>y</a:t>
            </a:r>
            <a:r>
              <a:rPr lang="en-US" sz="1600" dirty="0"/>
              <a:t>) remaining </a:t>
            </a:r>
            <a:r>
              <a:rPr lang="en-US" sz="1600" dirty="0" smtClean="0"/>
              <a:t>in the </a:t>
            </a:r>
            <a:r>
              <a:rPr lang="en-US" sz="1600" dirty="0"/>
              <a:t>machine</a:t>
            </a:r>
            <a:r>
              <a:rPr lang="en-US" sz="1600" dirty="0" smtClean="0"/>
              <a:t>.</a:t>
            </a:r>
          </a:p>
          <a:p>
            <a:endParaRPr lang="en-US" sz="1600" dirty="0"/>
          </a:p>
          <a:p>
            <a:r>
              <a:rPr lang="en-US" sz="1600" i="1" dirty="0" smtClean="0"/>
              <a:t>		x </a:t>
            </a:r>
            <a:r>
              <a:rPr lang="en-US" sz="1600" dirty="0"/>
              <a:t>+ 12</a:t>
            </a:r>
            <a:r>
              <a:rPr lang="en-US" sz="1600" i="1" dirty="0"/>
              <a:t>y </a:t>
            </a:r>
            <a:r>
              <a:rPr lang="en-US" sz="1600" dirty="0"/>
              <a:t>= </a:t>
            </a:r>
            <a:r>
              <a:rPr lang="en-US" sz="1600" dirty="0" smtClean="0"/>
              <a:t>180 </a:t>
            </a:r>
          </a:p>
          <a:p>
            <a:endParaRPr lang="en-US" sz="1600" dirty="0"/>
          </a:p>
          <a:p>
            <a:r>
              <a:rPr lang="en-US" sz="1600" dirty="0"/>
              <a:t>How many gallons of juice are in the </a:t>
            </a:r>
            <a:r>
              <a:rPr lang="en-US" sz="1600" dirty="0" smtClean="0"/>
              <a:t>machine when </a:t>
            </a:r>
            <a:r>
              <a:rPr lang="en-US" sz="1600" dirty="0"/>
              <a:t>it is full</a:t>
            </a:r>
            <a:r>
              <a:rPr lang="en-US" sz="1600" dirty="0" smtClean="0"/>
              <a:t>?</a:t>
            </a:r>
          </a:p>
          <a:p>
            <a:endParaRPr lang="en-US" sz="1600" dirty="0"/>
          </a:p>
          <a:p>
            <a:pPr marL="342900" indent="-342900">
              <a:buAutoNum type="alphaUcPeriod"/>
            </a:pPr>
            <a:r>
              <a:rPr lang="en-US" sz="1600" dirty="0" smtClean="0"/>
              <a:t>12</a:t>
            </a:r>
          </a:p>
          <a:p>
            <a:endParaRPr lang="en-US" sz="1600" dirty="0"/>
          </a:p>
          <a:p>
            <a:r>
              <a:rPr lang="en-US" sz="1600" dirty="0"/>
              <a:t>B. </a:t>
            </a:r>
            <a:r>
              <a:rPr lang="en-US" sz="1600" dirty="0" smtClean="0"/>
              <a:t>  15</a:t>
            </a:r>
          </a:p>
          <a:p>
            <a:endParaRPr lang="en-US" sz="1600" dirty="0"/>
          </a:p>
          <a:p>
            <a:r>
              <a:rPr lang="en-US" sz="1600" dirty="0"/>
              <a:t>C. </a:t>
            </a:r>
            <a:r>
              <a:rPr lang="en-US" sz="1600" dirty="0" smtClean="0"/>
              <a:t>  168</a:t>
            </a:r>
          </a:p>
          <a:p>
            <a:endParaRPr lang="en-US" sz="1600" dirty="0"/>
          </a:p>
          <a:p>
            <a:r>
              <a:rPr lang="en-US" sz="1600" dirty="0"/>
              <a:t>D. </a:t>
            </a:r>
            <a:r>
              <a:rPr lang="en-US" sz="1600" dirty="0" smtClean="0"/>
              <a:t>  180 </a:t>
            </a:r>
            <a:endParaRPr lang="en-US" sz="1600" dirty="0"/>
          </a:p>
        </p:txBody>
      </p:sp>
      <p:sp>
        <p:nvSpPr>
          <p:cNvPr id="5"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39</a:t>
            </a:fld>
            <a:endParaRPr lang="en-US" dirty="0"/>
          </a:p>
        </p:txBody>
      </p:sp>
      <p:sp>
        <p:nvSpPr>
          <p:cNvPr id="7" name="Rectangle 6"/>
          <p:cNvSpPr/>
          <p:nvPr/>
        </p:nvSpPr>
        <p:spPr>
          <a:xfrm>
            <a:off x="7363259" y="3351037"/>
            <a:ext cx="421254" cy="1667443"/>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Module </a:t>
            </a:r>
            <a:r>
              <a:rPr lang="en-US" sz="1000" b="1" spc="-300" dirty="0" smtClean="0"/>
              <a:t>2</a:t>
            </a:r>
            <a:endParaRPr lang="en-US" sz="1000" b="1" spc="-300" dirty="0"/>
          </a:p>
        </p:txBody>
      </p:sp>
      <p:sp>
        <p:nvSpPr>
          <p:cNvPr id="6" name="Freeform 5"/>
          <p:cNvSpPr/>
          <p:nvPr/>
        </p:nvSpPr>
        <p:spPr>
          <a:xfrm>
            <a:off x="488343" y="306054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53230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BFF117EF-9718-4423-89B7-490956680319}" type="slidenum">
              <a:rPr lang="en-US" smtClean="0"/>
              <a:pPr/>
              <a:t>4</a:t>
            </a:fld>
            <a:endParaRPr lang="en-US" dirty="0"/>
          </a:p>
        </p:txBody>
      </p:sp>
    </p:spTree>
    <p:extLst>
      <p:ext uri="{BB962C8B-B14F-4D97-AF65-F5344CB8AC3E}">
        <p14:creationId xmlns:p14="http://schemas.microsoft.com/office/powerpoint/2010/main" val="12729646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5440" y="419262"/>
            <a:ext cx="7081520" cy="6247864"/>
          </a:xfrm>
          <a:prstGeom prst="rect">
            <a:avLst/>
          </a:prstGeom>
          <a:noFill/>
        </p:spPr>
        <p:txBody>
          <a:bodyPr wrap="square" rtlCol="0">
            <a:spAutoFit/>
          </a:bodyPr>
          <a:lstStyle/>
          <a:p>
            <a:r>
              <a:rPr lang="en-US" sz="1600" dirty="0" smtClean="0"/>
              <a:t>32. </a:t>
            </a:r>
            <a:r>
              <a:rPr lang="en-US" sz="1600" dirty="0"/>
              <a:t>The scatter plot below shows the cost ( </a:t>
            </a:r>
            <a:r>
              <a:rPr lang="en-US" sz="1600" i="1" dirty="0"/>
              <a:t>y</a:t>
            </a:r>
            <a:r>
              <a:rPr lang="en-US" sz="1600" dirty="0"/>
              <a:t>) of ground shipping packages from Harrisburg, PA, </a:t>
            </a:r>
            <a:r>
              <a:rPr lang="en-US" sz="1600" dirty="0" smtClean="0"/>
              <a:t>to Minneapolis</a:t>
            </a:r>
            <a:r>
              <a:rPr lang="en-US" sz="1600" dirty="0"/>
              <a:t>, MN, based on the package weight ( </a:t>
            </a:r>
            <a:r>
              <a:rPr lang="en-US" sz="1600" i="1" dirty="0"/>
              <a:t>x</a:t>
            </a:r>
            <a:r>
              <a:rPr lang="en-US" sz="1600" dirty="0" smtClean="0"/>
              <a:t>).</a:t>
            </a:r>
          </a:p>
          <a:p>
            <a:endParaRPr lang="en-US" sz="1600" dirty="0" smtClean="0"/>
          </a:p>
          <a:p>
            <a:endParaRPr lang="en-US" sz="1600" dirty="0"/>
          </a:p>
          <a:p>
            <a:endParaRPr lang="en-US" sz="1600" dirty="0" smtClean="0"/>
          </a:p>
          <a:p>
            <a:endParaRPr lang="en-US" sz="1600" dirty="0"/>
          </a:p>
          <a:p>
            <a:endParaRPr lang="en-US" sz="1600" dirty="0"/>
          </a:p>
          <a:p>
            <a:endParaRPr lang="en-US" sz="1600" dirty="0" smtClean="0"/>
          </a:p>
          <a:p>
            <a:endParaRPr lang="en-US" sz="1600" dirty="0"/>
          </a:p>
          <a:p>
            <a:endParaRPr lang="en-US" sz="1600" dirty="0" smtClean="0"/>
          </a:p>
          <a:p>
            <a:endParaRPr lang="en-US" sz="1600" dirty="0" smtClean="0"/>
          </a:p>
          <a:p>
            <a:endParaRPr lang="en-US" sz="1600" dirty="0" smtClean="0"/>
          </a:p>
          <a:p>
            <a:endParaRPr lang="en-US" sz="1600" dirty="0"/>
          </a:p>
          <a:p>
            <a:endParaRPr lang="en-US" sz="1600" dirty="0" smtClean="0"/>
          </a:p>
          <a:p>
            <a:endParaRPr lang="en-US" sz="1600" dirty="0" smtClean="0"/>
          </a:p>
          <a:p>
            <a:endParaRPr lang="en-US" sz="1600" dirty="0"/>
          </a:p>
          <a:p>
            <a:r>
              <a:rPr lang="en-US" sz="1600" dirty="0" smtClean="0"/>
              <a:t>Which </a:t>
            </a:r>
            <a:r>
              <a:rPr lang="en-US" sz="1600" dirty="0"/>
              <a:t>equation best describes the line of best fit</a:t>
            </a:r>
            <a:r>
              <a:rPr lang="en-US" sz="1600" dirty="0" smtClean="0"/>
              <a:t>?</a:t>
            </a:r>
          </a:p>
          <a:p>
            <a:endParaRPr lang="en-US" sz="1600" dirty="0"/>
          </a:p>
          <a:p>
            <a:pPr marL="342900" indent="-342900">
              <a:buAutoNum type="alphaUcPeriod"/>
            </a:pPr>
            <a:r>
              <a:rPr lang="en-US" sz="1600" i="1" dirty="0" smtClean="0"/>
              <a:t>y </a:t>
            </a:r>
            <a:r>
              <a:rPr lang="en-US" sz="1600" dirty="0"/>
              <a:t>= 0.37</a:t>
            </a:r>
            <a:r>
              <a:rPr lang="en-US" sz="1600" i="1" dirty="0"/>
              <a:t>x </a:t>
            </a:r>
            <a:r>
              <a:rPr lang="en-US" sz="1600" dirty="0"/>
              <a:t>+ </a:t>
            </a:r>
            <a:r>
              <a:rPr lang="en-US" sz="1600" dirty="0" smtClean="0"/>
              <a:t>1.57</a:t>
            </a:r>
          </a:p>
          <a:p>
            <a:endParaRPr lang="en-US" sz="1600" dirty="0"/>
          </a:p>
          <a:p>
            <a:r>
              <a:rPr lang="en-US" sz="1600" dirty="0"/>
              <a:t>B. </a:t>
            </a:r>
            <a:r>
              <a:rPr lang="en-US" sz="1600" dirty="0" smtClean="0"/>
              <a:t>  </a:t>
            </a:r>
            <a:r>
              <a:rPr lang="en-US" sz="1600" i="1" dirty="0" smtClean="0"/>
              <a:t>y </a:t>
            </a:r>
            <a:r>
              <a:rPr lang="en-US" sz="1600" dirty="0"/>
              <a:t>= 0.37</a:t>
            </a:r>
            <a:r>
              <a:rPr lang="en-US" sz="1600" i="1" dirty="0"/>
              <a:t>x </a:t>
            </a:r>
            <a:r>
              <a:rPr lang="en-US" sz="1600" dirty="0"/>
              <a:t>+ </a:t>
            </a:r>
            <a:r>
              <a:rPr lang="en-US" sz="1600" dirty="0" smtClean="0"/>
              <a:t>10.11</a:t>
            </a:r>
          </a:p>
          <a:p>
            <a:endParaRPr lang="en-US" sz="1600" dirty="0"/>
          </a:p>
          <a:p>
            <a:r>
              <a:rPr lang="es-ES" sz="1600" dirty="0"/>
              <a:t>C. </a:t>
            </a:r>
            <a:r>
              <a:rPr lang="es-ES" sz="1600" dirty="0" smtClean="0"/>
              <a:t>  </a:t>
            </a:r>
            <a:r>
              <a:rPr lang="es-ES" sz="1600" i="1" dirty="0" smtClean="0"/>
              <a:t>y </a:t>
            </a:r>
            <a:r>
              <a:rPr lang="es-ES" sz="1600" dirty="0"/>
              <a:t>= 0.68 </a:t>
            </a:r>
            <a:r>
              <a:rPr lang="es-ES" sz="1600" i="1" dirty="0"/>
              <a:t>x </a:t>
            </a:r>
            <a:r>
              <a:rPr lang="es-ES" sz="1600" dirty="0"/>
              <a:t>+ </a:t>
            </a:r>
            <a:r>
              <a:rPr lang="es-ES" sz="1600" dirty="0" smtClean="0"/>
              <a:t>2.32</a:t>
            </a:r>
          </a:p>
          <a:p>
            <a:endParaRPr lang="es-ES" sz="1600" dirty="0"/>
          </a:p>
          <a:p>
            <a:r>
              <a:rPr lang="es-ES" sz="1600" dirty="0"/>
              <a:t>D. </a:t>
            </a:r>
            <a:r>
              <a:rPr lang="es-ES" sz="1600" dirty="0" smtClean="0"/>
              <a:t>  </a:t>
            </a:r>
            <a:r>
              <a:rPr lang="es-ES" sz="1600" i="1" dirty="0" smtClean="0"/>
              <a:t>y </a:t>
            </a:r>
            <a:r>
              <a:rPr lang="es-ES" sz="1600" dirty="0"/>
              <a:t>= 0.68 </a:t>
            </a:r>
            <a:r>
              <a:rPr lang="es-ES" sz="1600" i="1" dirty="0"/>
              <a:t>x </a:t>
            </a:r>
            <a:r>
              <a:rPr lang="es-ES" sz="1600" dirty="0"/>
              <a:t>+ 6.61</a:t>
            </a:r>
            <a:r>
              <a:rPr lang="en-US" sz="1600" dirty="0" smtClean="0"/>
              <a:t> </a:t>
            </a:r>
            <a:endParaRPr lang="en-US" sz="1600" baseline="30000"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6746" y="1066800"/>
            <a:ext cx="4242435" cy="2923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40</a:t>
            </a:fld>
            <a:endParaRPr lang="en-US" dirty="0"/>
          </a:p>
        </p:txBody>
      </p:sp>
      <p:sp>
        <p:nvSpPr>
          <p:cNvPr id="9" name="Freeform 8"/>
          <p:cNvSpPr/>
          <p:nvPr/>
        </p:nvSpPr>
        <p:spPr>
          <a:xfrm>
            <a:off x="345440" y="6310218"/>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60729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6780" y="609600"/>
            <a:ext cx="5958840" cy="461665"/>
          </a:xfrm>
          <a:prstGeom prst="rect">
            <a:avLst/>
          </a:prstGeom>
          <a:noFill/>
        </p:spPr>
        <p:txBody>
          <a:bodyPr wrap="square" rtlCol="0">
            <a:spAutoFit/>
          </a:bodyPr>
          <a:lstStyle/>
          <a:p>
            <a:pPr algn="ctr"/>
            <a:r>
              <a:rPr lang="en-US" sz="2400" dirty="0" smtClean="0"/>
              <a:t>A1.2.3</a:t>
            </a:r>
            <a:r>
              <a:rPr lang="en-US" dirty="0" smtClean="0"/>
              <a:t>  Data Analysis</a:t>
            </a:r>
            <a:endParaRPr lang="en-US" dirty="0"/>
          </a:p>
        </p:txBody>
      </p:sp>
      <p:pic>
        <p:nvPicPr>
          <p:cNvPr id="5" name="Picture 4" descr="F:\Hbg SIG\Keystone\Archive\Diane\Keyston_Content_Module_Standard_Blueprint-Algebra_I_April-2012_REVISED_Page_1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1612" r="2492" b="14632"/>
          <a:stretch/>
        </p:blipFill>
        <p:spPr bwMode="auto">
          <a:xfrm>
            <a:off x="38100" y="1386339"/>
            <a:ext cx="7578657"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8"/>
          <p:cNvSpPr>
            <a:spLocks noGrp="1"/>
          </p:cNvSpPr>
          <p:nvPr>
            <p:ph type="sldNum" sz="quarter" idx="12"/>
          </p:nvPr>
        </p:nvSpPr>
        <p:spPr/>
        <p:txBody>
          <a:bodyPr/>
          <a:lstStyle/>
          <a:p>
            <a:fld id="{BFF117EF-9718-4423-89B7-490956680319}" type="slidenum">
              <a:rPr lang="en-US" smtClean="0"/>
              <a:pPr/>
              <a:t>41</a:t>
            </a:fld>
            <a:endParaRPr lang="en-US"/>
          </a:p>
        </p:txBody>
      </p:sp>
      <p:sp>
        <p:nvSpPr>
          <p:cNvPr id="7" name="Rectangle 6"/>
          <p:cNvSpPr/>
          <p:nvPr/>
        </p:nvSpPr>
        <p:spPr>
          <a:xfrm>
            <a:off x="7363259" y="3351037"/>
            <a:ext cx="421254" cy="1667443"/>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Module </a:t>
            </a:r>
            <a:r>
              <a:rPr lang="en-US" sz="1000" b="1" spc="-300" dirty="0" smtClean="0"/>
              <a:t>2</a:t>
            </a:r>
            <a:endParaRPr lang="en-US" sz="1000" b="1" spc="-300" dirty="0"/>
          </a:p>
        </p:txBody>
      </p:sp>
    </p:spTree>
    <p:extLst>
      <p:ext uri="{BB962C8B-B14F-4D97-AF65-F5344CB8AC3E}">
        <p14:creationId xmlns:p14="http://schemas.microsoft.com/office/powerpoint/2010/main" val="41359188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1"/>
            <a:ext cx="7081520" cy="3293209"/>
          </a:xfrm>
          <a:prstGeom prst="rect">
            <a:avLst/>
          </a:prstGeom>
        </p:spPr>
        <p:txBody>
          <a:bodyPr wrap="square">
            <a:spAutoFit/>
          </a:bodyPr>
          <a:lstStyle/>
          <a:p>
            <a:r>
              <a:rPr lang="en-US" sz="1600" dirty="0"/>
              <a:t>3</a:t>
            </a:r>
            <a:r>
              <a:rPr lang="en-US" sz="1600" dirty="0" smtClean="0"/>
              <a:t>3. </a:t>
            </a:r>
            <a:r>
              <a:rPr lang="en-US" sz="1600" dirty="0"/>
              <a:t>The daily high temperatures, in </a:t>
            </a:r>
            <a:r>
              <a:rPr lang="en-US" sz="1600" dirty="0" smtClean="0"/>
              <a:t>degrees Fahrenheit </a:t>
            </a:r>
            <a:r>
              <a:rPr lang="en-US" sz="1600" dirty="0"/>
              <a:t>(°F), of a town are recorded for one </a:t>
            </a:r>
            <a:r>
              <a:rPr lang="en-US" sz="1600" dirty="0" smtClean="0"/>
              <a:t>year.  The </a:t>
            </a:r>
            <a:r>
              <a:rPr lang="en-US" sz="1600" dirty="0"/>
              <a:t>median high temperature is 62°F. </a:t>
            </a:r>
            <a:r>
              <a:rPr lang="en-US" sz="1600" dirty="0" smtClean="0"/>
              <a:t>The interquartile </a:t>
            </a:r>
            <a:r>
              <a:rPr lang="en-US" sz="1600" dirty="0"/>
              <a:t>range of high temperatures is 32</a:t>
            </a:r>
            <a:r>
              <a:rPr lang="en-US" sz="1600" dirty="0" smtClean="0"/>
              <a:t>.</a:t>
            </a:r>
          </a:p>
          <a:p>
            <a:endParaRPr lang="en-US" sz="1600" dirty="0"/>
          </a:p>
          <a:p>
            <a:r>
              <a:rPr lang="en-US" sz="1600" dirty="0"/>
              <a:t>Which is most likely to be true</a:t>
            </a:r>
            <a:r>
              <a:rPr lang="en-US" sz="1600" dirty="0" smtClean="0"/>
              <a:t>?</a:t>
            </a:r>
          </a:p>
          <a:p>
            <a:endParaRPr lang="en-US" sz="1600" dirty="0"/>
          </a:p>
          <a:p>
            <a:pPr marL="342900" indent="-342900">
              <a:buFont typeface="+mj-lt"/>
              <a:buAutoNum type="alphaUcPeriod"/>
            </a:pPr>
            <a:r>
              <a:rPr lang="en-US" sz="1600" dirty="0" smtClean="0"/>
              <a:t>Approximately </a:t>
            </a:r>
            <a:r>
              <a:rPr lang="en-US" sz="1600" dirty="0"/>
              <a:t>25% of the days had a </a:t>
            </a:r>
            <a:r>
              <a:rPr lang="en-US" sz="1600" dirty="0" smtClean="0"/>
              <a:t>high temperature </a:t>
            </a:r>
            <a:r>
              <a:rPr lang="en-US" sz="1600" dirty="0"/>
              <a:t>less than 30°F</a:t>
            </a:r>
            <a:r>
              <a:rPr lang="en-US" sz="1600" dirty="0" smtClean="0"/>
              <a:t>.</a:t>
            </a:r>
          </a:p>
          <a:p>
            <a:pPr marL="342900" indent="-342900">
              <a:buFont typeface="+mj-lt"/>
              <a:buAutoNum type="alphaUcPeriod"/>
            </a:pPr>
            <a:endParaRPr lang="en-US" sz="1600" dirty="0"/>
          </a:p>
          <a:p>
            <a:pPr marL="342900" indent="-342900">
              <a:buFont typeface="+mj-lt"/>
              <a:buAutoNum type="alphaUcPeriod"/>
            </a:pPr>
            <a:r>
              <a:rPr lang="en-US" sz="1600" dirty="0" smtClean="0"/>
              <a:t>Approximately </a:t>
            </a:r>
            <a:r>
              <a:rPr lang="en-US" sz="1600" dirty="0"/>
              <a:t>25% of the days had a </a:t>
            </a:r>
            <a:r>
              <a:rPr lang="en-US" sz="1600" dirty="0" smtClean="0"/>
              <a:t>high temperature greater </a:t>
            </a:r>
            <a:r>
              <a:rPr lang="en-US" sz="1600" dirty="0"/>
              <a:t>than 62°F</a:t>
            </a:r>
            <a:r>
              <a:rPr lang="en-US" sz="1600" dirty="0" smtClean="0"/>
              <a:t>.</a:t>
            </a:r>
          </a:p>
          <a:p>
            <a:pPr marL="342900" indent="-342900">
              <a:buFont typeface="+mj-lt"/>
              <a:buAutoNum type="alphaUcPeriod"/>
            </a:pPr>
            <a:endParaRPr lang="en-US" sz="1600" dirty="0"/>
          </a:p>
          <a:p>
            <a:pPr marL="342900" indent="-342900">
              <a:buFont typeface="+mj-lt"/>
              <a:buAutoNum type="alphaUcPeriod"/>
            </a:pPr>
            <a:r>
              <a:rPr lang="en-US" sz="1600" dirty="0" smtClean="0"/>
              <a:t>Approximately </a:t>
            </a:r>
            <a:r>
              <a:rPr lang="en-US" sz="1600" dirty="0"/>
              <a:t>50% of the days had a </a:t>
            </a:r>
            <a:r>
              <a:rPr lang="en-US" sz="1600" dirty="0" smtClean="0"/>
              <a:t>high temperature </a:t>
            </a:r>
            <a:r>
              <a:rPr lang="en-US" sz="1600" dirty="0"/>
              <a:t>greater than 62°F</a:t>
            </a:r>
            <a:r>
              <a:rPr lang="en-US" sz="1600" dirty="0" smtClean="0"/>
              <a:t>.</a:t>
            </a:r>
          </a:p>
          <a:p>
            <a:pPr marL="342900" indent="-342900">
              <a:buFont typeface="+mj-lt"/>
              <a:buAutoNum type="alphaUcPeriod"/>
            </a:pPr>
            <a:endParaRPr lang="en-US" sz="1600" dirty="0"/>
          </a:p>
          <a:p>
            <a:pPr marL="342900" indent="-342900">
              <a:buFont typeface="+mj-lt"/>
              <a:buAutoNum type="alphaUcPeriod"/>
            </a:pPr>
            <a:r>
              <a:rPr lang="en-US" sz="1600" dirty="0" smtClean="0"/>
              <a:t>Approximately </a:t>
            </a:r>
            <a:r>
              <a:rPr lang="en-US" sz="1600" dirty="0"/>
              <a:t>75% of the days had a </a:t>
            </a:r>
            <a:r>
              <a:rPr lang="en-US" sz="1600" dirty="0" smtClean="0"/>
              <a:t>high temperature </a:t>
            </a:r>
            <a:r>
              <a:rPr lang="en-US" sz="1600" dirty="0"/>
              <a:t>less than 94°F.</a:t>
            </a:r>
            <a:r>
              <a:rPr lang="en-US" sz="1600" dirty="0" smtClean="0"/>
              <a:t> </a:t>
            </a:r>
            <a:endParaRPr lang="en-US" sz="1600" dirty="0"/>
          </a:p>
        </p:txBody>
      </p:sp>
      <p:sp>
        <p:nvSpPr>
          <p:cNvPr id="2" name="TextBox 1"/>
          <p:cNvSpPr txBox="1"/>
          <p:nvPr/>
        </p:nvSpPr>
        <p:spPr>
          <a:xfrm>
            <a:off x="518160" y="5435468"/>
            <a:ext cx="7081520" cy="3539430"/>
          </a:xfrm>
          <a:prstGeom prst="rect">
            <a:avLst/>
          </a:prstGeom>
          <a:noFill/>
        </p:spPr>
        <p:txBody>
          <a:bodyPr wrap="square" rtlCol="0">
            <a:spAutoFit/>
          </a:bodyPr>
          <a:lstStyle/>
          <a:p>
            <a:r>
              <a:rPr lang="en-US" sz="1600" dirty="0"/>
              <a:t>3</a:t>
            </a:r>
            <a:r>
              <a:rPr lang="en-US" sz="1600" dirty="0" smtClean="0"/>
              <a:t>4. </a:t>
            </a:r>
            <a:r>
              <a:rPr lang="en-US" sz="1600" dirty="0"/>
              <a:t>The daily high temperatures in degrees Fahrenheit </a:t>
            </a:r>
            <a:r>
              <a:rPr lang="en-US" sz="1600" dirty="0" smtClean="0"/>
              <a:t>in Allentown</a:t>
            </a:r>
            <a:r>
              <a:rPr lang="en-US" sz="1600" dirty="0"/>
              <a:t>, PA, for a period </a:t>
            </a:r>
            <a:r>
              <a:rPr lang="en-US" sz="1600" dirty="0" smtClean="0"/>
              <a:t>of 10 </a:t>
            </a:r>
            <a:r>
              <a:rPr lang="en-US" sz="1600" dirty="0"/>
              <a:t>days are shown below</a:t>
            </a:r>
            <a:r>
              <a:rPr lang="en-US" sz="1600" dirty="0" smtClean="0"/>
              <a:t>.</a:t>
            </a:r>
          </a:p>
          <a:p>
            <a:endParaRPr lang="en-US" sz="1600" dirty="0"/>
          </a:p>
          <a:p>
            <a:r>
              <a:rPr lang="en-US" sz="1600" dirty="0" smtClean="0"/>
              <a:t>	       76    80    89    </a:t>
            </a:r>
            <a:r>
              <a:rPr lang="en-US" sz="1600" dirty="0"/>
              <a:t>96 </a:t>
            </a:r>
            <a:r>
              <a:rPr lang="en-US" sz="1600" dirty="0" smtClean="0"/>
              <a:t>   98    100    98    91    89    82</a:t>
            </a:r>
          </a:p>
          <a:p>
            <a:endParaRPr lang="en-US" sz="1600" dirty="0"/>
          </a:p>
          <a:p>
            <a:r>
              <a:rPr lang="en-US" sz="1600" dirty="0"/>
              <a:t>Which statement correctly describes the data</a:t>
            </a:r>
            <a:r>
              <a:rPr lang="en-US" sz="1600" dirty="0" smtClean="0"/>
              <a:t>?</a:t>
            </a:r>
          </a:p>
          <a:p>
            <a:endParaRPr lang="en-US" sz="1600" dirty="0"/>
          </a:p>
          <a:p>
            <a:pPr marL="342900" indent="-342900">
              <a:buAutoNum type="alphaUcPeriod"/>
            </a:pPr>
            <a:r>
              <a:rPr lang="en-US" sz="1600" dirty="0" smtClean="0"/>
              <a:t>The </a:t>
            </a:r>
            <a:r>
              <a:rPr lang="en-US" sz="1600" dirty="0"/>
              <a:t>median value is 98</a:t>
            </a:r>
            <a:r>
              <a:rPr lang="en-US" sz="1600" dirty="0" smtClean="0"/>
              <a:t>.</a:t>
            </a:r>
          </a:p>
          <a:p>
            <a:pPr marL="342900" indent="-342900">
              <a:buAutoNum type="alphaUcPeriod"/>
            </a:pPr>
            <a:endParaRPr lang="en-US" sz="1600" dirty="0"/>
          </a:p>
          <a:p>
            <a:r>
              <a:rPr lang="en-US" sz="1600" dirty="0"/>
              <a:t>B. </a:t>
            </a:r>
            <a:r>
              <a:rPr lang="en-US" sz="1600" dirty="0" smtClean="0"/>
              <a:t>  The </a:t>
            </a:r>
            <a:r>
              <a:rPr lang="en-US" sz="1600" dirty="0"/>
              <a:t>interquartile range is 16. </a:t>
            </a:r>
            <a:endParaRPr lang="en-US" sz="1600" dirty="0" smtClean="0"/>
          </a:p>
          <a:p>
            <a:endParaRPr lang="en-US" sz="1600" dirty="0"/>
          </a:p>
          <a:p>
            <a:r>
              <a:rPr lang="en-US" sz="1600" dirty="0"/>
              <a:t>C. </a:t>
            </a:r>
            <a:r>
              <a:rPr lang="en-US" sz="1600" dirty="0" smtClean="0"/>
              <a:t>  The </a:t>
            </a:r>
            <a:r>
              <a:rPr lang="en-US" sz="1600" dirty="0"/>
              <a:t>lower quartile value is 76</a:t>
            </a:r>
            <a:r>
              <a:rPr lang="en-US" sz="1600" dirty="0" smtClean="0"/>
              <a:t>.</a:t>
            </a:r>
          </a:p>
          <a:p>
            <a:endParaRPr lang="en-US" sz="1600" dirty="0"/>
          </a:p>
          <a:p>
            <a:r>
              <a:rPr lang="en-US" sz="1600" dirty="0"/>
              <a:t>D</a:t>
            </a:r>
            <a:r>
              <a:rPr lang="en-US" sz="1600" dirty="0" smtClean="0"/>
              <a:t>.   </a:t>
            </a:r>
            <a:r>
              <a:rPr lang="en-US" sz="1600" dirty="0"/>
              <a:t>The upper quartile value is 96.</a:t>
            </a:r>
            <a:r>
              <a:rPr lang="en-US" sz="1600" dirty="0" smtClean="0"/>
              <a:t> </a:t>
            </a:r>
            <a:endParaRPr lang="en-US" sz="1600" baseline="300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42</a:t>
            </a:fld>
            <a:endParaRPr lang="en-US" dirty="0"/>
          </a:p>
        </p:txBody>
      </p:sp>
      <p:sp>
        <p:nvSpPr>
          <p:cNvPr id="9" name="Freeform 8"/>
          <p:cNvSpPr/>
          <p:nvPr/>
        </p:nvSpPr>
        <p:spPr>
          <a:xfrm>
            <a:off x="486649" y="7691757"/>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A7C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486649" y="2824896"/>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A7C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625690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160" y="335281"/>
            <a:ext cx="7081520" cy="830997"/>
          </a:xfrm>
          <a:prstGeom prst="rect">
            <a:avLst/>
          </a:prstGeom>
        </p:spPr>
        <p:txBody>
          <a:bodyPr wrap="square">
            <a:spAutoFit/>
          </a:bodyPr>
          <a:lstStyle/>
          <a:p>
            <a:r>
              <a:rPr lang="en-US" sz="1600" dirty="0" smtClean="0"/>
              <a:t>35. </a:t>
            </a:r>
            <a:r>
              <a:rPr lang="en-US" sz="1600" dirty="0"/>
              <a:t>Vy asked 200 students to select their favorite sport and then recorded the results in the bar graph below</a:t>
            </a:r>
            <a:r>
              <a:rPr lang="en-US" sz="1600" dirty="0" smtClean="0"/>
              <a:t>.</a:t>
            </a:r>
          </a:p>
          <a:p>
            <a:r>
              <a:rPr lang="en-US" sz="1600" dirty="0" smtClean="0"/>
              <a:t> </a:t>
            </a:r>
            <a:endParaRPr lang="en-US" sz="1600" dirty="0"/>
          </a:p>
        </p:txBody>
      </p:sp>
      <p:sp>
        <p:nvSpPr>
          <p:cNvPr id="5" name="Rectangle 4"/>
          <p:cNvSpPr/>
          <p:nvPr/>
        </p:nvSpPr>
        <p:spPr>
          <a:xfrm>
            <a:off x="518160" y="5306321"/>
            <a:ext cx="7081520" cy="2800767"/>
          </a:xfrm>
          <a:prstGeom prst="rect">
            <a:avLst/>
          </a:prstGeom>
        </p:spPr>
        <p:txBody>
          <a:bodyPr wrap="square">
            <a:spAutoFit/>
          </a:bodyPr>
          <a:lstStyle/>
          <a:p>
            <a:r>
              <a:rPr lang="en-US" sz="1600" dirty="0"/>
              <a:t>Vy will ask another 80 students to select their favorite </a:t>
            </a:r>
            <a:r>
              <a:rPr lang="en-US" sz="1600" dirty="0" smtClean="0"/>
              <a:t>sport.  Based </a:t>
            </a:r>
            <a:r>
              <a:rPr lang="en-US" sz="1600" dirty="0"/>
              <a:t>on the information in the bar graph, </a:t>
            </a:r>
            <a:r>
              <a:rPr lang="en-US" sz="1600" dirty="0" smtClean="0"/>
              <a:t>how many </a:t>
            </a:r>
            <a:r>
              <a:rPr lang="en-US" sz="1600" dirty="0"/>
              <a:t>more students of the next 80 asked will select basketball rather than football as their favorite sport</a:t>
            </a:r>
            <a:r>
              <a:rPr lang="en-US" sz="1600" dirty="0" smtClean="0"/>
              <a:t>?</a:t>
            </a:r>
          </a:p>
          <a:p>
            <a:endParaRPr lang="en-US" sz="1600" dirty="0"/>
          </a:p>
          <a:p>
            <a:pPr marL="342900" indent="-342900">
              <a:buAutoNum type="alphaUcPeriod"/>
            </a:pPr>
            <a:r>
              <a:rPr lang="en-US" sz="1600" dirty="0" smtClean="0"/>
              <a:t>10</a:t>
            </a:r>
          </a:p>
          <a:p>
            <a:endParaRPr lang="en-US" sz="1600" dirty="0"/>
          </a:p>
          <a:p>
            <a:r>
              <a:rPr lang="en-US" sz="1600" dirty="0"/>
              <a:t>B. </a:t>
            </a:r>
            <a:r>
              <a:rPr lang="en-US" sz="1600" dirty="0" smtClean="0"/>
              <a:t>   20</a:t>
            </a:r>
          </a:p>
          <a:p>
            <a:endParaRPr lang="en-US" sz="1600" dirty="0"/>
          </a:p>
          <a:p>
            <a:r>
              <a:rPr lang="en-US" sz="1600" dirty="0"/>
              <a:t>C. </a:t>
            </a:r>
            <a:r>
              <a:rPr lang="en-US" sz="1600" dirty="0" smtClean="0"/>
              <a:t>   25</a:t>
            </a:r>
          </a:p>
          <a:p>
            <a:endParaRPr lang="en-US" sz="1600" dirty="0"/>
          </a:p>
          <a:p>
            <a:r>
              <a:rPr lang="en-US" sz="1600" dirty="0"/>
              <a:t>D. </a:t>
            </a:r>
            <a:r>
              <a:rPr lang="en-US" sz="1600" dirty="0" smtClean="0"/>
              <a:t>   30</a:t>
            </a:r>
            <a:endParaRPr lang="en-US" sz="1600"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 y="1188876"/>
            <a:ext cx="6815390" cy="3986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43</a:t>
            </a:fld>
            <a:endParaRPr lang="en-US" dirty="0"/>
          </a:p>
        </p:txBody>
      </p:sp>
      <p:sp>
        <p:nvSpPr>
          <p:cNvPr id="9" name="Rectangle 8"/>
          <p:cNvSpPr/>
          <p:nvPr/>
        </p:nvSpPr>
        <p:spPr>
          <a:xfrm>
            <a:off x="7363259" y="3351037"/>
            <a:ext cx="421254" cy="1667443"/>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Module </a:t>
            </a:r>
            <a:r>
              <a:rPr lang="en-US" sz="1000" b="1" spc="-300" dirty="0" smtClean="0"/>
              <a:t>2</a:t>
            </a:r>
            <a:endParaRPr lang="en-US" sz="1000" b="1" spc="-300" dirty="0"/>
          </a:p>
        </p:txBody>
      </p:sp>
      <p:sp>
        <p:nvSpPr>
          <p:cNvPr id="8" name="Freeform 7"/>
          <p:cNvSpPr/>
          <p:nvPr/>
        </p:nvSpPr>
        <p:spPr>
          <a:xfrm>
            <a:off x="508221" y="7806657"/>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A7C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16438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8540" y="530426"/>
            <a:ext cx="3540760" cy="2728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18160" y="335282"/>
            <a:ext cx="7081520" cy="5262979"/>
          </a:xfrm>
          <a:prstGeom prst="rect">
            <a:avLst/>
          </a:prstGeom>
        </p:spPr>
        <p:txBody>
          <a:bodyPr wrap="square">
            <a:spAutoFit/>
          </a:bodyPr>
          <a:lstStyle/>
          <a:p>
            <a:r>
              <a:rPr lang="en-US" sz="1600" dirty="0" smtClean="0"/>
              <a:t>36. </a:t>
            </a:r>
            <a:r>
              <a:rPr lang="en-US" sz="1600" dirty="0"/>
              <a:t>The points scored by a football team are shown in the stem-and-leaf plot below</a:t>
            </a:r>
            <a:r>
              <a:rPr lang="en-US" sz="1600" dirty="0" smtClean="0"/>
              <a:t>.</a:t>
            </a:r>
          </a:p>
          <a:p>
            <a:endParaRPr lang="en-US" sz="1600" dirty="0"/>
          </a:p>
          <a:p>
            <a:endParaRPr lang="en-US" sz="1600" dirty="0" smtClean="0"/>
          </a:p>
          <a:p>
            <a:endParaRPr lang="en-US" sz="1600" dirty="0"/>
          </a:p>
          <a:p>
            <a:endParaRPr lang="en-US" sz="1600" dirty="0" smtClean="0"/>
          </a:p>
          <a:p>
            <a:endParaRPr lang="en-US" sz="1600" dirty="0" smtClean="0"/>
          </a:p>
          <a:p>
            <a:endParaRPr lang="en-US" sz="1600" dirty="0"/>
          </a:p>
          <a:p>
            <a:endParaRPr lang="en-US" sz="1600" dirty="0" smtClean="0"/>
          </a:p>
          <a:p>
            <a:endParaRPr lang="en-US" sz="1600" dirty="0"/>
          </a:p>
          <a:p>
            <a:endParaRPr lang="en-US" sz="1600" dirty="0" smtClean="0"/>
          </a:p>
          <a:p>
            <a:endParaRPr lang="en-US" sz="1600" dirty="0" smtClean="0"/>
          </a:p>
          <a:p>
            <a:endParaRPr lang="en-US" sz="1600" dirty="0" smtClean="0"/>
          </a:p>
          <a:p>
            <a:r>
              <a:rPr lang="en-US" sz="1600" dirty="0" smtClean="0"/>
              <a:t>What </a:t>
            </a:r>
            <a:r>
              <a:rPr lang="en-US" sz="1600" dirty="0"/>
              <a:t>was the median number of points scored by the football team</a:t>
            </a:r>
            <a:r>
              <a:rPr lang="en-US" sz="1600" dirty="0" smtClean="0"/>
              <a:t>?</a:t>
            </a:r>
          </a:p>
          <a:p>
            <a:endParaRPr lang="en-US" sz="1600" dirty="0"/>
          </a:p>
          <a:p>
            <a:pPr marL="342900" indent="-342900">
              <a:buAutoNum type="alphaUcPeriod"/>
            </a:pPr>
            <a:r>
              <a:rPr lang="en-US" sz="1600" dirty="0" smtClean="0"/>
              <a:t>24</a:t>
            </a:r>
          </a:p>
          <a:p>
            <a:endParaRPr lang="en-US" sz="1600" dirty="0"/>
          </a:p>
          <a:p>
            <a:r>
              <a:rPr lang="en-US" sz="1600" dirty="0"/>
              <a:t>B. </a:t>
            </a:r>
            <a:r>
              <a:rPr lang="en-US" sz="1600" dirty="0" smtClean="0"/>
              <a:t>   27</a:t>
            </a:r>
          </a:p>
          <a:p>
            <a:endParaRPr lang="en-US" sz="1600" dirty="0"/>
          </a:p>
          <a:p>
            <a:r>
              <a:rPr lang="en-US" sz="1600" dirty="0"/>
              <a:t>C. </a:t>
            </a:r>
            <a:r>
              <a:rPr lang="en-US" sz="1600" dirty="0" smtClean="0"/>
              <a:t>   28</a:t>
            </a:r>
          </a:p>
          <a:p>
            <a:endParaRPr lang="en-US" sz="1600" dirty="0"/>
          </a:p>
          <a:p>
            <a:r>
              <a:rPr lang="en-US" sz="1600" dirty="0"/>
              <a:t>D. </a:t>
            </a:r>
            <a:r>
              <a:rPr lang="en-US" sz="1600" dirty="0" smtClean="0"/>
              <a:t>   32 </a:t>
            </a:r>
            <a:endParaRPr lang="en-US" sz="1600" dirty="0"/>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44</a:t>
            </a:fld>
            <a:endParaRPr lang="en-US" dirty="0"/>
          </a:p>
        </p:txBody>
      </p:sp>
      <p:sp>
        <p:nvSpPr>
          <p:cNvPr id="8" name="Freeform 7"/>
          <p:cNvSpPr/>
          <p:nvPr/>
        </p:nvSpPr>
        <p:spPr>
          <a:xfrm>
            <a:off x="490366" y="3805557"/>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A7C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471838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8415" y="359231"/>
            <a:ext cx="3001010" cy="3489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18160" y="335283"/>
            <a:ext cx="7081520" cy="584775"/>
          </a:xfrm>
          <a:prstGeom prst="rect">
            <a:avLst/>
          </a:prstGeom>
        </p:spPr>
        <p:txBody>
          <a:bodyPr wrap="square">
            <a:spAutoFit/>
          </a:bodyPr>
          <a:lstStyle/>
          <a:p>
            <a:r>
              <a:rPr lang="en-US" sz="1600" dirty="0" smtClean="0"/>
              <a:t>37. </a:t>
            </a:r>
            <a:r>
              <a:rPr lang="en-US" sz="1600" dirty="0"/>
              <a:t>John recorded the weight of his dog Spot at different ages as shown in the scatter plot below.</a:t>
            </a:r>
          </a:p>
        </p:txBody>
      </p:sp>
      <mc:AlternateContent xmlns:mc="http://schemas.openxmlformats.org/markup-compatibility/2006" xmlns:a14="http://schemas.microsoft.com/office/drawing/2010/main">
        <mc:Choice Requires="a14">
          <p:sp>
            <p:nvSpPr>
              <p:cNvPr id="2" name="TextBox 1"/>
              <p:cNvSpPr txBox="1"/>
              <p:nvPr/>
            </p:nvSpPr>
            <p:spPr>
              <a:xfrm>
                <a:off x="521685" y="6118861"/>
                <a:ext cx="7081520" cy="3140219"/>
              </a:xfrm>
              <a:prstGeom prst="rect">
                <a:avLst/>
              </a:prstGeom>
              <a:noFill/>
            </p:spPr>
            <p:txBody>
              <a:bodyPr wrap="square" rtlCol="0">
                <a:spAutoFit/>
              </a:bodyPr>
              <a:lstStyle/>
              <a:p>
                <a:r>
                  <a:rPr lang="en-US" sz="1600" dirty="0" smtClean="0"/>
                  <a:t>38. </a:t>
                </a:r>
                <a:r>
                  <a:rPr lang="en-US" sz="1600" dirty="0"/>
                  <a:t>A number cube with sides labeled 1 through 6 </a:t>
                </a:r>
                <a:r>
                  <a:rPr lang="en-US" sz="1600" dirty="0" smtClean="0"/>
                  <a:t>is rolled </a:t>
                </a:r>
                <a:r>
                  <a:rPr lang="en-US" sz="1600" dirty="0"/>
                  <a:t>two times, and the sum of the numbers </a:t>
                </a:r>
                <a:r>
                  <a:rPr lang="en-US" sz="1600" dirty="0" smtClean="0"/>
                  <a:t>that end </a:t>
                </a:r>
                <a:r>
                  <a:rPr lang="en-US" sz="1600" dirty="0"/>
                  <a:t>face up is </a:t>
                </a:r>
                <a:r>
                  <a:rPr lang="en-US" sz="1600" dirty="0" smtClean="0"/>
                  <a:t> calculated</a:t>
                </a:r>
                <a:r>
                  <a:rPr lang="en-US" sz="1600" dirty="0"/>
                  <a:t>. What is the </a:t>
                </a:r>
                <a:r>
                  <a:rPr lang="en-US" sz="1600" dirty="0" smtClean="0"/>
                  <a:t>probability that </a:t>
                </a:r>
                <a:r>
                  <a:rPr lang="en-US" sz="1600" dirty="0"/>
                  <a:t>the sum of the numbers is 3?</a:t>
                </a:r>
                <a:endParaRPr lang="en-US" sz="1600" dirty="0" smtClean="0"/>
              </a:p>
              <a:p>
                <a:r>
                  <a:rPr lang="en-US" sz="1600" dirty="0"/>
                  <a:t>A</a:t>
                </a:r>
                <a:r>
                  <a:rPr lang="en-US" sz="1600" dirty="0" smtClean="0"/>
                  <a:t>.  </a:t>
                </a:r>
                <a14:m>
                  <m:oMath xmlns:m="http://schemas.openxmlformats.org/officeDocument/2006/math">
                    <m:f>
                      <m:fPr>
                        <m:ctrlPr>
                          <a:rPr lang="en-US" sz="1600" i="1" smtClean="0">
                            <a:latin typeface="Cambria Math"/>
                          </a:rPr>
                        </m:ctrlPr>
                      </m:fPr>
                      <m:num>
                        <m:r>
                          <m:rPr>
                            <m:nor/>
                          </m:rPr>
                          <a:rPr lang="en-US" sz="1600" b="0" i="0" smtClean="0">
                            <a:latin typeface="Cambria Math"/>
                          </a:rPr>
                          <m:t>1</m:t>
                        </m:r>
                      </m:num>
                      <m:den>
                        <m:r>
                          <m:rPr>
                            <m:nor/>
                          </m:rPr>
                          <a:rPr lang="en-US" sz="1600" b="0" i="0" smtClean="0">
                            <a:latin typeface="Cambria Math"/>
                          </a:rPr>
                          <m:t>18</m:t>
                        </m:r>
                      </m:den>
                    </m:f>
                  </m:oMath>
                </a14:m>
                <a:endParaRPr lang="en-US" sz="1600" dirty="0" smtClean="0"/>
              </a:p>
              <a:p>
                <a:endParaRPr lang="en-US" sz="1600" dirty="0"/>
              </a:p>
              <a:p>
                <a:r>
                  <a:rPr lang="en-US" sz="1600" dirty="0"/>
                  <a:t>B</a:t>
                </a:r>
                <a:r>
                  <a:rPr lang="en-US" sz="1600" dirty="0" smtClean="0"/>
                  <a:t>.   </a:t>
                </a:r>
                <a14:m>
                  <m:oMath xmlns:m="http://schemas.openxmlformats.org/officeDocument/2006/math">
                    <m:f>
                      <m:fPr>
                        <m:ctrlPr>
                          <a:rPr lang="en-US" sz="1600" i="1">
                            <a:latin typeface="Cambria Math"/>
                          </a:rPr>
                        </m:ctrlPr>
                      </m:fPr>
                      <m:num>
                        <m:r>
                          <m:rPr>
                            <m:nor/>
                          </m:rPr>
                          <a:rPr lang="en-US" sz="1600">
                            <a:latin typeface="Cambria Math"/>
                          </a:rPr>
                          <m:t>1</m:t>
                        </m:r>
                      </m:num>
                      <m:den>
                        <m:r>
                          <m:rPr>
                            <m:nor/>
                          </m:rPr>
                          <a:rPr lang="en-US" sz="1600" b="0" i="0" smtClean="0">
                            <a:latin typeface="Cambria Math"/>
                          </a:rPr>
                          <m:t>12</m:t>
                        </m:r>
                      </m:den>
                    </m:f>
                  </m:oMath>
                </a14:m>
                <a:endParaRPr lang="en-US" sz="1600" dirty="0" smtClean="0"/>
              </a:p>
              <a:p>
                <a:endParaRPr lang="en-US" sz="1600" dirty="0" smtClean="0"/>
              </a:p>
              <a:p>
                <a:r>
                  <a:rPr lang="en-US" sz="1600" dirty="0"/>
                  <a:t>C</a:t>
                </a:r>
                <a:r>
                  <a:rPr lang="en-US" sz="1600" dirty="0" smtClean="0"/>
                  <a:t>.   </a:t>
                </a:r>
                <a14:m>
                  <m:oMath xmlns:m="http://schemas.openxmlformats.org/officeDocument/2006/math">
                    <m:f>
                      <m:fPr>
                        <m:ctrlPr>
                          <a:rPr lang="en-US" sz="1600" i="1">
                            <a:latin typeface="Cambria Math"/>
                          </a:rPr>
                        </m:ctrlPr>
                      </m:fPr>
                      <m:num>
                        <m:r>
                          <m:rPr>
                            <m:nor/>
                          </m:rPr>
                          <a:rPr lang="en-US" sz="1600">
                            <a:latin typeface="Cambria Math"/>
                          </a:rPr>
                          <m:t>1</m:t>
                        </m:r>
                      </m:num>
                      <m:den>
                        <m:r>
                          <m:rPr>
                            <m:nor/>
                          </m:rPr>
                          <a:rPr lang="en-US" sz="1600" b="0" i="0" smtClean="0">
                            <a:latin typeface="Cambria Math"/>
                          </a:rPr>
                          <m:t>9</m:t>
                        </m:r>
                      </m:den>
                    </m:f>
                  </m:oMath>
                </a14:m>
                <a:endParaRPr lang="en-US" sz="1600" dirty="0" smtClean="0"/>
              </a:p>
              <a:p>
                <a:endParaRPr lang="en-US" sz="1600" dirty="0" smtClean="0"/>
              </a:p>
              <a:p>
                <a:r>
                  <a:rPr lang="en-US" sz="1600" dirty="0"/>
                  <a:t>D</a:t>
                </a:r>
                <a:r>
                  <a:rPr lang="en-US" sz="1600" dirty="0" smtClean="0"/>
                  <a:t>.   </a:t>
                </a:r>
                <a14:m>
                  <m:oMath xmlns:m="http://schemas.openxmlformats.org/officeDocument/2006/math">
                    <m:f>
                      <m:fPr>
                        <m:ctrlPr>
                          <a:rPr lang="en-US" sz="1600" i="1">
                            <a:latin typeface="Cambria Math"/>
                          </a:rPr>
                        </m:ctrlPr>
                      </m:fPr>
                      <m:num>
                        <m:r>
                          <m:rPr>
                            <m:nor/>
                          </m:rPr>
                          <a:rPr lang="en-US" sz="1600">
                            <a:latin typeface="Cambria Math"/>
                          </a:rPr>
                          <m:t>1</m:t>
                        </m:r>
                      </m:num>
                      <m:den>
                        <m:r>
                          <m:rPr>
                            <m:nor/>
                          </m:rPr>
                          <a:rPr lang="en-US" sz="1600" b="0" i="0" smtClean="0">
                            <a:latin typeface="Cambria Math"/>
                          </a:rPr>
                          <m:t>2</m:t>
                        </m:r>
                      </m:den>
                    </m:f>
                  </m:oMath>
                </a14:m>
                <a:endParaRPr lang="en-US" sz="1600" baseline="30000" dirty="0"/>
              </a:p>
            </p:txBody>
          </p:sp>
        </mc:Choice>
        <mc:Fallback xmlns="">
          <p:sp>
            <p:nvSpPr>
              <p:cNvPr id="2" name="TextBox 1"/>
              <p:cNvSpPr txBox="1">
                <a:spLocks noRot="1" noChangeAspect="1" noMove="1" noResize="1" noEditPoints="1" noAdjustHandles="1" noChangeArrowheads="1" noChangeShapeType="1" noTextEdit="1"/>
              </p:cNvSpPr>
              <p:nvPr/>
            </p:nvSpPr>
            <p:spPr>
              <a:xfrm>
                <a:off x="521685" y="6118861"/>
                <a:ext cx="7081520" cy="3140219"/>
              </a:xfrm>
              <a:prstGeom prst="rect">
                <a:avLst/>
              </a:prstGeom>
              <a:blipFill rotWithShape="1">
                <a:blip r:embed="rId4" cstate="print"/>
                <a:stretch>
                  <a:fillRect l="-517" t="-583" r="-258"/>
                </a:stretch>
              </a:blipFill>
            </p:spPr>
            <p:txBody>
              <a:bodyPr/>
              <a:lstStyle/>
              <a:p>
                <a:r>
                  <a:rPr lang="en-US">
                    <a:noFill/>
                  </a:rPr>
                  <a:t> </a:t>
                </a:r>
              </a:p>
            </p:txBody>
          </p:sp>
        </mc:Fallback>
      </mc:AlternateContent>
      <p:sp>
        <p:nvSpPr>
          <p:cNvPr id="5" name="Rectangle 4"/>
          <p:cNvSpPr/>
          <p:nvPr/>
        </p:nvSpPr>
        <p:spPr>
          <a:xfrm>
            <a:off x="518160" y="3604262"/>
            <a:ext cx="7081520" cy="2062103"/>
          </a:xfrm>
          <a:prstGeom prst="rect">
            <a:avLst/>
          </a:prstGeom>
        </p:spPr>
        <p:txBody>
          <a:bodyPr wrap="square">
            <a:spAutoFit/>
          </a:bodyPr>
          <a:lstStyle/>
          <a:p>
            <a:r>
              <a:rPr lang="en-US" sz="1600" dirty="0"/>
              <a:t>Based on the line of best fit, what will be Spot’s weight after 18 months?</a:t>
            </a:r>
          </a:p>
          <a:p>
            <a:pPr marL="342900" indent="-342900">
              <a:buAutoNum type="alphaUcPeriod"/>
            </a:pPr>
            <a:r>
              <a:rPr lang="en-US" sz="1600" dirty="0" smtClean="0"/>
              <a:t>27 pounds</a:t>
            </a:r>
          </a:p>
          <a:p>
            <a:endParaRPr lang="en-US" sz="1600" dirty="0"/>
          </a:p>
          <a:p>
            <a:r>
              <a:rPr lang="en-US" sz="1600" dirty="0"/>
              <a:t>B. </a:t>
            </a:r>
            <a:r>
              <a:rPr lang="en-US" sz="1600" dirty="0" smtClean="0"/>
              <a:t>   32 pounds</a:t>
            </a:r>
          </a:p>
          <a:p>
            <a:endParaRPr lang="en-US" sz="1600" dirty="0"/>
          </a:p>
          <a:p>
            <a:r>
              <a:rPr lang="en-US" sz="1600" dirty="0"/>
              <a:t>C</a:t>
            </a:r>
            <a:r>
              <a:rPr lang="en-US" sz="1600" dirty="0" smtClean="0"/>
              <a:t>.   </a:t>
            </a:r>
            <a:r>
              <a:rPr lang="en-US" sz="1600" dirty="0"/>
              <a:t>36 </a:t>
            </a:r>
            <a:r>
              <a:rPr lang="en-US" sz="1600" dirty="0" smtClean="0"/>
              <a:t>pounds</a:t>
            </a:r>
          </a:p>
          <a:p>
            <a:endParaRPr lang="en-US" sz="1600" dirty="0"/>
          </a:p>
          <a:p>
            <a:r>
              <a:rPr lang="en-US" sz="1600" dirty="0"/>
              <a:t>D. </a:t>
            </a:r>
            <a:r>
              <a:rPr lang="en-US" sz="1600" dirty="0" smtClean="0"/>
              <a:t>  50 </a:t>
            </a:r>
            <a:r>
              <a:rPr lang="en-US" sz="1600" dirty="0"/>
              <a:t>pounds</a:t>
            </a:r>
          </a:p>
        </p:txBody>
      </p:sp>
      <p:sp>
        <p:nvSpPr>
          <p:cNvPr id="7"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45</a:t>
            </a:fld>
            <a:endParaRPr lang="en-US" dirty="0"/>
          </a:p>
        </p:txBody>
      </p:sp>
      <p:sp>
        <p:nvSpPr>
          <p:cNvPr id="9" name="Rectangle 8"/>
          <p:cNvSpPr/>
          <p:nvPr/>
        </p:nvSpPr>
        <p:spPr>
          <a:xfrm>
            <a:off x="7363259" y="3351037"/>
            <a:ext cx="421254" cy="1667443"/>
          </a:xfrm>
          <a:prstGeom prst="rect">
            <a:avLst/>
          </a:prstGeom>
          <a:solidFill>
            <a:srgbClr val="BF504D"/>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Module </a:t>
            </a:r>
            <a:r>
              <a:rPr lang="en-US" sz="1000" b="1" spc="-300" dirty="0" smtClean="0"/>
              <a:t>2</a:t>
            </a:r>
            <a:endParaRPr lang="en-US" sz="1000" b="1" spc="-300" dirty="0"/>
          </a:p>
        </p:txBody>
      </p:sp>
      <p:sp>
        <p:nvSpPr>
          <p:cNvPr id="10" name="Freeform 9"/>
          <p:cNvSpPr/>
          <p:nvPr/>
        </p:nvSpPr>
        <p:spPr>
          <a:xfrm>
            <a:off x="479102" y="4864443"/>
            <a:ext cx="337895" cy="292337"/>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A7C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91262" y="6987209"/>
            <a:ext cx="337895" cy="292337"/>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A7C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729187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22490" y="3654933"/>
            <a:ext cx="6388949" cy="1349372"/>
          </a:xfrm>
          <a:prstGeom prst="rect">
            <a:avLst/>
          </a:prstGeom>
        </p:spPr>
        <p:txBody>
          <a:bodyPr wrap="square" lIns="101882" tIns="50941" rIns="101882" bIns="50941">
            <a:spAutoFit/>
          </a:bodyPr>
          <a:lstStyle/>
          <a:p>
            <a:r>
              <a:rPr lang="en-US" sz="4900" b="1" dirty="0">
                <a:effectLst>
                  <a:glow rad="101600">
                    <a:schemeClr val="bg1">
                      <a:lumMod val="85000"/>
                      <a:alpha val="40000"/>
                    </a:schemeClr>
                  </a:glow>
                </a:effectLst>
              </a:rPr>
              <a:t>Constructed Response</a:t>
            </a:r>
          </a:p>
          <a:p>
            <a:r>
              <a:rPr lang="en-US" sz="1600" b="1" dirty="0" smtClean="0">
                <a:effectLst>
                  <a:glow rad="101600">
                    <a:schemeClr val="bg1">
                      <a:lumMod val="85000"/>
                      <a:alpha val="40000"/>
                    </a:schemeClr>
                  </a:glow>
                </a:effectLst>
              </a:rPr>
              <a:t>Fill In the Blank</a:t>
            </a:r>
          </a:p>
          <a:p>
            <a:r>
              <a:rPr lang="en-US" sz="1600" b="1" dirty="0" smtClean="0">
                <a:effectLst>
                  <a:glow rad="101600">
                    <a:schemeClr val="bg1">
                      <a:lumMod val="85000"/>
                      <a:alpha val="40000"/>
                    </a:schemeClr>
                  </a:glow>
                </a:effectLst>
              </a:rPr>
              <a:t>A1.1.1 to A1.2.3</a:t>
            </a:r>
            <a:endParaRPr lang="en-US" sz="1600" dirty="0"/>
          </a:p>
        </p:txBody>
      </p:sp>
      <p:sp>
        <p:nvSpPr>
          <p:cNvPr id="7" name="Rectangle 6"/>
          <p:cNvSpPr/>
          <p:nvPr/>
        </p:nvSpPr>
        <p:spPr>
          <a:xfrm>
            <a:off x="2533650" y="6858000"/>
            <a:ext cx="3684006" cy="1215717"/>
          </a:xfrm>
          <a:prstGeom prst="rect">
            <a:avLst/>
          </a:prstGeom>
          <a:solidFill>
            <a:schemeClr val="bg1">
              <a:lumMod val="85000"/>
            </a:schemeClr>
          </a:solidFill>
        </p:spPr>
        <p:txBody>
          <a:bodyPr wrap="square" rtlCol="0">
            <a:spAutoFit/>
          </a:bodyPr>
          <a:lstStyle/>
          <a:p>
            <a:r>
              <a:rPr lang="en-US" sz="1600" b="1" dirty="0" smtClean="0">
                <a:solidFill>
                  <a:schemeClr val="tx1"/>
                </a:solidFill>
              </a:rPr>
              <a:t>Rubric:</a:t>
            </a:r>
            <a:endParaRPr lang="en-US" sz="1600" b="1" dirty="0">
              <a:solidFill>
                <a:schemeClr val="tx1"/>
              </a:solidFill>
            </a:endParaRPr>
          </a:p>
          <a:p>
            <a:endParaRPr lang="en-US" sz="400" b="1" dirty="0">
              <a:solidFill>
                <a:schemeClr val="tx1"/>
              </a:solidFill>
            </a:endParaRPr>
          </a:p>
          <a:p>
            <a:r>
              <a:rPr lang="en-US" sz="1600" b="1" dirty="0" smtClean="0">
                <a:solidFill>
                  <a:schemeClr val="tx1"/>
                </a:solidFill>
              </a:rPr>
              <a:t>1 point for each correct answer.</a:t>
            </a:r>
          </a:p>
          <a:p>
            <a:endParaRPr lang="en-US" sz="400" dirty="0"/>
          </a:p>
          <a:p>
            <a:pPr marL="171450" indent="-171450">
              <a:buFont typeface="Arial" charset="0"/>
              <a:buChar char="•"/>
            </a:pPr>
            <a:r>
              <a:rPr lang="en-US" sz="1100" b="1" dirty="0" smtClean="0">
                <a:solidFill>
                  <a:schemeClr val="tx1"/>
                </a:solidFill>
              </a:rPr>
              <a:t>Units</a:t>
            </a:r>
            <a:r>
              <a:rPr lang="en-US" sz="1100" dirty="0" smtClean="0">
                <a:solidFill>
                  <a:schemeClr val="tx1"/>
                </a:solidFill>
              </a:rPr>
              <a:t> are usually </a:t>
            </a:r>
            <a:r>
              <a:rPr lang="en-US" sz="1100" b="1" dirty="0" smtClean="0">
                <a:solidFill>
                  <a:schemeClr val="tx1"/>
                </a:solidFill>
              </a:rPr>
              <a:t>supplied</a:t>
            </a:r>
            <a:r>
              <a:rPr lang="en-US" sz="1100" dirty="0" smtClean="0">
                <a:solidFill>
                  <a:schemeClr val="tx1"/>
                </a:solidFill>
              </a:rPr>
              <a:t> for the student.</a:t>
            </a:r>
          </a:p>
          <a:p>
            <a:pPr marL="171450" indent="-171450">
              <a:buFont typeface="Arial" charset="0"/>
              <a:buChar char="•"/>
            </a:pPr>
            <a:r>
              <a:rPr lang="en-US" sz="1100" b="1" dirty="0" smtClean="0"/>
              <a:t>Answer</a:t>
            </a:r>
            <a:r>
              <a:rPr lang="en-US" sz="1100" dirty="0" smtClean="0"/>
              <a:t> is usually a </a:t>
            </a:r>
            <a:r>
              <a:rPr lang="en-US" sz="1100" b="1" dirty="0" smtClean="0"/>
              <a:t>number</a:t>
            </a:r>
            <a:r>
              <a:rPr lang="en-US" sz="1100" dirty="0" smtClean="0"/>
              <a:t>, </a:t>
            </a:r>
            <a:r>
              <a:rPr lang="en-US" sz="1100" b="1" dirty="0" smtClean="0"/>
              <a:t>equation</a:t>
            </a:r>
            <a:r>
              <a:rPr lang="en-US" sz="1100" dirty="0" smtClean="0"/>
              <a:t> or </a:t>
            </a:r>
            <a:r>
              <a:rPr lang="en-US" sz="1100" b="1" dirty="0" smtClean="0"/>
              <a:t>description</a:t>
            </a:r>
            <a:endParaRPr lang="en-US" sz="1100" b="1" dirty="0" smtClean="0">
              <a:solidFill>
                <a:schemeClr val="tx1"/>
              </a:solidFill>
            </a:endParaRPr>
          </a:p>
          <a:p>
            <a:endParaRPr lang="en-US" sz="1100" b="1" dirty="0">
              <a:solidFill>
                <a:schemeClr val="tx1"/>
              </a:solidFill>
            </a:endParaRPr>
          </a:p>
        </p:txBody>
      </p:sp>
      <p:sp>
        <p:nvSpPr>
          <p:cNvPr id="12" name="Slide Number Placeholder 11"/>
          <p:cNvSpPr>
            <a:spLocks noGrp="1"/>
          </p:cNvSpPr>
          <p:nvPr>
            <p:ph type="sldNum" sz="quarter" idx="12"/>
          </p:nvPr>
        </p:nvSpPr>
        <p:spPr/>
        <p:txBody>
          <a:bodyPr/>
          <a:lstStyle/>
          <a:p>
            <a:fld id="{BFF117EF-9718-4423-89B7-490956680319}" type="slidenum">
              <a:rPr lang="en-US" smtClean="0"/>
              <a:pPr/>
              <a:t>46</a:t>
            </a:fld>
            <a:endParaRPr lang="en-US"/>
          </a:p>
        </p:txBody>
      </p:sp>
    </p:spTree>
    <p:extLst>
      <p:ext uri="{BB962C8B-B14F-4D97-AF65-F5344CB8AC3E}">
        <p14:creationId xmlns:p14="http://schemas.microsoft.com/office/powerpoint/2010/main" val="377639502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descr="Keystone_Formula_Sheet-Algebra_I.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772400" cy="1005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47</a:t>
            </a:fld>
            <a:endParaRPr lang="en-US" dirty="0"/>
          </a:p>
        </p:txBody>
      </p:sp>
      <p:sp>
        <p:nvSpPr>
          <p:cNvPr id="6" name="Rectangle 5"/>
          <p:cNvSpPr/>
          <p:nvPr/>
        </p:nvSpPr>
        <p:spPr>
          <a:xfrm>
            <a:off x="7366971" y="5018480"/>
            <a:ext cx="417541" cy="1677885"/>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Constructed Response</a:t>
            </a:r>
            <a:endParaRPr lang="en-US" sz="900" b="1" spc="-300" dirty="0"/>
          </a:p>
        </p:txBody>
      </p:sp>
    </p:spTree>
    <p:extLst>
      <p:ext uri="{BB962C8B-B14F-4D97-AF65-F5344CB8AC3E}">
        <p14:creationId xmlns:p14="http://schemas.microsoft.com/office/powerpoint/2010/main" val="39820710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Hbg SIG\Keystone\Archive\Diane\KYST_ALG1_AAEC_Smpl_Qstns_Glssry_April-2012_Page_1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8" y="1588"/>
            <a:ext cx="7770812"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48</a:t>
            </a:fld>
            <a:endParaRPr lang="en-US" dirty="0"/>
          </a:p>
        </p:txBody>
      </p:sp>
      <mc:AlternateContent xmlns:mc="http://schemas.openxmlformats.org/markup-compatibility/2006" xmlns:a14="http://schemas.microsoft.com/office/drawing/2010/main">
        <mc:Choice Requires="a14">
          <p:sp>
            <p:nvSpPr>
              <p:cNvPr id="3" name="TextBox 2"/>
              <p:cNvSpPr txBox="1"/>
              <p:nvPr/>
            </p:nvSpPr>
            <p:spPr>
              <a:xfrm>
                <a:off x="2724009" y="3863473"/>
                <a:ext cx="607795" cy="37555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b="1" i="1" smtClean="0">
                              <a:solidFill>
                                <a:schemeClr val="bg1">
                                  <a:lumMod val="50000"/>
                                </a:schemeClr>
                              </a:solidFill>
                              <a:latin typeface="Cambria Math"/>
                            </a:rPr>
                          </m:ctrlPr>
                        </m:sSupPr>
                        <m:e>
                          <m:r>
                            <a:rPr lang="en-US" b="1" i="1" smtClean="0">
                              <a:solidFill>
                                <a:schemeClr val="bg1">
                                  <a:lumMod val="50000"/>
                                </a:schemeClr>
                              </a:solidFill>
                              <a:latin typeface="Cambria Math"/>
                            </a:rPr>
                            <m:t>𝟓</m:t>
                          </m:r>
                        </m:e>
                        <m:sup>
                          <m:r>
                            <a:rPr lang="en-US" b="1" i="1" smtClean="0">
                              <a:solidFill>
                                <a:schemeClr val="bg1">
                                  <a:lumMod val="50000"/>
                                </a:schemeClr>
                              </a:solidFill>
                              <a:latin typeface="Cambria Math"/>
                            </a:rPr>
                            <m:t>−</m:t>
                          </m:r>
                          <m:r>
                            <a:rPr lang="en-US" b="1" i="1" smtClean="0">
                              <a:solidFill>
                                <a:schemeClr val="bg1">
                                  <a:lumMod val="50000"/>
                                </a:schemeClr>
                              </a:solidFill>
                              <a:latin typeface="Cambria Math"/>
                            </a:rPr>
                            <m:t>𝟑</m:t>
                          </m:r>
                        </m:sup>
                      </m:sSup>
                    </m:oMath>
                  </m:oMathPara>
                </a14:m>
                <a:endParaRPr lang="en-US" b="1" dirty="0" smtClean="0">
                  <a:solidFill>
                    <a:schemeClr val="bg1">
                      <a:lumMod val="50000"/>
                    </a:schemeClr>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2724009" y="3863473"/>
                <a:ext cx="607795" cy="375552"/>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4621695" y="3627106"/>
                <a:ext cx="375424" cy="61029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chemeClr val="bg1">
                                  <a:lumMod val="50000"/>
                                </a:schemeClr>
                              </a:solidFill>
                              <a:latin typeface="Cambria Math"/>
                            </a:rPr>
                          </m:ctrlPr>
                        </m:fPr>
                        <m:num>
                          <m:r>
                            <a:rPr lang="en-US" b="1" i="1" smtClean="0">
                              <a:solidFill>
                                <a:schemeClr val="bg1">
                                  <a:lumMod val="50000"/>
                                </a:schemeClr>
                              </a:solidFill>
                              <a:latin typeface="Cambria Math"/>
                            </a:rPr>
                            <m:t>𝟒</m:t>
                          </m:r>
                        </m:num>
                        <m:den>
                          <m:r>
                            <a:rPr lang="en-US" b="1" i="1" smtClean="0">
                              <a:solidFill>
                                <a:schemeClr val="bg1">
                                  <a:lumMod val="50000"/>
                                </a:schemeClr>
                              </a:solidFill>
                              <a:latin typeface="Cambria Math"/>
                            </a:rPr>
                            <m:t>𝟕</m:t>
                          </m:r>
                        </m:den>
                      </m:f>
                    </m:oMath>
                  </m:oMathPara>
                </a14:m>
                <a:endParaRPr lang="en-US" b="1" dirty="0" smtClean="0">
                  <a:solidFill>
                    <a:schemeClr val="bg1">
                      <a:lumMod val="50000"/>
                    </a:schemeClr>
                  </a:solidFill>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4621695" y="3627106"/>
                <a:ext cx="375424" cy="610295"/>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5508588" y="3818211"/>
                <a:ext cx="527004" cy="40754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ad>
                        <m:radPr>
                          <m:degHide m:val="on"/>
                          <m:ctrlPr>
                            <a:rPr lang="en-US" b="1" i="1" smtClean="0">
                              <a:solidFill>
                                <a:schemeClr val="bg1">
                                  <a:lumMod val="50000"/>
                                </a:schemeClr>
                              </a:solidFill>
                              <a:latin typeface="Cambria Math"/>
                            </a:rPr>
                          </m:ctrlPr>
                        </m:radPr>
                        <m:deg/>
                        <m:e>
                          <m:r>
                            <a:rPr lang="en-US" b="1" i="1" smtClean="0">
                              <a:solidFill>
                                <a:schemeClr val="bg1">
                                  <a:lumMod val="50000"/>
                                </a:schemeClr>
                              </a:solidFill>
                              <a:latin typeface="Cambria Math"/>
                            </a:rPr>
                            <m:t>𝟓</m:t>
                          </m:r>
                        </m:e>
                      </m:rad>
                    </m:oMath>
                  </m:oMathPara>
                </a14:m>
                <a:endParaRPr lang="en-US" b="1" dirty="0">
                  <a:solidFill>
                    <a:schemeClr val="bg1">
                      <a:lumMod val="50000"/>
                    </a:schemeClr>
                  </a:solidFill>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5508588" y="3818211"/>
                <a:ext cx="527004" cy="407547"/>
              </a:xfrm>
              <a:prstGeom prst="rect">
                <a:avLst/>
              </a:prstGeom>
              <a:blipFill rotWithShape="1">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3753786" y="3641795"/>
                <a:ext cx="375424" cy="61279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chemeClr val="bg1">
                                  <a:lumMod val="50000"/>
                                </a:schemeClr>
                              </a:solidFill>
                              <a:latin typeface="Cambria Math"/>
                            </a:rPr>
                          </m:ctrlPr>
                        </m:fPr>
                        <m:num>
                          <m:r>
                            <a:rPr lang="en-US" b="1" i="1" smtClean="0">
                              <a:solidFill>
                                <a:schemeClr val="bg1">
                                  <a:lumMod val="50000"/>
                                </a:schemeClr>
                              </a:solidFill>
                              <a:latin typeface="Cambria Math"/>
                            </a:rPr>
                            <m:t>𝟑</m:t>
                          </m:r>
                        </m:num>
                        <m:den>
                          <m:r>
                            <a:rPr lang="en-US" b="1" i="1" smtClean="0">
                              <a:solidFill>
                                <a:schemeClr val="bg1">
                                  <a:lumMod val="50000"/>
                                </a:schemeClr>
                              </a:solidFill>
                              <a:latin typeface="Cambria Math"/>
                            </a:rPr>
                            <m:t>𝟖</m:t>
                          </m:r>
                        </m:den>
                      </m:f>
                    </m:oMath>
                  </m:oMathPara>
                </a14:m>
                <a:endParaRPr lang="en-US" b="1" dirty="0" smtClean="0">
                  <a:solidFill>
                    <a:schemeClr val="bg1">
                      <a:lumMod val="50000"/>
                    </a:schemeClr>
                  </a:solidFill>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3753786" y="3641795"/>
                <a:ext cx="375424" cy="612796"/>
              </a:xfrm>
              <a:prstGeom prst="rect">
                <a:avLst/>
              </a:prstGeom>
              <a:blipFill rotWithShape="1">
                <a:blip r:embed="rId7"/>
                <a:stretch>
                  <a:fillRect/>
                </a:stretch>
              </a:blipFill>
            </p:spPr>
            <p:txBody>
              <a:bodyPr/>
              <a:lstStyle/>
              <a:p>
                <a:r>
                  <a:rPr lang="en-US">
                    <a:noFill/>
                  </a:rPr>
                  <a:t> </a:t>
                </a:r>
              </a:p>
            </p:txBody>
          </p:sp>
        </mc:Fallback>
      </mc:AlternateContent>
      <p:sp>
        <p:nvSpPr>
          <p:cNvPr id="7" name="TextBox 6"/>
          <p:cNvSpPr txBox="1"/>
          <p:nvPr/>
        </p:nvSpPr>
        <p:spPr>
          <a:xfrm>
            <a:off x="1749287" y="3868519"/>
            <a:ext cx="710451" cy="369332"/>
          </a:xfrm>
          <a:prstGeom prst="rect">
            <a:avLst/>
          </a:prstGeom>
          <a:noFill/>
        </p:spPr>
        <p:txBody>
          <a:bodyPr wrap="none" rtlCol="0">
            <a:spAutoFit/>
          </a:bodyPr>
          <a:lstStyle/>
          <a:p>
            <a:r>
              <a:rPr lang="en-US" b="1" dirty="0" smtClean="0">
                <a:solidFill>
                  <a:schemeClr val="bg1">
                    <a:lumMod val="50000"/>
                  </a:schemeClr>
                </a:solidFill>
              </a:rPr>
              <a:t>0.003</a:t>
            </a:r>
            <a:endParaRPr lang="en-US" b="1" dirty="0">
              <a:solidFill>
                <a:schemeClr val="bg1">
                  <a:lumMod val="50000"/>
                </a:schemeClr>
              </a:solidFill>
            </a:endParaRPr>
          </a:p>
        </p:txBody>
      </p:sp>
      <p:sp>
        <p:nvSpPr>
          <p:cNvPr id="10" name="TextBox 9"/>
          <p:cNvSpPr txBox="1"/>
          <p:nvPr/>
        </p:nvSpPr>
        <p:spPr>
          <a:xfrm>
            <a:off x="3670914" y="3404297"/>
            <a:ext cx="537327" cy="276999"/>
          </a:xfrm>
          <a:prstGeom prst="rect">
            <a:avLst/>
          </a:prstGeom>
          <a:noFill/>
        </p:spPr>
        <p:txBody>
          <a:bodyPr wrap="none" rtlCol="0">
            <a:spAutoFit/>
          </a:bodyPr>
          <a:lstStyle/>
          <a:p>
            <a:r>
              <a:rPr lang="en-US" sz="1200" dirty="0" smtClean="0">
                <a:solidFill>
                  <a:schemeClr val="bg1">
                    <a:lumMod val="50000"/>
                  </a:schemeClr>
                </a:solidFill>
              </a:rPr>
              <a:t>0.375</a:t>
            </a:r>
            <a:endParaRPr lang="en-US" sz="1200" dirty="0">
              <a:solidFill>
                <a:schemeClr val="bg1">
                  <a:lumMod val="50000"/>
                </a:schemeClr>
              </a:solidFill>
            </a:endParaRPr>
          </a:p>
        </p:txBody>
      </p:sp>
      <p:sp>
        <p:nvSpPr>
          <p:cNvPr id="11" name="TextBox 10"/>
          <p:cNvSpPr txBox="1"/>
          <p:nvPr/>
        </p:nvSpPr>
        <p:spPr>
          <a:xfrm>
            <a:off x="2755719" y="3408855"/>
            <a:ext cx="537327" cy="276999"/>
          </a:xfrm>
          <a:prstGeom prst="rect">
            <a:avLst/>
          </a:prstGeom>
          <a:noFill/>
        </p:spPr>
        <p:txBody>
          <a:bodyPr wrap="none" rtlCol="0">
            <a:spAutoFit/>
          </a:bodyPr>
          <a:lstStyle/>
          <a:p>
            <a:r>
              <a:rPr lang="en-US" sz="1200" dirty="0" smtClean="0">
                <a:solidFill>
                  <a:schemeClr val="bg1">
                    <a:lumMod val="50000"/>
                  </a:schemeClr>
                </a:solidFill>
              </a:rPr>
              <a:t>0.008</a:t>
            </a:r>
            <a:endParaRPr lang="en-US" sz="1200" dirty="0">
              <a:solidFill>
                <a:schemeClr val="bg1">
                  <a:lumMod val="50000"/>
                </a:schemeClr>
              </a:solidFill>
            </a:endParaRPr>
          </a:p>
        </p:txBody>
      </p:sp>
      <p:sp>
        <p:nvSpPr>
          <p:cNvPr id="12" name="TextBox 11"/>
          <p:cNvSpPr txBox="1"/>
          <p:nvPr/>
        </p:nvSpPr>
        <p:spPr>
          <a:xfrm>
            <a:off x="4538823" y="3404296"/>
            <a:ext cx="537327" cy="276999"/>
          </a:xfrm>
          <a:prstGeom prst="rect">
            <a:avLst/>
          </a:prstGeom>
          <a:noFill/>
        </p:spPr>
        <p:txBody>
          <a:bodyPr wrap="none" rtlCol="0">
            <a:spAutoFit/>
          </a:bodyPr>
          <a:lstStyle/>
          <a:p>
            <a:r>
              <a:rPr lang="en-US" sz="1200" dirty="0" smtClean="0">
                <a:solidFill>
                  <a:schemeClr val="bg1">
                    <a:lumMod val="50000"/>
                  </a:schemeClr>
                </a:solidFill>
              </a:rPr>
              <a:t>0.571</a:t>
            </a:r>
            <a:endParaRPr lang="en-US" sz="1200" dirty="0">
              <a:solidFill>
                <a:schemeClr val="bg1">
                  <a:lumMod val="50000"/>
                </a:schemeClr>
              </a:solidFill>
            </a:endParaRPr>
          </a:p>
        </p:txBody>
      </p:sp>
      <p:sp>
        <p:nvSpPr>
          <p:cNvPr id="13" name="TextBox 12"/>
          <p:cNvSpPr txBox="1"/>
          <p:nvPr/>
        </p:nvSpPr>
        <p:spPr>
          <a:xfrm>
            <a:off x="5508588" y="3409110"/>
            <a:ext cx="537327" cy="276999"/>
          </a:xfrm>
          <a:prstGeom prst="rect">
            <a:avLst/>
          </a:prstGeom>
          <a:noFill/>
        </p:spPr>
        <p:txBody>
          <a:bodyPr wrap="none" rtlCol="0">
            <a:spAutoFit/>
          </a:bodyPr>
          <a:lstStyle/>
          <a:p>
            <a:r>
              <a:rPr lang="en-US" sz="1200" dirty="0" smtClean="0">
                <a:solidFill>
                  <a:schemeClr val="bg1">
                    <a:lumMod val="50000"/>
                  </a:schemeClr>
                </a:solidFill>
              </a:rPr>
              <a:t>2.236</a:t>
            </a:r>
            <a:endParaRPr lang="en-US" sz="1200" dirty="0">
              <a:solidFill>
                <a:schemeClr val="bg1">
                  <a:lumMod val="50000"/>
                </a:schemeClr>
              </a:solidFill>
            </a:endParaRPr>
          </a:p>
        </p:txBody>
      </p:sp>
      <mc:AlternateContent xmlns:mc="http://schemas.openxmlformats.org/markup-compatibility/2006" xmlns:a14="http://schemas.microsoft.com/office/drawing/2010/main">
        <mc:Choice Requires="a14">
          <p:sp>
            <p:nvSpPr>
              <p:cNvPr id="9" name="TextBox 8"/>
              <p:cNvSpPr txBox="1"/>
              <p:nvPr/>
            </p:nvSpPr>
            <p:spPr>
              <a:xfrm>
                <a:off x="3690623" y="5269037"/>
                <a:ext cx="689035" cy="27699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200" b="0" i="1" smtClean="0">
                          <a:solidFill>
                            <a:schemeClr val="bg1">
                              <a:lumMod val="50000"/>
                            </a:schemeClr>
                          </a:solidFill>
                          <a:latin typeface="Cambria Math"/>
                        </a:rPr>
                        <m:t>±9+8</m:t>
                      </m:r>
                    </m:oMath>
                  </m:oMathPara>
                </a14:m>
                <a:endParaRPr lang="en-US" sz="1200" dirty="0">
                  <a:solidFill>
                    <a:schemeClr val="bg1">
                      <a:lumMod val="50000"/>
                    </a:schemeClr>
                  </a:solidFill>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3690623" y="5269037"/>
                <a:ext cx="689035" cy="276999"/>
              </a:xfrm>
              <a:prstGeom prst="rect">
                <a:avLst/>
              </a:prstGeom>
              <a:blipFill rotWithShape="1">
                <a:blip r:embed="rId8"/>
                <a:stretch>
                  <a:fillRect/>
                </a:stretch>
              </a:blipFill>
            </p:spPr>
            <p:txBody>
              <a:bodyPr/>
              <a:lstStyle/>
              <a:p>
                <a:r>
                  <a:rPr lang="en-US">
                    <a:noFill/>
                  </a:rPr>
                  <a:t> </a:t>
                </a:r>
              </a:p>
            </p:txBody>
          </p:sp>
        </mc:Fallback>
      </mc:AlternateContent>
      <p:sp>
        <p:nvSpPr>
          <p:cNvPr id="14" name="TextBox 13"/>
          <p:cNvSpPr txBox="1"/>
          <p:nvPr/>
        </p:nvSpPr>
        <p:spPr>
          <a:xfrm>
            <a:off x="3027906" y="7404653"/>
            <a:ext cx="974035" cy="369332"/>
          </a:xfrm>
          <a:prstGeom prst="rect">
            <a:avLst/>
          </a:prstGeom>
          <a:noFill/>
        </p:spPr>
        <p:txBody>
          <a:bodyPr wrap="square" rtlCol="0">
            <a:spAutoFit/>
          </a:bodyPr>
          <a:lstStyle/>
          <a:p>
            <a:pPr algn="ctr"/>
            <a:r>
              <a:rPr lang="en-US" dirty="0" smtClean="0">
                <a:solidFill>
                  <a:schemeClr val="bg1">
                    <a:lumMod val="50000"/>
                  </a:schemeClr>
                </a:solidFill>
              </a:rPr>
              <a:t>{-1, 17}</a:t>
            </a:r>
            <a:endParaRPr lang="en-US" dirty="0">
              <a:solidFill>
                <a:schemeClr val="bg1">
                  <a:lumMod val="50000"/>
                </a:schemeClr>
              </a:solidFill>
            </a:endParaRPr>
          </a:p>
        </p:txBody>
      </p:sp>
    </p:spTree>
    <p:extLst>
      <p:ext uri="{BB962C8B-B14F-4D97-AF65-F5344CB8AC3E}">
        <p14:creationId xmlns:p14="http://schemas.microsoft.com/office/powerpoint/2010/main" val="35620999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Hbg SIG\Keystone\Archive\Diane\KYST_ALG1_AAEC_Smpl_Qstns_Glssry_April-2012_Page_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49</a:t>
            </a:fld>
            <a:endParaRPr lang="en-US" dirty="0"/>
          </a:p>
        </p:txBody>
      </p:sp>
      <p:sp>
        <p:nvSpPr>
          <p:cNvPr id="7" name="Rectangle 6"/>
          <p:cNvSpPr/>
          <p:nvPr/>
        </p:nvSpPr>
        <p:spPr>
          <a:xfrm>
            <a:off x="7366971" y="5018480"/>
            <a:ext cx="417541" cy="1677885"/>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Constructed Response</a:t>
            </a:r>
            <a:endParaRPr lang="en-US" sz="900" b="1" spc="-300" dirty="0"/>
          </a:p>
        </p:txBody>
      </p:sp>
      <mc:AlternateContent xmlns:mc="http://schemas.openxmlformats.org/markup-compatibility/2006" xmlns:a14="http://schemas.microsoft.com/office/drawing/2010/main">
        <mc:Choice Requires="a14">
          <p:sp>
            <p:nvSpPr>
              <p:cNvPr id="2" name="TextBox 1"/>
              <p:cNvSpPr txBox="1"/>
              <p:nvPr/>
            </p:nvSpPr>
            <p:spPr>
              <a:xfrm>
                <a:off x="1665246" y="4452730"/>
                <a:ext cx="2220160" cy="398186"/>
              </a:xfrm>
              <a:prstGeom prst="rect">
                <a:avLst/>
              </a:prstGeom>
              <a:noFill/>
            </p:spPr>
            <p:txBody>
              <a:bodyPr wrap="none" rtlCol="0">
                <a:spAutoFit/>
              </a:bodyPr>
              <a:lstStyle/>
              <a:p>
                <a:r>
                  <a:rPr lang="en-US" b="1" dirty="0" smtClean="0">
                    <a:solidFill>
                      <a:schemeClr val="bg1">
                        <a:lumMod val="50000"/>
                      </a:schemeClr>
                    </a:solidFill>
                  </a:rPr>
                  <a:t>Step 1:  </a:t>
                </a:r>
                <a14:m>
                  <m:oMath xmlns:m="http://schemas.openxmlformats.org/officeDocument/2006/math">
                    <m:r>
                      <a:rPr lang="en-US" b="1" i="1" smtClean="0">
                        <a:solidFill>
                          <a:schemeClr val="bg1">
                            <a:lumMod val="50000"/>
                          </a:schemeClr>
                        </a:solidFill>
                        <a:latin typeface="Cambria Math"/>
                      </a:rPr>
                      <m:t>𝟕</m:t>
                    </m:r>
                    <m:rad>
                      <m:radPr>
                        <m:degHide m:val="on"/>
                        <m:ctrlPr>
                          <a:rPr lang="en-US" b="1" i="1" smtClean="0">
                            <a:solidFill>
                              <a:schemeClr val="bg1">
                                <a:lumMod val="50000"/>
                              </a:schemeClr>
                            </a:solidFill>
                            <a:latin typeface="Cambria Math"/>
                            <a:ea typeface="Cambria Math"/>
                          </a:rPr>
                        </m:ctrlPr>
                      </m:radPr>
                      <m:deg/>
                      <m:e>
                        <m:r>
                          <a:rPr lang="en-US" b="1" i="1" smtClean="0">
                            <a:solidFill>
                              <a:schemeClr val="bg1">
                                <a:lumMod val="50000"/>
                              </a:schemeClr>
                            </a:solidFill>
                            <a:latin typeface="Cambria Math"/>
                            <a:ea typeface="Cambria Math"/>
                          </a:rPr>
                          <m:t>𝟓</m:t>
                        </m:r>
                        <m:r>
                          <a:rPr lang="en-US" b="1" i="1" smtClean="0">
                            <a:solidFill>
                              <a:schemeClr val="bg1">
                                <a:lumMod val="50000"/>
                              </a:schemeClr>
                            </a:solidFill>
                            <a:latin typeface="Cambria Math"/>
                            <a:ea typeface="Cambria Math"/>
                          </a:rPr>
                          <m:t>∗</m:t>
                        </m:r>
                        <m:r>
                          <a:rPr lang="en-US" b="1" i="1" smtClean="0">
                            <a:solidFill>
                              <a:schemeClr val="bg1">
                                <a:lumMod val="50000"/>
                              </a:schemeClr>
                            </a:solidFill>
                            <a:latin typeface="Cambria Math"/>
                            <a:ea typeface="Cambria Math"/>
                          </a:rPr>
                          <m:t>𝟓</m:t>
                        </m:r>
                        <m:r>
                          <a:rPr lang="en-US" b="1" i="1" smtClean="0">
                            <a:solidFill>
                              <a:schemeClr val="bg1">
                                <a:lumMod val="50000"/>
                              </a:schemeClr>
                            </a:solidFill>
                            <a:latin typeface="Cambria Math"/>
                            <a:ea typeface="Cambria Math"/>
                          </a:rPr>
                          <m:t>∗</m:t>
                        </m:r>
                        <m:r>
                          <a:rPr lang="en-US" b="1" i="1" smtClean="0">
                            <a:solidFill>
                              <a:schemeClr val="bg1">
                                <a:lumMod val="50000"/>
                              </a:schemeClr>
                            </a:solidFill>
                            <a:latin typeface="Cambria Math"/>
                            <a:ea typeface="Cambria Math"/>
                          </a:rPr>
                          <m:t>𝟏𝟕</m:t>
                        </m:r>
                      </m:e>
                    </m:rad>
                  </m:oMath>
                </a14:m>
                <a:endParaRPr lang="en-US" b="1" dirty="0">
                  <a:solidFill>
                    <a:schemeClr val="bg1">
                      <a:lumMod val="50000"/>
                    </a:schemeClr>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1665246" y="4452730"/>
                <a:ext cx="2220160" cy="398186"/>
              </a:xfrm>
              <a:prstGeom prst="rect">
                <a:avLst/>
              </a:prstGeom>
              <a:blipFill rotWithShape="1">
                <a:blip r:embed="rId4"/>
                <a:stretch>
                  <a:fillRect l="-2198" b="-2272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2145637" y="7467599"/>
                <a:ext cx="940579" cy="40197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1" i="1" smtClean="0">
                          <a:solidFill>
                            <a:schemeClr val="bg1">
                              <a:lumMod val="50000"/>
                            </a:schemeClr>
                          </a:solidFill>
                          <a:latin typeface="Cambria Math"/>
                        </a:rPr>
                        <m:t>𝟑𝟓</m:t>
                      </m:r>
                      <m:rad>
                        <m:radPr>
                          <m:degHide m:val="on"/>
                          <m:ctrlPr>
                            <a:rPr lang="en-US" b="1" i="1" smtClean="0">
                              <a:solidFill>
                                <a:schemeClr val="bg1">
                                  <a:lumMod val="50000"/>
                                </a:schemeClr>
                              </a:solidFill>
                              <a:latin typeface="Cambria Math"/>
                              <a:ea typeface="Cambria Math"/>
                            </a:rPr>
                          </m:ctrlPr>
                        </m:radPr>
                        <m:deg/>
                        <m:e>
                          <m:r>
                            <a:rPr lang="en-US" b="1" i="1" smtClean="0">
                              <a:solidFill>
                                <a:schemeClr val="bg1">
                                  <a:lumMod val="50000"/>
                                </a:schemeClr>
                              </a:solidFill>
                              <a:latin typeface="Cambria Math"/>
                              <a:ea typeface="Cambria Math"/>
                            </a:rPr>
                            <m:t>𝟏𝟕</m:t>
                          </m:r>
                        </m:e>
                      </m:rad>
                    </m:oMath>
                  </m:oMathPara>
                </a14:m>
                <a:endParaRPr lang="en-US" b="1" dirty="0">
                  <a:solidFill>
                    <a:schemeClr val="bg1">
                      <a:lumMod val="50000"/>
                    </a:schemeClr>
                  </a:solidFill>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2145637" y="7467599"/>
                <a:ext cx="940579" cy="401970"/>
              </a:xfrm>
              <a:prstGeom prst="rect">
                <a:avLst/>
              </a:prstGeom>
              <a:blipFill rotWithShape="1">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177631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1"/>
          <p:cNvSpPr/>
          <p:nvPr/>
        </p:nvSpPr>
        <p:spPr>
          <a:xfrm>
            <a:off x="74431" y="2264735"/>
            <a:ext cx="6166884" cy="7804298"/>
          </a:xfrm>
          <a:custGeom>
            <a:avLst/>
            <a:gdLst>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498651 w 6166884"/>
              <a:gd name="connsiteY16" fmla="*/ 754912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06325 w 6166884"/>
              <a:gd name="connsiteY3" fmla="*/ 4210493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509283 w 6166884"/>
              <a:gd name="connsiteY16" fmla="*/ 765545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38223 w 6166884"/>
              <a:gd name="connsiteY3" fmla="*/ 3763926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509283 w 6166884"/>
              <a:gd name="connsiteY16" fmla="*/ 765545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38223 w 6166884"/>
              <a:gd name="connsiteY3" fmla="*/ 3763926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509283 w 6166884"/>
              <a:gd name="connsiteY16" fmla="*/ 765545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38223 w 6166884"/>
              <a:gd name="connsiteY3" fmla="*/ 3763926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509283 w 6166884"/>
              <a:gd name="connsiteY16" fmla="*/ 765545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38223 w 6166884"/>
              <a:gd name="connsiteY3" fmla="*/ 3763926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509283 w 6166884"/>
              <a:gd name="connsiteY16" fmla="*/ 765545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38223 w 6166884"/>
              <a:gd name="connsiteY3" fmla="*/ 3763926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509283 w 6166884"/>
              <a:gd name="connsiteY16" fmla="*/ 765545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38223 w 6166884"/>
              <a:gd name="connsiteY3" fmla="*/ 3763926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509283 w 6166884"/>
              <a:gd name="connsiteY16" fmla="*/ 765545 h 7804298"/>
              <a:gd name="connsiteX17" fmla="*/ 2902688 w 6166884"/>
              <a:gd name="connsiteY17" fmla="*/ 478465 h 7804298"/>
              <a:gd name="connsiteX18" fmla="*/ 2945218 w 6166884"/>
              <a:gd name="connsiteY18" fmla="*/ 0 h 7804298"/>
              <a:gd name="connsiteX0" fmla="*/ 2945218 w 6166884"/>
              <a:gd name="connsiteY0" fmla="*/ 0 h 7804298"/>
              <a:gd name="connsiteX1" fmla="*/ 2424223 w 6166884"/>
              <a:gd name="connsiteY1" fmla="*/ 138223 h 7804298"/>
              <a:gd name="connsiteX2" fmla="*/ 776177 w 6166884"/>
              <a:gd name="connsiteY2" fmla="*/ 1658679 h 7804298"/>
              <a:gd name="connsiteX3" fmla="*/ 138223 w 6166884"/>
              <a:gd name="connsiteY3" fmla="*/ 3763926 h 7804298"/>
              <a:gd name="connsiteX4" fmla="*/ 0 w 6166884"/>
              <a:gd name="connsiteY4" fmla="*/ 7804298 h 7804298"/>
              <a:gd name="connsiteX5" fmla="*/ 6166884 w 6166884"/>
              <a:gd name="connsiteY5" fmla="*/ 7793665 h 7804298"/>
              <a:gd name="connsiteX6" fmla="*/ 6007395 w 6166884"/>
              <a:gd name="connsiteY6" fmla="*/ 4114800 h 7804298"/>
              <a:gd name="connsiteX7" fmla="*/ 5922335 w 6166884"/>
              <a:gd name="connsiteY7" fmla="*/ 3583172 h 7804298"/>
              <a:gd name="connsiteX8" fmla="*/ 5741581 w 6166884"/>
              <a:gd name="connsiteY8" fmla="*/ 3104707 h 7804298"/>
              <a:gd name="connsiteX9" fmla="*/ 5454502 w 6166884"/>
              <a:gd name="connsiteY9" fmla="*/ 2828260 h 7804298"/>
              <a:gd name="connsiteX10" fmla="*/ 5018567 w 6166884"/>
              <a:gd name="connsiteY10" fmla="*/ 2711302 h 7804298"/>
              <a:gd name="connsiteX11" fmla="*/ 2881423 w 6166884"/>
              <a:gd name="connsiteY11" fmla="*/ 2796363 h 7804298"/>
              <a:gd name="connsiteX12" fmla="*/ 2434856 w 6166884"/>
              <a:gd name="connsiteY12" fmla="*/ 2764465 h 7804298"/>
              <a:gd name="connsiteX13" fmla="*/ 2169042 w 6166884"/>
              <a:gd name="connsiteY13" fmla="*/ 2519916 h 7804298"/>
              <a:gd name="connsiteX14" fmla="*/ 2105246 w 6166884"/>
              <a:gd name="connsiteY14" fmla="*/ 1977656 h 7804298"/>
              <a:gd name="connsiteX15" fmla="*/ 2243470 w 6166884"/>
              <a:gd name="connsiteY15" fmla="*/ 1286539 h 7804298"/>
              <a:gd name="connsiteX16" fmla="*/ 2509283 w 6166884"/>
              <a:gd name="connsiteY16" fmla="*/ 765545 h 7804298"/>
              <a:gd name="connsiteX17" fmla="*/ 2902688 w 6166884"/>
              <a:gd name="connsiteY17" fmla="*/ 478465 h 7804298"/>
              <a:gd name="connsiteX18" fmla="*/ 2945218 w 6166884"/>
              <a:gd name="connsiteY18" fmla="*/ 0 h 7804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166884" h="7804298">
                <a:moveTo>
                  <a:pt x="2945218" y="0"/>
                </a:moveTo>
                <a:cubicBezTo>
                  <a:pt x="2771553" y="46074"/>
                  <a:pt x="2597888" y="60252"/>
                  <a:pt x="2424223" y="138223"/>
                </a:cubicBezTo>
                <a:cubicBezTo>
                  <a:pt x="1715385" y="453656"/>
                  <a:pt x="1166038" y="917943"/>
                  <a:pt x="776177" y="1658679"/>
                </a:cubicBezTo>
                <a:cubicBezTo>
                  <a:pt x="340242" y="2477386"/>
                  <a:pt x="223283" y="2849525"/>
                  <a:pt x="138223" y="3763926"/>
                </a:cubicBezTo>
                <a:lnTo>
                  <a:pt x="0" y="7804298"/>
                </a:lnTo>
                <a:lnTo>
                  <a:pt x="6166884" y="7793665"/>
                </a:lnTo>
                <a:lnTo>
                  <a:pt x="6007395" y="4114800"/>
                </a:lnTo>
                <a:cubicBezTo>
                  <a:pt x="5989068" y="3914345"/>
                  <a:pt x="6003851" y="3930502"/>
                  <a:pt x="5922335" y="3583172"/>
                </a:cubicBezTo>
                <a:cubicBezTo>
                  <a:pt x="5876598" y="3381154"/>
                  <a:pt x="5833730" y="3306725"/>
                  <a:pt x="5741581" y="3104707"/>
                </a:cubicBezTo>
                <a:cubicBezTo>
                  <a:pt x="5670226" y="3002128"/>
                  <a:pt x="5631577" y="2916730"/>
                  <a:pt x="5454502" y="2828260"/>
                </a:cubicBezTo>
                <a:cubicBezTo>
                  <a:pt x="5188149" y="2720788"/>
                  <a:pt x="5370829" y="2750288"/>
                  <a:pt x="5018567" y="2711302"/>
                </a:cubicBezTo>
                <a:lnTo>
                  <a:pt x="2881423" y="2796363"/>
                </a:lnTo>
                <a:cubicBezTo>
                  <a:pt x="2732567" y="2785730"/>
                  <a:pt x="2658140" y="2775098"/>
                  <a:pt x="2434856" y="2764465"/>
                </a:cubicBezTo>
                <a:cubicBezTo>
                  <a:pt x="2271823" y="2672316"/>
                  <a:pt x="2310810" y="2729023"/>
                  <a:pt x="2169042" y="2519916"/>
                </a:cubicBezTo>
                <a:cubicBezTo>
                  <a:pt x="2115879" y="2211572"/>
                  <a:pt x="2115879" y="2264735"/>
                  <a:pt x="2105246" y="1977656"/>
                </a:cubicBezTo>
                <a:cubicBezTo>
                  <a:pt x="2140688" y="1704754"/>
                  <a:pt x="2165497" y="1538176"/>
                  <a:pt x="2243470" y="1286539"/>
                </a:cubicBezTo>
                <a:cubicBezTo>
                  <a:pt x="2349795" y="1024269"/>
                  <a:pt x="2349796" y="1027814"/>
                  <a:pt x="2509283" y="765545"/>
                </a:cubicBezTo>
                <a:cubicBezTo>
                  <a:pt x="2718390" y="577703"/>
                  <a:pt x="2682948" y="581247"/>
                  <a:pt x="2902688" y="478465"/>
                </a:cubicBezTo>
                <a:lnTo>
                  <a:pt x="2945218"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a:off x="1904734" y="8122919"/>
            <a:ext cx="948042" cy="1946113"/>
          </a:xfrm>
          <a:prstGeom prst="rect">
            <a:avLst/>
          </a:prstGeom>
          <a:solidFill>
            <a:srgbClr val="558ED5">
              <a:alpha val="75000"/>
            </a:srgbClr>
          </a:solidFill>
        </p:spPr>
        <p:txBody>
          <a:bodyPr vert="horz" wrap="square" numCol="2" rtlCol="0">
            <a:noAutofit/>
          </a:bodyPr>
          <a:lstStyle/>
          <a:p>
            <a:pPr algn="ctr"/>
            <a:endParaRPr lang="en-US" sz="1100" dirty="0" smtClean="0"/>
          </a:p>
        </p:txBody>
      </p:sp>
      <p:sp>
        <p:nvSpPr>
          <p:cNvPr id="38" name="TextBox 37"/>
          <p:cNvSpPr txBox="1"/>
          <p:nvPr/>
        </p:nvSpPr>
        <p:spPr>
          <a:xfrm>
            <a:off x="561977" y="8619160"/>
            <a:ext cx="952498" cy="1439240"/>
          </a:xfrm>
          <a:prstGeom prst="rect">
            <a:avLst/>
          </a:prstGeom>
          <a:solidFill>
            <a:schemeClr val="bg1">
              <a:lumMod val="65000"/>
            </a:schemeClr>
          </a:solidFill>
        </p:spPr>
        <p:txBody>
          <a:bodyPr vert="horz" wrap="square" numCol="2" rtlCol="0">
            <a:noAutofit/>
          </a:bodyPr>
          <a:lstStyle/>
          <a:p>
            <a:pPr algn="ctr"/>
            <a:endParaRPr lang="en-US" sz="1100" dirty="0" smtClean="0"/>
          </a:p>
        </p:txBody>
      </p:sp>
      <p:sp>
        <p:nvSpPr>
          <p:cNvPr id="16" name="Rounded Rectangle 15"/>
          <p:cNvSpPr/>
          <p:nvPr/>
        </p:nvSpPr>
        <p:spPr>
          <a:xfrm>
            <a:off x="2852939" y="604969"/>
            <a:ext cx="3705225" cy="476250"/>
          </a:xfrm>
          <a:prstGeom prst="roundRect">
            <a:avLst/>
          </a:prstGeom>
          <a:noFill/>
          <a:ln>
            <a:solidFill>
              <a:srgbClr val="5294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Graph Interpretation</a:t>
            </a:r>
            <a:endParaRPr lang="en-US" b="1" dirty="0">
              <a:solidFill>
                <a:schemeClr val="tx1"/>
              </a:solidFill>
            </a:endParaRPr>
          </a:p>
        </p:txBody>
      </p:sp>
      <p:sp>
        <p:nvSpPr>
          <p:cNvPr id="17" name="Rounded Rectangle 16"/>
          <p:cNvSpPr/>
          <p:nvPr/>
        </p:nvSpPr>
        <p:spPr>
          <a:xfrm>
            <a:off x="2852939" y="2271844"/>
            <a:ext cx="3705225" cy="476250"/>
          </a:xfrm>
          <a:prstGeom prst="roundRect">
            <a:avLst/>
          </a:prstGeom>
          <a:solidFill>
            <a:schemeClr val="bg1"/>
          </a:solidFill>
          <a:ln>
            <a:solidFill>
              <a:srgbClr val="AD9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Mixed Practice</a:t>
            </a:r>
            <a:endParaRPr lang="en-US" b="1" dirty="0">
              <a:solidFill>
                <a:schemeClr val="tx1"/>
              </a:solidFill>
            </a:endParaRPr>
          </a:p>
        </p:txBody>
      </p:sp>
      <p:cxnSp>
        <p:nvCxnSpPr>
          <p:cNvPr id="30" name="Straight Connector 29"/>
          <p:cNvCxnSpPr>
            <a:stCxn id="16" idx="3"/>
            <a:endCxn id="31" idx="1"/>
          </p:cNvCxnSpPr>
          <p:nvPr/>
        </p:nvCxnSpPr>
        <p:spPr>
          <a:xfrm>
            <a:off x="6558164" y="843094"/>
            <a:ext cx="807836" cy="0"/>
          </a:xfrm>
          <a:prstGeom prst="line">
            <a:avLst/>
          </a:prstGeom>
          <a:noFill/>
          <a:ln>
            <a:solidFill>
              <a:srgbClr val="5294CA"/>
            </a:solidFill>
          </a:ln>
        </p:spPr>
        <p:style>
          <a:lnRef idx="2">
            <a:schemeClr val="accent1">
              <a:shade val="50000"/>
            </a:schemeClr>
          </a:lnRef>
          <a:fillRef idx="1">
            <a:schemeClr val="accent1"/>
          </a:fillRef>
          <a:effectRef idx="0">
            <a:schemeClr val="accent1"/>
          </a:effectRef>
          <a:fontRef idx="minor">
            <a:schemeClr val="lt1"/>
          </a:fontRef>
        </p:style>
      </p:cxnSp>
      <p:cxnSp>
        <p:nvCxnSpPr>
          <p:cNvPr id="32" name="Straight Connector 31"/>
          <p:cNvCxnSpPr>
            <a:stCxn id="17" idx="3"/>
            <a:endCxn id="35" idx="1"/>
          </p:cNvCxnSpPr>
          <p:nvPr/>
        </p:nvCxnSpPr>
        <p:spPr>
          <a:xfrm>
            <a:off x="6558164" y="2509969"/>
            <a:ext cx="807392" cy="0"/>
          </a:xfrm>
          <a:prstGeom prst="line">
            <a:avLst/>
          </a:prstGeom>
          <a:noFill/>
          <a:ln>
            <a:solidFill>
              <a:srgbClr val="AD93E1"/>
            </a:solidFill>
          </a:ln>
        </p:spPr>
        <p:style>
          <a:lnRef idx="2">
            <a:schemeClr val="accent1">
              <a:shade val="50000"/>
            </a:schemeClr>
          </a:lnRef>
          <a:fillRef idx="1">
            <a:schemeClr val="accent1"/>
          </a:fillRef>
          <a:effectRef idx="0">
            <a:schemeClr val="accent1"/>
          </a:effectRef>
          <a:fontRef idx="minor">
            <a:schemeClr val="lt1"/>
          </a:fontRef>
        </p:style>
      </p:cxnSp>
      <p:sp>
        <p:nvSpPr>
          <p:cNvPr id="22" name="Slide Number Placeholder 21"/>
          <p:cNvSpPr>
            <a:spLocks noGrp="1"/>
          </p:cNvSpPr>
          <p:nvPr>
            <p:ph type="sldNum" sz="quarter" idx="12"/>
          </p:nvPr>
        </p:nvSpPr>
        <p:spPr>
          <a:xfrm>
            <a:off x="5579948" y="9322649"/>
            <a:ext cx="1813560" cy="535516"/>
          </a:xfrm>
        </p:spPr>
        <p:txBody>
          <a:bodyPr/>
          <a:lstStyle/>
          <a:p>
            <a:fld id="{BFF117EF-9718-4423-89B7-490956680319}" type="slidenum">
              <a:rPr lang="en-US" smtClean="0"/>
              <a:pPr/>
              <a:t>5</a:t>
            </a:fld>
            <a:endParaRPr lang="en-US"/>
          </a:p>
        </p:txBody>
      </p:sp>
      <p:sp>
        <p:nvSpPr>
          <p:cNvPr id="31" name="Rectangle 30"/>
          <p:cNvSpPr/>
          <p:nvPr/>
        </p:nvSpPr>
        <p:spPr>
          <a:xfrm>
            <a:off x="7366000" y="9372"/>
            <a:ext cx="416127" cy="1667443"/>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a:t>Writing </a:t>
            </a:r>
            <a:r>
              <a:rPr lang="en-US" sz="900" b="1" spc="-300" dirty="0" smtClean="0"/>
              <a:t>Practice</a:t>
            </a:r>
            <a:endParaRPr lang="en-US" sz="1000" b="1" spc="-300" dirty="0"/>
          </a:p>
        </p:txBody>
      </p:sp>
      <p:sp>
        <p:nvSpPr>
          <p:cNvPr id="33" name="Rectangle 32"/>
          <p:cNvSpPr/>
          <p:nvPr/>
        </p:nvSpPr>
        <p:spPr>
          <a:xfrm>
            <a:off x="7366648" y="3337062"/>
            <a:ext cx="417863" cy="1667443"/>
          </a:xfrm>
          <a:prstGeom prst="rect">
            <a:avLst/>
          </a:prstGeom>
          <a:solidFill>
            <a:srgbClr val="CA6AD4"/>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t>Glossary</a:t>
            </a:r>
            <a:endParaRPr lang="en-US" sz="1000" b="1" spc="-300" dirty="0"/>
          </a:p>
        </p:txBody>
      </p:sp>
      <p:sp>
        <p:nvSpPr>
          <p:cNvPr id="35" name="Rectangle 34"/>
          <p:cNvSpPr/>
          <p:nvPr/>
        </p:nvSpPr>
        <p:spPr>
          <a:xfrm>
            <a:off x="7365556" y="1676248"/>
            <a:ext cx="414941" cy="1667442"/>
          </a:xfrm>
          <a:prstGeom prst="rect">
            <a:avLst/>
          </a:prstGeom>
          <a:solidFill>
            <a:srgbClr val="AD93E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Mixed </a:t>
            </a:r>
            <a:r>
              <a:rPr lang="en-US" sz="1000" b="1" spc="-300" dirty="0" smtClean="0"/>
              <a:t>Practice</a:t>
            </a:r>
            <a:endParaRPr lang="en-US" sz="1000" b="1" spc="-300" dirty="0"/>
          </a:p>
        </p:txBody>
      </p:sp>
      <p:sp>
        <p:nvSpPr>
          <p:cNvPr id="42" name="Rounded Rectangle 41"/>
          <p:cNvSpPr/>
          <p:nvPr/>
        </p:nvSpPr>
        <p:spPr>
          <a:xfrm>
            <a:off x="2852777" y="3932658"/>
            <a:ext cx="3705225" cy="476250"/>
          </a:xfrm>
          <a:prstGeom prst="roundRect">
            <a:avLst/>
          </a:prstGeom>
          <a:noFill/>
          <a:ln>
            <a:solidFill>
              <a:srgbClr val="CA6A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Glossary of Terms</a:t>
            </a:r>
          </a:p>
        </p:txBody>
      </p:sp>
      <p:cxnSp>
        <p:nvCxnSpPr>
          <p:cNvPr id="43" name="Straight Connector 42"/>
          <p:cNvCxnSpPr>
            <a:stCxn id="42" idx="3"/>
            <a:endCxn id="33" idx="1"/>
          </p:cNvCxnSpPr>
          <p:nvPr/>
        </p:nvCxnSpPr>
        <p:spPr>
          <a:xfrm>
            <a:off x="6558002" y="4170783"/>
            <a:ext cx="808646" cy="1"/>
          </a:xfrm>
          <a:prstGeom prst="line">
            <a:avLst/>
          </a:prstGeom>
          <a:noFill/>
          <a:ln>
            <a:solidFill>
              <a:srgbClr val="CA6AD4"/>
            </a:solidFill>
          </a:ln>
        </p:spPr>
        <p:style>
          <a:lnRef idx="2">
            <a:schemeClr val="accent1">
              <a:shade val="50000"/>
            </a:schemeClr>
          </a:lnRef>
          <a:fillRef idx="1">
            <a:schemeClr val="accent1"/>
          </a:fillRef>
          <a:effectRef idx="0">
            <a:schemeClr val="accent1"/>
          </a:effectRef>
          <a:fontRef idx="minor">
            <a:schemeClr val="lt1"/>
          </a:fontRef>
        </p:style>
      </p:cxnSp>
      <p:sp>
        <p:nvSpPr>
          <p:cNvPr id="2" name="TextBox 1"/>
          <p:cNvSpPr txBox="1"/>
          <p:nvPr/>
        </p:nvSpPr>
        <p:spPr>
          <a:xfrm>
            <a:off x="561976" y="3042593"/>
            <a:ext cx="954731" cy="2984514"/>
          </a:xfrm>
          <a:custGeom>
            <a:avLst/>
            <a:gdLst>
              <a:gd name="connsiteX0" fmla="*/ 0 w 952498"/>
              <a:gd name="connsiteY0" fmla="*/ 0 h 773787"/>
              <a:gd name="connsiteX1" fmla="*/ 952498 w 952498"/>
              <a:gd name="connsiteY1" fmla="*/ 0 h 773787"/>
              <a:gd name="connsiteX2" fmla="*/ 952498 w 952498"/>
              <a:gd name="connsiteY2" fmla="*/ 773787 h 773787"/>
              <a:gd name="connsiteX3" fmla="*/ 0 w 952498"/>
              <a:gd name="connsiteY3" fmla="*/ 773787 h 773787"/>
              <a:gd name="connsiteX4" fmla="*/ 0 w 952498"/>
              <a:gd name="connsiteY4" fmla="*/ 0 h 773787"/>
              <a:gd name="connsiteX0" fmla="*/ 0 w 963384"/>
              <a:gd name="connsiteY0" fmla="*/ 2242457 h 3016244"/>
              <a:gd name="connsiteX1" fmla="*/ 963384 w 963384"/>
              <a:gd name="connsiteY1" fmla="*/ 0 h 3016244"/>
              <a:gd name="connsiteX2" fmla="*/ 952498 w 963384"/>
              <a:gd name="connsiteY2" fmla="*/ 3016244 h 3016244"/>
              <a:gd name="connsiteX3" fmla="*/ 0 w 963384"/>
              <a:gd name="connsiteY3" fmla="*/ 3016244 h 3016244"/>
              <a:gd name="connsiteX4" fmla="*/ 0 w 963384"/>
              <a:gd name="connsiteY4" fmla="*/ 2242457 h 3016244"/>
              <a:gd name="connsiteX0" fmla="*/ 0 w 954731"/>
              <a:gd name="connsiteY0" fmla="*/ 2210727 h 2984514"/>
              <a:gd name="connsiteX1" fmla="*/ 954731 w 954731"/>
              <a:gd name="connsiteY1" fmla="*/ 0 h 2984514"/>
              <a:gd name="connsiteX2" fmla="*/ 952498 w 954731"/>
              <a:gd name="connsiteY2" fmla="*/ 2984514 h 2984514"/>
              <a:gd name="connsiteX3" fmla="*/ 0 w 954731"/>
              <a:gd name="connsiteY3" fmla="*/ 2984514 h 2984514"/>
              <a:gd name="connsiteX4" fmla="*/ 0 w 954731"/>
              <a:gd name="connsiteY4" fmla="*/ 2210727 h 2984514"/>
              <a:gd name="connsiteX0" fmla="*/ 5769 w 954731"/>
              <a:gd name="connsiteY0" fmla="*/ 1457862 h 2984514"/>
              <a:gd name="connsiteX1" fmla="*/ 954731 w 954731"/>
              <a:gd name="connsiteY1" fmla="*/ 0 h 2984514"/>
              <a:gd name="connsiteX2" fmla="*/ 952498 w 954731"/>
              <a:gd name="connsiteY2" fmla="*/ 2984514 h 2984514"/>
              <a:gd name="connsiteX3" fmla="*/ 0 w 954731"/>
              <a:gd name="connsiteY3" fmla="*/ 2984514 h 2984514"/>
              <a:gd name="connsiteX4" fmla="*/ 5769 w 954731"/>
              <a:gd name="connsiteY4" fmla="*/ 1457862 h 2984514"/>
              <a:gd name="connsiteX0" fmla="*/ 5769 w 954731"/>
              <a:gd name="connsiteY0" fmla="*/ 1457862 h 2984514"/>
              <a:gd name="connsiteX1" fmla="*/ 954731 w 954731"/>
              <a:gd name="connsiteY1" fmla="*/ 0 h 2984514"/>
              <a:gd name="connsiteX2" fmla="*/ 952498 w 954731"/>
              <a:gd name="connsiteY2" fmla="*/ 2984514 h 2984514"/>
              <a:gd name="connsiteX3" fmla="*/ 0 w 954731"/>
              <a:gd name="connsiteY3" fmla="*/ 2984514 h 2984514"/>
              <a:gd name="connsiteX4" fmla="*/ 5769 w 954731"/>
              <a:gd name="connsiteY4" fmla="*/ 1457862 h 2984514"/>
              <a:gd name="connsiteX0" fmla="*/ 5769 w 954731"/>
              <a:gd name="connsiteY0" fmla="*/ 1457862 h 2984514"/>
              <a:gd name="connsiteX1" fmla="*/ 954731 w 954731"/>
              <a:gd name="connsiteY1" fmla="*/ 0 h 2984514"/>
              <a:gd name="connsiteX2" fmla="*/ 952498 w 954731"/>
              <a:gd name="connsiteY2" fmla="*/ 2984514 h 2984514"/>
              <a:gd name="connsiteX3" fmla="*/ 0 w 954731"/>
              <a:gd name="connsiteY3" fmla="*/ 2984514 h 2984514"/>
              <a:gd name="connsiteX4" fmla="*/ 5769 w 954731"/>
              <a:gd name="connsiteY4" fmla="*/ 1457862 h 2984514"/>
              <a:gd name="connsiteX0" fmla="*/ 5769 w 954731"/>
              <a:gd name="connsiteY0" fmla="*/ 1457862 h 2984514"/>
              <a:gd name="connsiteX1" fmla="*/ 954731 w 954731"/>
              <a:gd name="connsiteY1" fmla="*/ 0 h 2984514"/>
              <a:gd name="connsiteX2" fmla="*/ 952498 w 954731"/>
              <a:gd name="connsiteY2" fmla="*/ 2984514 h 2984514"/>
              <a:gd name="connsiteX3" fmla="*/ 0 w 954731"/>
              <a:gd name="connsiteY3" fmla="*/ 2984514 h 2984514"/>
              <a:gd name="connsiteX4" fmla="*/ 5769 w 954731"/>
              <a:gd name="connsiteY4" fmla="*/ 1457862 h 2984514"/>
              <a:gd name="connsiteX0" fmla="*/ 5769 w 954731"/>
              <a:gd name="connsiteY0" fmla="*/ 1457862 h 2984514"/>
              <a:gd name="connsiteX1" fmla="*/ 954731 w 954731"/>
              <a:gd name="connsiteY1" fmla="*/ 0 h 2984514"/>
              <a:gd name="connsiteX2" fmla="*/ 952498 w 954731"/>
              <a:gd name="connsiteY2" fmla="*/ 2984514 h 2984514"/>
              <a:gd name="connsiteX3" fmla="*/ 0 w 954731"/>
              <a:gd name="connsiteY3" fmla="*/ 2984514 h 2984514"/>
              <a:gd name="connsiteX4" fmla="*/ 5769 w 954731"/>
              <a:gd name="connsiteY4" fmla="*/ 1457862 h 2984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731" h="2984514">
                <a:moveTo>
                  <a:pt x="5769" y="1457862"/>
                </a:moveTo>
                <a:cubicBezTo>
                  <a:pt x="261515" y="876718"/>
                  <a:pt x="577835" y="333075"/>
                  <a:pt x="954731" y="0"/>
                </a:cubicBezTo>
                <a:cubicBezTo>
                  <a:pt x="951102" y="1005415"/>
                  <a:pt x="956127" y="1979099"/>
                  <a:pt x="952498" y="2984514"/>
                </a:cubicBezTo>
                <a:lnTo>
                  <a:pt x="0" y="2984514"/>
                </a:lnTo>
                <a:lnTo>
                  <a:pt x="5769" y="1457862"/>
                </a:lnTo>
                <a:close/>
              </a:path>
            </a:pathLst>
          </a:custGeom>
          <a:solidFill>
            <a:schemeClr val="bg1">
              <a:lumMod val="65000"/>
            </a:schemeClr>
          </a:solidFill>
        </p:spPr>
        <p:txBody>
          <a:bodyPr wrap="square" rtlCol="0" anchor="b">
            <a:noAutofit/>
          </a:bodyPr>
          <a:lstStyle>
            <a:defPPr>
              <a:defRPr lang="en-US"/>
            </a:defPPr>
            <a:lvl1pPr algn="ctr">
              <a:defRPr sz="1100" b="1"/>
            </a:lvl1pPr>
          </a:lstStyle>
          <a:p>
            <a:r>
              <a:rPr lang="en-US" dirty="0"/>
              <a:t>Operations with Real Numbers &amp; Expressions</a:t>
            </a:r>
          </a:p>
        </p:txBody>
      </p:sp>
      <p:sp>
        <p:nvSpPr>
          <p:cNvPr id="13" name="TextBox 12"/>
          <p:cNvSpPr txBox="1"/>
          <p:nvPr/>
        </p:nvSpPr>
        <p:spPr>
          <a:xfrm>
            <a:off x="1902353" y="2305050"/>
            <a:ext cx="955147" cy="3717710"/>
          </a:xfrm>
          <a:custGeom>
            <a:avLst/>
            <a:gdLst>
              <a:gd name="connsiteX0" fmla="*/ 0 w 948042"/>
              <a:gd name="connsiteY0" fmla="*/ 0 h 600164"/>
              <a:gd name="connsiteX1" fmla="*/ 948042 w 948042"/>
              <a:gd name="connsiteY1" fmla="*/ 0 h 600164"/>
              <a:gd name="connsiteX2" fmla="*/ 948042 w 948042"/>
              <a:gd name="connsiteY2" fmla="*/ 600164 h 600164"/>
              <a:gd name="connsiteX3" fmla="*/ 0 w 948042"/>
              <a:gd name="connsiteY3" fmla="*/ 600164 h 600164"/>
              <a:gd name="connsiteX4" fmla="*/ 0 w 948042"/>
              <a:gd name="connsiteY4" fmla="*/ 0 h 600164"/>
              <a:gd name="connsiteX0" fmla="*/ 0 w 950424"/>
              <a:gd name="connsiteY0" fmla="*/ 366713 h 966877"/>
              <a:gd name="connsiteX1" fmla="*/ 950424 w 950424"/>
              <a:gd name="connsiteY1" fmla="*/ 0 h 966877"/>
              <a:gd name="connsiteX2" fmla="*/ 948042 w 950424"/>
              <a:gd name="connsiteY2" fmla="*/ 966877 h 966877"/>
              <a:gd name="connsiteX3" fmla="*/ 0 w 950424"/>
              <a:gd name="connsiteY3" fmla="*/ 966877 h 966877"/>
              <a:gd name="connsiteX4" fmla="*/ 0 w 950424"/>
              <a:gd name="connsiteY4" fmla="*/ 366713 h 966877"/>
              <a:gd name="connsiteX0" fmla="*/ 0 w 950424"/>
              <a:gd name="connsiteY0" fmla="*/ 405302 h 1005466"/>
              <a:gd name="connsiteX1" fmla="*/ 576528 w 950424"/>
              <a:gd name="connsiteY1" fmla="*/ 0 h 1005466"/>
              <a:gd name="connsiteX2" fmla="*/ 950424 w 950424"/>
              <a:gd name="connsiteY2" fmla="*/ 38589 h 1005466"/>
              <a:gd name="connsiteX3" fmla="*/ 948042 w 950424"/>
              <a:gd name="connsiteY3" fmla="*/ 1005466 h 1005466"/>
              <a:gd name="connsiteX4" fmla="*/ 0 w 950424"/>
              <a:gd name="connsiteY4" fmla="*/ 1005466 h 1005466"/>
              <a:gd name="connsiteX5" fmla="*/ 0 w 950424"/>
              <a:gd name="connsiteY5" fmla="*/ 405302 h 1005466"/>
              <a:gd name="connsiteX0" fmla="*/ 0 w 950424"/>
              <a:gd name="connsiteY0" fmla="*/ 2144 h 2357290"/>
              <a:gd name="connsiteX1" fmla="*/ 576528 w 950424"/>
              <a:gd name="connsiteY1" fmla="*/ 1351824 h 2357290"/>
              <a:gd name="connsiteX2" fmla="*/ 950424 w 950424"/>
              <a:gd name="connsiteY2" fmla="*/ 1390413 h 2357290"/>
              <a:gd name="connsiteX3" fmla="*/ 948042 w 950424"/>
              <a:gd name="connsiteY3" fmla="*/ 2357290 h 2357290"/>
              <a:gd name="connsiteX4" fmla="*/ 0 w 950424"/>
              <a:gd name="connsiteY4" fmla="*/ 2357290 h 2357290"/>
              <a:gd name="connsiteX5" fmla="*/ 0 w 950424"/>
              <a:gd name="connsiteY5" fmla="*/ 2144 h 2357290"/>
              <a:gd name="connsiteX0" fmla="*/ 0 w 952805"/>
              <a:gd name="connsiteY0" fmla="*/ 1326 h 3297065"/>
              <a:gd name="connsiteX1" fmla="*/ 578909 w 952805"/>
              <a:gd name="connsiteY1" fmla="*/ 2291599 h 3297065"/>
              <a:gd name="connsiteX2" fmla="*/ 952805 w 952805"/>
              <a:gd name="connsiteY2" fmla="*/ 2330188 h 3297065"/>
              <a:gd name="connsiteX3" fmla="*/ 950423 w 952805"/>
              <a:gd name="connsiteY3" fmla="*/ 3297065 h 3297065"/>
              <a:gd name="connsiteX4" fmla="*/ 2381 w 952805"/>
              <a:gd name="connsiteY4" fmla="*/ 3297065 h 3297065"/>
              <a:gd name="connsiteX5" fmla="*/ 0 w 952805"/>
              <a:gd name="connsiteY5" fmla="*/ 1326 h 3297065"/>
              <a:gd name="connsiteX0" fmla="*/ 0 w 952805"/>
              <a:gd name="connsiteY0" fmla="*/ 424130 h 3719869"/>
              <a:gd name="connsiteX1" fmla="*/ 309828 w 952805"/>
              <a:gd name="connsiteY1" fmla="*/ 240285 h 3719869"/>
              <a:gd name="connsiteX2" fmla="*/ 578909 w 952805"/>
              <a:gd name="connsiteY2" fmla="*/ 2714403 h 3719869"/>
              <a:gd name="connsiteX3" fmla="*/ 952805 w 952805"/>
              <a:gd name="connsiteY3" fmla="*/ 2752992 h 3719869"/>
              <a:gd name="connsiteX4" fmla="*/ 950423 w 952805"/>
              <a:gd name="connsiteY4" fmla="*/ 3719869 h 3719869"/>
              <a:gd name="connsiteX5" fmla="*/ 2381 w 952805"/>
              <a:gd name="connsiteY5" fmla="*/ 3719869 h 3719869"/>
              <a:gd name="connsiteX6" fmla="*/ 0 w 952805"/>
              <a:gd name="connsiteY6" fmla="*/ 424130 h 3719869"/>
              <a:gd name="connsiteX0" fmla="*/ 0 w 952805"/>
              <a:gd name="connsiteY0" fmla="*/ 340918 h 3636657"/>
              <a:gd name="connsiteX1" fmla="*/ 309828 w 952805"/>
              <a:gd name="connsiteY1" fmla="*/ 157073 h 3636657"/>
              <a:gd name="connsiteX2" fmla="*/ 578909 w 952805"/>
              <a:gd name="connsiteY2" fmla="*/ 2631191 h 3636657"/>
              <a:gd name="connsiteX3" fmla="*/ 952805 w 952805"/>
              <a:gd name="connsiteY3" fmla="*/ 2669780 h 3636657"/>
              <a:gd name="connsiteX4" fmla="*/ 950423 w 952805"/>
              <a:gd name="connsiteY4" fmla="*/ 3636657 h 3636657"/>
              <a:gd name="connsiteX5" fmla="*/ 2381 w 952805"/>
              <a:gd name="connsiteY5" fmla="*/ 3636657 h 3636657"/>
              <a:gd name="connsiteX6" fmla="*/ 0 w 952805"/>
              <a:gd name="connsiteY6" fmla="*/ 340918 h 3636657"/>
              <a:gd name="connsiteX0" fmla="*/ 0 w 952805"/>
              <a:gd name="connsiteY0" fmla="*/ 183845 h 3479584"/>
              <a:gd name="connsiteX1" fmla="*/ 309828 w 952805"/>
              <a:gd name="connsiteY1" fmla="*/ 0 h 3479584"/>
              <a:gd name="connsiteX2" fmla="*/ 578909 w 952805"/>
              <a:gd name="connsiteY2" fmla="*/ 2474118 h 3479584"/>
              <a:gd name="connsiteX3" fmla="*/ 952805 w 952805"/>
              <a:gd name="connsiteY3" fmla="*/ 2512707 h 3479584"/>
              <a:gd name="connsiteX4" fmla="*/ 950423 w 952805"/>
              <a:gd name="connsiteY4" fmla="*/ 3479584 h 3479584"/>
              <a:gd name="connsiteX5" fmla="*/ 2381 w 952805"/>
              <a:gd name="connsiteY5" fmla="*/ 3479584 h 3479584"/>
              <a:gd name="connsiteX6" fmla="*/ 0 w 952805"/>
              <a:gd name="connsiteY6" fmla="*/ 183845 h 3479584"/>
              <a:gd name="connsiteX0" fmla="*/ 0 w 952805"/>
              <a:gd name="connsiteY0" fmla="*/ 183845 h 3479584"/>
              <a:gd name="connsiteX1" fmla="*/ 309828 w 952805"/>
              <a:gd name="connsiteY1" fmla="*/ 0 h 3479584"/>
              <a:gd name="connsiteX2" fmla="*/ 324116 w 952805"/>
              <a:gd name="connsiteY2" fmla="*/ 2197893 h 3479584"/>
              <a:gd name="connsiteX3" fmla="*/ 578909 w 952805"/>
              <a:gd name="connsiteY3" fmla="*/ 2474118 h 3479584"/>
              <a:gd name="connsiteX4" fmla="*/ 952805 w 952805"/>
              <a:gd name="connsiteY4" fmla="*/ 2512707 h 3479584"/>
              <a:gd name="connsiteX5" fmla="*/ 950423 w 952805"/>
              <a:gd name="connsiteY5" fmla="*/ 3479584 h 3479584"/>
              <a:gd name="connsiteX6" fmla="*/ 2381 w 952805"/>
              <a:gd name="connsiteY6" fmla="*/ 3479584 h 3479584"/>
              <a:gd name="connsiteX7" fmla="*/ 0 w 952805"/>
              <a:gd name="connsiteY7" fmla="*/ 183845 h 3479584"/>
              <a:gd name="connsiteX0" fmla="*/ 0 w 952805"/>
              <a:gd name="connsiteY0" fmla="*/ 183845 h 3479584"/>
              <a:gd name="connsiteX1" fmla="*/ 309828 w 952805"/>
              <a:gd name="connsiteY1" fmla="*/ 0 h 3479584"/>
              <a:gd name="connsiteX2" fmla="*/ 278872 w 952805"/>
              <a:gd name="connsiteY2" fmla="*/ 1719262 h 3479584"/>
              <a:gd name="connsiteX3" fmla="*/ 324116 w 952805"/>
              <a:gd name="connsiteY3" fmla="*/ 2197893 h 3479584"/>
              <a:gd name="connsiteX4" fmla="*/ 578909 w 952805"/>
              <a:gd name="connsiteY4" fmla="*/ 2474118 h 3479584"/>
              <a:gd name="connsiteX5" fmla="*/ 952805 w 952805"/>
              <a:gd name="connsiteY5" fmla="*/ 2512707 h 3479584"/>
              <a:gd name="connsiteX6" fmla="*/ 950423 w 952805"/>
              <a:gd name="connsiteY6" fmla="*/ 3479584 h 3479584"/>
              <a:gd name="connsiteX7" fmla="*/ 2381 w 952805"/>
              <a:gd name="connsiteY7" fmla="*/ 3479584 h 3479584"/>
              <a:gd name="connsiteX8" fmla="*/ 0 w 952805"/>
              <a:gd name="connsiteY8" fmla="*/ 183845 h 3479584"/>
              <a:gd name="connsiteX0" fmla="*/ 0 w 952805"/>
              <a:gd name="connsiteY0" fmla="*/ 183845 h 3479584"/>
              <a:gd name="connsiteX1" fmla="*/ 309828 w 952805"/>
              <a:gd name="connsiteY1" fmla="*/ 0 h 3479584"/>
              <a:gd name="connsiteX2" fmla="*/ 278872 w 952805"/>
              <a:gd name="connsiteY2" fmla="*/ 1719262 h 3479584"/>
              <a:gd name="connsiteX3" fmla="*/ 324116 w 952805"/>
              <a:gd name="connsiteY3" fmla="*/ 2197893 h 3479584"/>
              <a:gd name="connsiteX4" fmla="*/ 578909 w 952805"/>
              <a:gd name="connsiteY4" fmla="*/ 2474118 h 3479584"/>
              <a:gd name="connsiteX5" fmla="*/ 952805 w 952805"/>
              <a:gd name="connsiteY5" fmla="*/ 2512707 h 3479584"/>
              <a:gd name="connsiteX6" fmla="*/ 950423 w 952805"/>
              <a:gd name="connsiteY6" fmla="*/ 3479584 h 3479584"/>
              <a:gd name="connsiteX7" fmla="*/ 2381 w 952805"/>
              <a:gd name="connsiteY7" fmla="*/ 3479584 h 3479584"/>
              <a:gd name="connsiteX8" fmla="*/ 0 w 952805"/>
              <a:gd name="connsiteY8" fmla="*/ 183845 h 3479584"/>
              <a:gd name="connsiteX0" fmla="*/ 0 w 952805"/>
              <a:gd name="connsiteY0" fmla="*/ 183845 h 3479584"/>
              <a:gd name="connsiteX1" fmla="*/ 309828 w 952805"/>
              <a:gd name="connsiteY1" fmla="*/ 0 h 3479584"/>
              <a:gd name="connsiteX2" fmla="*/ 278872 w 952805"/>
              <a:gd name="connsiteY2" fmla="*/ 1719262 h 3479584"/>
              <a:gd name="connsiteX3" fmla="*/ 324116 w 952805"/>
              <a:gd name="connsiteY3" fmla="*/ 2197893 h 3479584"/>
              <a:gd name="connsiteX4" fmla="*/ 578909 w 952805"/>
              <a:gd name="connsiteY4" fmla="*/ 2474118 h 3479584"/>
              <a:gd name="connsiteX5" fmla="*/ 952805 w 952805"/>
              <a:gd name="connsiteY5" fmla="*/ 2512707 h 3479584"/>
              <a:gd name="connsiteX6" fmla="*/ 950423 w 952805"/>
              <a:gd name="connsiteY6" fmla="*/ 3479584 h 3479584"/>
              <a:gd name="connsiteX7" fmla="*/ 2381 w 952805"/>
              <a:gd name="connsiteY7" fmla="*/ 3479584 h 3479584"/>
              <a:gd name="connsiteX8" fmla="*/ 0 w 952805"/>
              <a:gd name="connsiteY8" fmla="*/ 183845 h 3479584"/>
              <a:gd name="connsiteX0" fmla="*/ 0 w 952805"/>
              <a:gd name="connsiteY0" fmla="*/ 183845 h 3479584"/>
              <a:gd name="connsiteX1" fmla="*/ 309828 w 952805"/>
              <a:gd name="connsiteY1" fmla="*/ 0 h 3479584"/>
              <a:gd name="connsiteX2" fmla="*/ 278872 w 952805"/>
              <a:gd name="connsiteY2" fmla="*/ 1719262 h 3479584"/>
              <a:gd name="connsiteX3" fmla="*/ 324116 w 952805"/>
              <a:gd name="connsiteY3" fmla="*/ 2197893 h 3479584"/>
              <a:gd name="connsiteX4" fmla="*/ 578909 w 952805"/>
              <a:gd name="connsiteY4" fmla="*/ 2474118 h 3479584"/>
              <a:gd name="connsiteX5" fmla="*/ 952805 w 952805"/>
              <a:gd name="connsiteY5" fmla="*/ 2512707 h 3479584"/>
              <a:gd name="connsiteX6" fmla="*/ 950423 w 952805"/>
              <a:gd name="connsiteY6" fmla="*/ 3479584 h 3479584"/>
              <a:gd name="connsiteX7" fmla="*/ 2381 w 952805"/>
              <a:gd name="connsiteY7" fmla="*/ 3479584 h 3479584"/>
              <a:gd name="connsiteX8" fmla="*/ 0 w 952805"/>
              <a:gd name="connsiteY8" fmla="*/ 183845 h 3479584"/>
              <a:gd name="connsiteX0" fmla="*/ 0 w 952805"/>
              <a:gd name="connsiteY0" fmla="*/ 183845 h 3479584"/>
              <a:gd name="connsiteX1" fmla="*/ 309828 w 952805"/>
              <a:gd name="connsiteY1" fmla="*/ 0 h 3479584"/>
              <a:gd name="connsiteX2" fmla="*/ 278872 w 952805"/>
              <a:gd name="connsiteY2" fmla="*/ 1719262 h 3479584"/>
              <a:gd name="connsiteX3" fmla="*/ 324116 w 952805"/>
              <a:gd name="connsiteY3" fmla="*/ 2197893 h 3479584"/>
              <a:gd name="connsiteX4" fmla="*/ 578909 w 952805"/>
              <a:gd name="connsiteY4" fmla="*/ 2474118 h 3479584"/>
              <a:gd name="connsiteX5" fmla="*/ 952805 w 952805"/>
              <a:gd name="connsiteY5" fmla="*/ 2512707 h 3479584"/>
              <a:gd name="connsiteX6" fmla="*/ 950423 w 952805"/>
              <a:gd name="connsiteY6" fmla="*/ 3479584 h 3479584"/>
              <a:gd name="connsiteX7" fmla="*/ 2381 w 952805"/>
              <a:gd name="connsiteY7" fmla="*/ 3479584 h 3479584"/>
              <a:gd name="connsiteX8" fmla="*/ 0 w 952805"/>
              <a:gd name="connsiteY8" fmla="*/ 183845 h 3479584"/>
              <a:gd name="connsiteX0" fmla="*/ 0 w 952805"/>
              <a:gd name="connsiteY0" fmla="*/ 183845 h 3479584"/>
              <a:gd name="connsiteX1" fmla="*/ 309828 w 952805"/>
              <a:gd name="connsiteY1" fmla="*/ 0 h 3479584"/>
              <a:gd name="connsiteX2" fmla="*/ 278872 w 952805"/>
              <a:gd name="connsiteY2" fmla="*/ 1719262 h 3479584"/>
              <a:gd name="connsiteX3" fmla="*/ 328878 w 952805"/>
              <a:gd name="connsiteY3" fmla="*/ 2197893 h 3479584"/>
              <a:gd name="connsiteX4" fmla="*/ 578909 w 952805"/>
              <a:gd name="connsiteY4" fmla="*/ 2474118 h 3479584"/>
              <a:gd name="connsiteX5" fmla="*/ 952805 w 952805"/>
              <a:gd name="connsiteY5" fmla="*/ 2512707 h 3479584"/>
              <a:gd name="connsiteX6" fmla="*/ 950423 w 952805"/>
              <a:gd name="connsiteY6" fmla="*/ 3479584 h 3479584"/>
              <a:gd name="connsiteX7" fmla="*/ 2381 w 952805"/>
              <a:gd name="connsiteY7" fmla="*/ 3479584 h 3479584"/>
              <a:gd name="connsiteX8" fmla="*/ 0 w 952805"/>
              <a:gd name="connsiteY8" fmla="*/ 183845 h 3479584"/>
              <a:gd name="connsiteX0" fmla="*/ 0 w 952805"/>
              <a:gd name="connsiteY0" fmla="*/ 183845 h 3479584"/>
              <a:gd name="connsiteX1" fmla="*/ 309828 w 952805"/>
              <a:gd name="connsiteY1" fmla="*/ 0 h 3479584"/>
              <a:gd name="connsiteX2" fmla="*/ 393172 w 952805"/>
              <a:gd name="connsiteY2" fmla="*/ 1076324 h 3479584"/>
              <a:gd name="connsiteX3" fmla="*/ 278872 w 952805"/>
              <a:gd name="connsiteY3" fmla="*/ 1719262 h 3479584"/>
              <a:gd name="connsiteX4" fmla="*/ 328878 w 952805"/>
              <a:gd name="connsiteY4" fmla="*/ 2197893 h 3479584"/>
              <a:gd name="connsiteX5" fmla="*/ 578909 w 952805"/>
              <a:gd name="connsiteY5" fmla="*/ 2474118 h 3479584"/>
              <a:gd name="connsiteX6" fmla="*/ 952805 w 952805"/>
              <a:gd name="connsiteY6" fmla="*/ 2512707 h 3479584"/>
              <a:gd name="connsiteX7" fmla="*/ 950423 w 952805"/>
              <a:gd name="connsiteY7" fmla="*/ 3479584 h 3479584"/>
              <a:gd name="connsiteX8" fmla="*/ 2381 w 952805"/>
              <a:gd name="connsiteY8" fmla="*/ 3479584 h 3479584"/>
              <a:gd name="connsiteX9" fmla="*/ 0 w 952805"/>
              <a:gd name="connsiteY9" fmla="*/ 183845 h 3479584"/>
              <a:gd name="connsiteX0" fmla="*/ 0 w 952805"/>
              <a:gd name="connsiteY0" fmla="*/ 183845 h 3479584"/>
              <a:gd name="connsiteX1" fmla="*/ 309828 w 952805"/>
              <a:gd name="connsiteY1" fmla="*/ 0 h 3479584"/>
              <a:gd name="connsiteX2" fmla="*/ 393172 w 952805"/>
              <a:gd name="connsiteY2" fmla="*/ 1076324 h 3479584"/>
              <a:gd name="connsiteX3" fmla="*/ 278872 w 952805"/>
              <a:gd name="connsiteY3" fmla="*/ 1719262 h 3479584"/>
              <a:gd name="connsiteX4" fmla="*/ 328878 w 952805"/>
              <a:gd name="connsiteY4" fmla="*/ 2197893 h 3479584"/>
              <a:gd name="connsiteX5" fmla="*/ 578909 w 952805"/>
              <a:gd name="connsiteY5" fmla="*/ 2474118 h 3479584"/>
              <a:gd name="connsiteX6" fmla="*/ 952805 w 952805"/>
              <a:gd name="connsiteY6" fmla="*/ 2512707 h 3479584"/>
              <a:gd name="connsiteX7" fmla="*/ 950423 w 952805"/>
              <a:gd name="connsiteY7" fmla="*/ 3479584 h 3479584"/>
              <a:gd name="connsiteX8" fmla="*/ 2381 w 952805"/>
              <a:gd name="connsiteY8" fmla="*/ 3479584 h 3479584"/>
              <a:gd name="connsiteX9" fmla="*/ 0 w 952805"/>
              <a:gd name="connsiteY9" fmla="*/ 183845 h 3479584"/>
              <a:gd name="connsiteX0" fmla="*/ 0 w 952805"/>
              <a:gd name="connsiteY0" fmla="*/ 183845 h 3479584"/>
              <a:gd name="connsiteX1" fmla="*/ 309828 w 952805"/>
              <a:gd name="connsiteY1" fmla="*/ 0 h 3479584"/>
              <a:gd name="connsiteX2" fmla="*/ 393172 w 952805"/>
              <a:gd name="connsiteY2" fmla="*/ 1076324 h 3479584"/>
              <a:gd name="connsiteX3" fmla="*/ 278872 w 952805"/>
              <a:gd name="connsiteY3" fmla="*/ 1719262 h 3479584"/>
              <a:gd name="connsiteX4" fmla="*/ 328878 w 952805"/>
              <a:gd name="connsiteY4" fmla="*/ 2197893 h 3479584"/>
              <a:gd name="connsiteX5" fmla="*/ 578909 w 952805"/>
              <a:gd name="connsiteY5" fmla="*/ 2474118 h 3479584"/>
              <a:gd name="connsiteX6" fmla="*/ 952805 w 952805"/>
              <a:gd name="connsiteY6" fmla="*/ 2512707 h 3479584"/>
              <a:gd name="connsiteX7" fmla="*/ 950423 w 952805"/>
              <a:gd name="connsiteY7" fmla="*/ 3479584 h 3479584"/>
              <a:gd name="connsiteX8" fmla="*/ 2381 w 952805"/>
              <a:gd name="connsiteY8" fmla="*/ 3479584 h 3479584"/>
              <a:gd name="connsiteX9" fmla="*/ 0 w 952805"/>
              <a:gd name="connsiteY9" fmla="*/ 183845 h 3479584"/>
              <a:gd name="connsiteX0" fmla="*/ 0 w 952805"/>
              <a:gd name="connsiteY0" fmla="*/ 183845 h 3479584"/>
              <a:gd name="connsiteX1" fmla="*/ 309828 w 952805"/>
              <a:gd name="connsiteY1" fmla="*/ 0 h 3479584"/>
              <a:gd name="connsiteX2" fmla="*/ 562241 w 952805"/>
              <a:gd name="connsiteY2" fmla="*/ 678655 h 3479584"/>
              <a:gd name="connsiteX3" fmla="*/ 393172 w 952805"/>
              <a:gd name="connsiteY3" fmla="*/ 1076324 h 3479584"/>
              <a:gd name="connsiteX4" fmla="*/ 278872 w 952805"/>
              <a:gd name="connsiteY4" fmla="*/ 1719262 h 3479584"/>
              <a:gd name="connsiteX5" fmla="*/ 328878 w 952805"/>
              <a:gd name="connsiteY5" fmla="*/ 2197893 h 3479584"/>
              <a:gd name="connsiteX6" fmla="*/ 578909 w 952805"/>
              <a:gd name="connsiteY6" fmla="*/ 2474118 h 3479584"/>
              <a:gd name="connsiteX7" fmla="*/ 952805 w 952805"/>
              <a:gd name="connsiteY7" fmla="*/ 2512707 h 3479584"/>
              <a:gd name="connsiteX8" fmla="*/ 950423 w 952805"/>
              <a:gd name="connsiteY8" fmla="*/ 3479584 h 3479584"/>
              <a:gd name="connsiteX9" fmla="*/ 2381 w 952805"/>
              <a:gd name="connsiteY9" fmla="*/ 3479584 h 3479584"/>
              <a:gd name="connsiteX10" fmla="*/ 0 w 952805"/>
              <a:gd name="connsiteY10" fmla="*/ 183845 h 3479584"/>
              <a:gd name="connsiteX0" fmla="*/ 0 w 952805"/>
              <a:gd name="connsiteY0" fmla="*/ 183845 h 3479584"/>
              <a:gd name="connsiteX1" fmla="*/ 309828 w 952805"/>
              <a:gd name="connsiteY1" fmla="*/ 0 h 3479584"/>
              <a:gd name="connsiteX2" fmla="*/ 800366 w 952805"/>
              <a:gd name="connsiteY2" fmla="*/ 366712 h 3479584"/>
              <a:gd name="connsiteX3" fmla="*/ 562241 w 952805"/>
              <a:gd name="connsiteY3" fmla="*/ 678655 h 3479584"/>
              <a:gd name="connsiteX4" fmla="*/ 393172 w 952805"/>
              <a:gd name="connsiteY4" fmla="*/ 1076324 h 3479584"/>
              <a:gd name="connsiteX5" fmla="*/ 278872 w 952805"/>
              <a:gd name="connsiteY5" fmla="*/ 1719262 h 3479584"/>
              <a:gd name="connsiteX6" fmla="*/ 328878 w 952805"/>
              <a:gd name="connsiteY6" fmla="*/ 2197893 h 3479584"/>
              <a:gd name="connsiteX7" fmla="*/ 578909 w 952805"/>
              <a:gd name="connsiteY7" fmla="*/ 2474118 h 3479584"/>
              <a:gd name="connsiteX8" fmla="*/ 952805 w 952805"/>
              <a:gd name="connsiteY8" fmla="*/ 2512707 h 3479584"/>
              <a:gd name="connsiteX9" fmla="*/ 950423 w 952805"/>
              <a:gd name="connsiteY9" fmla="*/ 3479584 h 3479584"/>
              <a:gd name="connsiteX10" fmla="*/ 2381 w 952805"/>
              <a:gd name="connsiteY10" fmla="*/ 3479584 h 3479584"/>
              <a:gd name="connsiteX11" fmla="*/ 0 w 952805"/>
              <a:gd name="connsiteY11" fmla="*/ 183845 h 3479584"/>
              <a:gd name="connsiteX0" fmla="*/ 0 w 952805"/>
              <a:gd name="connsiteY0" fmla="*/ 183845 h 3479584"/>
              <a:gd name="connsiteX1" fmla="*/ 309828 w 952805"/>
              <a:gd name="connsiteY1" fmla="*/ 0 h 3479584"/>
              <a:gd name="connsiteX2" fmla="*/ 800366 w 952805"/>
              <a:gd name="connsiteY2" fmla="*/ 366712 h 3479584"/>
              <a:gd name="connsiteX3" fmla="*/ 562241 w 952805"/>
              <a:gd name="connsiteY3" fmla="*/ 678655 h 3479584"/>
              <a:gd name="connsiteX4" fmla="*/ 393172 w 952805"/>
              <a:gd name="connsiteY4" fmla="*/ 1076324 h 3479584"/>
              <a:gd name="connsiteX5" fmla="*/ 278872 w 952805"/>
              <a:gd name="connsiteY5" fmla="*/ 1719262 h 3479584"/>
              <a:gd name="connsiteX6" fmla="*/ 328878 w 952805"/>
              <a:gd name="connsiteY6" fmla="*/ 2197893 h 3479584"/>
              <a:gd name="connsiteX7" fmla="*/ 578909 w 952805"/>
              <a:gd name="connsiteY7" fmla="*/ 2474118 h 3479584"/>
              <a:gd name="connsiteX8" fmla="*/ 952805 w 952805"/>
              <a:gd name="connsiteY8" fmla="*/ 2512707 h 3479584"/>
              <a:gd name="connsiteX9" fmla="*/ 950423 w 952805"/>
              <a:gd name="connsiteY9" fmla="*/ 3479584 h 3479584"/>
              <a:gd name="connsiteX10" fmla="*/ 2381 w 952805"/>
              <a:gd name="connsiteY10" fmla="*/ 3479584 h 3479584"/>
              <a:gd name="connsiteX11" fmla="*/ 0 w 952805"/>
              <a:gd name="connsiteY11" fmla="*/ 183845 h 3479584"/>
              <a:gd name="connsiteX0" fmla="*/ 0 w 973231"/>
              <a:gd name="connsiteY0" fmla="*/ 183845 h 3479584"/>
              <a:gd name="connsiteX1" fmla="*/ 309828 w 973231"/>
              <a:gd name="connsiteY1" fmla="*/ 0 h 3479584"/>
              <a:gd name="connsiteX2" fmla="*/ 955147 w 973231"/>
              <a:gd name="connsiteY2" fmla="*/ 254793 h 3479584"/>
              <a:gd name="connsiteX3" fmla="*/ 800366 w 973231"/>
              <a:gd name="connsiteY3" fmla="*/ 366712 h 3479584"/>
              <a:gd name="connsiteX4" fmla="*/ 562241 w 973231"/>
              <a:gd name="connsiteY4" fmla="*/ 678655 h 3479584"/>
              <a:gd name="connsiteX5" fmla="*/ 393172 w 973231"/>
              <a:gd name="connsiteY5" fmla="*/ 1076324 h 3479584"/>
              <a:gd name="connsiteX6" fmla="*/ 278872 w 973231"/>
              <a:gd name="connsiteY6" fmla="*/ 1719262 h 3479584"/>
              <a:gd name="connsiteX7" fmla="*/ 328878 w 973231"/>
              <a:gd name="connsiteY7" fmla="*/ 2197893 h 3479584"/>
              <a:gd name="connsiteX8" fmla="*/ 578909 w 973231"/>
              <a:gd name="connsiteY8" fmla="*/ 2474118 h 3479584"/>
              <a:gd name="connsiteX9" fmla="*/ 952805 w 973231"/>
              <a:gd name="connsiteY9" fmla="*/ 2512707 h 3479584"/>
              <a:gd name="connsiteX10" fmla="*/ 950423 w 973231"/>
              <a:gd name="connsiteY10" fmla="*/ 3479584 h 3479584"/>
              <a:gd name="connsiteX11" fmla="*/ 2381 w 973231"/>
              <a:gd name="connsiteY11" fmla="*/ 3479584 h 3479584"/>
              <a:gd name="connsiteX12" fmla="*/ 0 w 973231"/>
              <a:gd name="connsiteY12" fmla="*/ 183845 h 3479584"/>
              <a:gd name="connsiteX0" fmla="*/ 0 w 955147"/>
              <a:gd name="connsiteY0" fmla="*/ 183845 h 3479584"/>
              <a:gd name="connsiteX1" fmla="*/ 309828 w 955147"/>
              <a:gd name="connsiteY1" fmla="*/ 0 h 3479584"/>
              <a:gd name="connsiteX2" fmla="*/ 955147 w 955147"/>
              <a:gd name="connsiteY2" fmla="*/ 254793 h 3479584"/>
              <a:gd name="connsiteX3" fmla="*/ 800366 w 955147"/>
              <a:gd name="connsiteY3" fmla="*/ 366712 h 3479584"/>
              <a:gd name="connsiteX4" fmla="*/ 562241 w 955147"/>
              <a:gd name="connsiteY4" fmla="*/ 678655 h 3479584"/>
              <a:gd name="connsiteX5" fmla="*/ 393172 w 955147"/>
              <a:gd name="connsiteY5" fmla="*/ 1076324 h 3479584"/>
              <a:gd name="connsiteX6" fmla="*/ 278872 w 955147"/>
              <a:gd name="connsiteY6" fmla="*/ 1719262 h 3479584"/>
              <a:gd name="connsiteX7" fmla="*/ 328878 w 955147"/>
              <a:gd name="connsiteY7" fmla="*/ 2197893 h 3479584"/>
              <a:gd name="connsiteX8" fmla="*/ 578909 w 955147"/>
              <a:gd name="connsiteY8" fmla="*/ 2474118 h 3479584"/>
              <a:gd name="connsiteX9" fmla="*/ 952805 w 955147"/>
              <a:gd name="connsiteY9" fmla="*/ 2512707 h 3479584"/>
              <a:gd name="connsiteX10" fmla="*/ 950423 w 955147"/>
              <a:gd name="connsiteY10" fmla="*/ 3479584 h 3479584"/>
              <a:gd name="connsiteX11" fmla="*/ 2381 w 955147"/>
              <a:gd name="connsiteY11" fmla="*/ 3479584 h 3479584"/>
              <a:gd name="connsiteX12" fmla="*/ 0 w 955147"/>
              <a:gd name="connsiteY12" fmla="*/ 183845 h 3479584"/>
              <a:gd name="connsiteX0" fmla="*/ 0 w 955147"/>
              <a:gd name="connsiteY0" fmla="*/ 183845 h 3479584"/>
              <a:gd name="connsiteX1" fmla="*/ 309828 w 955147"/>
              <a:gd name="connsiteY1" fmla="*/ 0 h 3479584"/>
              <a:gd name="connsiteX2" fmla="*/ 955147 w 955147"/>
              <a:gd name="connsiteY2" fmla="*/ 254793 h 3479584"/>
              <a:gd name="connsiteX3" fmla="*/ 800366 w 955147"/>
              <a:gd name="connsiteY3" fmla="*/ 366712 h 3479584"/>
              <a:gd name="connsiteX4" fmla="*/ 562241 w 955147"/>
              <a:gd name="connsiteY4" fmla="*/ 678655 h 3479584"/>
              <a:gd name="connsiteX5" fmla="*/ 393172 w 955147"/>
              <a:gd name="connsiteY5" fmla="*/ 1076324 h 3479584"/>
              <a:gd name="connsiteX6" fmla="*/ 278872 w 955147"/>
              <a:gd name="connsiteY6" fmla="*/ 1719262 h 3479584"/>
              <a:gd name="connsiteX7" fmla="*/ 328878 w 955147"/>
              <a:gd name="connsiteY7" fmla="*/ 2197893 h 3479584"/>
              <a:gd name="connsiteX8" fmla="*/ 578909 w 955147"/>
              <a:gd name="connsiteY8" fmla="*/ 2474118 h 3479584"/>
              <a:gd name="connsiteX9" fmla="*/ 952805 w 955147"/>
              <a:gd name="connsiteY9" fmla="*/ 2512707 h 3479584"/>
              <a:gd name="connsiteX10" fmla="*/ 950423 w 955147"/>
              <a:gd name="connsiteY10" fmla="*/ 3479584 h 3479584"/>
              <a:gd name="connsiteX11" fmla="*/ 2381 w 955147"/>
              <a:gd name="connsiteY11" fmla="*/ 3479584 h 3479584"/>
              <a:gd name="connsiteX12" fmla="*/ 0 w 955147"/>
              <a:gd name="connsiteY12" fmla="*/ 183845 h 3479584"/>
              <a:gd name="connsiteX0" fmla="*/ 0 w 955147"/>
              <a:gd name="connsiteY0" fmla="*/ 183845 h 3479584"/>
              <a:gd name="connsiteX1" fmla="*/ 309828 w 955147"/>
              <a:gd name="connsiteY1" fmla="*/ 0 h 3479584"/>
              <a:gd name="connsiteX2" fmla="*/ 955147 w 955147"/>
              <a:gd name="connsiteY2" fmla="*/ 254793 h 3479584"/>
              <a:gd name="connsiteX3" fmla="*/ 800366 w 955147"/>
              <a:gd name="connsiteY3" fmla="*/ 366712 h 3479584"/>
              <a:gd name="connsiteX4" fmla="*/ 562241 w 955147"/>
              <a:gd name="connsiteY4" fmla="*/ 678655 h 3479584"/>
              <a:gd name="connsiteX5" fmla="*/ 393172 w 955147"/>
              <a:gd name="connsiteY5" fmla="*/ 1076324 h 3479584"/>
              <a:gd name="connsiteX6" fmla="*/ 278872 w 955147"/>
              <a:gd name="connsiteY6" fmla="*/ 1719262 h 3479584"/>
              <a:gd name="connsiteX7" fmla="*/ 328878 w 955147"/>
              <a:gd name="connsiteY7" fmla="*/ 2197893 h 3479584"/>
              <a:gd name="connsiteX8" fmla="*/ 578909 w 955147"/>
              <a:gd name="connsiteY8" fmla="*/ 2474118 h 3479584"/>
              <a:gd name="connsiteX9" fmla="*/ 952805 w 955147"/>
              <a:gd name="connsiteY9" fmla="*/ 2512707 h 3479584"/>
              <a:gd name="connsiteX10" fmla="*/ 950423 w 955147"/>
              <a:gd name="connsiteY10" fmla="*/ 3479584 h 3479584"/>
              <a:gd name="connsiteX11" fmla="*/ 2381 w 955147"/>
              <a:gd name="connsiteY11" fmla="*/ 3479584 h 3479584"/>
              <a:gd name="connsiteX12" fmla="*/ 0 w 955147"/>
              <a:gd name="connsiteY12" fmla="*/ 183845 h 3479584"/>
              <a:gd name="connsiteX0" fmla="*/ 0 w 999438"/>
              <a:gd name="connsiteY0" fmla="*/ 417045 h 3712784"/>
              <a:gd name="connsiteX1" fmla="*/ 309828 w 999438"/>
              <a:gd name="connsiteY1" fmla="*/ 233200 h 3712784"/>
              <a:gd name="connsiteX2" fmla="*/ 952766 w 999438"/>
              <a:gd name="connsiteY2" fmla="*/ 4599 h 3712784"/>
              <a:gd name="connsiteX3" fmla="*/ 955147 w 999438"/>
              <a:gd name="connsiteY3" fmla="*/ 487993 h 3712784"/>
              <a:gd name="connsiteX4" fmla="*/ 800366 w 999438"/>
              <a:gd name="connsiteY4" fmla="*/ 599912 h 3712784"/>
              <a:gd name="connsiteX5" fmla="*/ 562241 w 999438"/>
              <a:gd name="connsiteY5" fmla="*/ 911855 h 3712784"/>
              <a:gd name="connsiteX6" fmla="*/ 393172 w 999438"/>
              <a:gd name="connsiteY6" fmla="*/ 1309524 h 3712784"/>
              <a:gd name="connsiteX7" fmla="*/ 278872 w 999438"/>
              <a:gd name="connsiteY7" fmla="*/ 1952462 h 3712784"/>
              <a:gd name="connsiteX8" fmla="*/ 328878 w 999438"/>
              <a:gd name="connsiteY8" fmla="*/ 2431093 h 3712784"/>
              <a:gd name="connsiteX9" fmla="*/ 578909 w 999438"/>
              <a:gd name="connsiteY9" fmla="*/ 2707318 h 3712784"/>
              <a:gd name="connsiteX10" fmla="*/ 952805 w 999438"/>
              <a:gd name="connsiteY10" fmla="*/ 2745907 h 3712784"/>
              <a:gd name="connsiteX11" fmla="*/ 950423 w 999438"/>
              <a:gd name="connsiteY11" fmla="*/ 3712784 h 3712784"/>
              <a:gd name="connsiteX12" fmla="*/ 2381 w 999438"/>
              <a:gd name="connsiteY12" fmla="*/ 3712784 h 3712784"/>
              <a:gd name="connsiteX13" fmla="*/ 0 w 999438"/>
              <a:gd name="connsiteY13" fmla="*/ 417045 h 3712784"/>
              <a:gd name="connsiteX0" fmla="*/ 0 w 955147"/>
              <a:gd name="connsiteY0" fmla="*/ 417045 h 3712784"/>
              <a:gd name="connsiteX1" fmla="*/ 309828 w 955147"/>
              <a:gd name="connsiteY1" fmla="*/ 233200 h 3712784"/>
              <a:gd name="connsiteX2" fmla="*/ 952766 w 955147"/>
              <a:gd name="connsiteY2" fmla="*/ 4599 h 3712784"/>
              <a:gd name="connsiteX3" fmla="*/ 955147 w 955147"/>
              <a:gd name="connsiteY3" fmla="*/ 487993 h 3712784"/>
              <a:gd name="connsiteX4" fmla="*/ 800366 w 955147"/>
              <a:gd name="connsiteY4" fmla="*/ 599912 h 3712784"/>
              <a:gd name="connsiteX5" fmla="*/ 562241 w 955147"/>
              <a:gd name="connsiteY5" fmla="*/ 911855 h 3712784"/>
              <a:gd name="connsiteX6" fmla="*/ 393172 w 955147"/>
              <a:gd name="connsiteY6" fmla="*/ 1309524 h 3712784"/>
              <a:gd name="connsiteX7" fmla="*/ 278872 w 955147"/>
              <a:gd name="connsiteY7" fmla="*/ 1952462 h 3712784"/>
              <a:gd name="connsiteX8" fmla="*/ 328878 w 955147"/>
              <a:gd name="connsiteY8" fmla="*/ 2431093 h 3712784"/>
              <a:gd name="connsiteX9" fmla="*/ 578909 w 955147"/>
              <a:gd name="connsiteY9" fmla="*/ 2707318 h 3712784"/>
              <a:gd name="connsiteX10" fmla="*/ 952805 w 955147"/>
              <a:gd name="connsiteY10" fmla="*/ 2745907 h 3712784"/>
              <a:gd name="connsiteX11" fmla="*/ 950423 w 955147"/>
              <a:gd name="connsiteY11" fmla="*/ 3712784 h 3712784"/>
              <a:gd name="connsiteX12" fmla="*/ 2381 w 955147"/>
              <a:gd name="connsiteY12" fmla="*/ 3712784 h 3712784"/>
              <a:gd name="connsiteX13" fmla="*/ 0 w 955147"/>
              <a:gd name="connsiteY13" fmla="*/ 417045 h 3712784"/>
              <a:gd name="connsiteX0" fmla="*/ 0 w 955147"/>
              <a:gd name="connsiteY0" fmla="*/ 413034 h 3708773"/>
              <a:gd name="connsiteX1" fmla="*/ 309828 w 955147"/>
              <a:gd name="connsiteY1" fmla="*/ 229189 h 3708773"/>
              <a:gd name="connsiteX2" fmla="*/ 952766 w 955147"/>
              <a:gd name="connsiteY2" fmla="*/ 588 h 3708773"/>
              <a:gd name="connsiteX3" fmla="*/ 955147 w 955147"/>
              <a:gd name="connsiteY3" fmla="*/ 483982 h 3708773"/>
              <a:gd name="connsiteX4" fmla="*/ 800366 w 955147"/>
              <a:gd name="connsiteY4" fmla="*/ 595901 h 3708773"/>
              <a:gd name="connsiteX5" fmla="*/ 562241 w 955147"/>
              <a:gd name="connsiteY5" fmla="*/ 907844 h 3708773"/>
              <a:gd name="connsiteX6" fmla="*/ 393172 w 955147"/>
              <a:gd name="connsiteY6" fmla="*/ 1305513 h 3708773"/>
              <a:gd name="connsiteX7" fmla="*/ 278872 w 955147"/>
              <a:gd name="connsiteY7" fmla="*/ 1948451 h 3708773"/>
              <a:gd name="connsiteX8" fmla="*/ 328878 w 955147"/>
              <a:gd name="connsiteY8" fmla="*/ 2427082 h 3708773"/>
              <a:gd name="connsiteX9" fmla="*/ 578909 w 955147"/>
              <a:gd name="connsiteY9" fmla="*/ 2703307 h 3708773"/>
              <a:gd name="connsiteX10" fmla="*/ 952805 w 955147"/>
              <a:gd name="connsiteY10" fmla="*/ 2741896 h 3708773"/>
              <a:gd name="connsiteX11" fmla="*/ 950423 w 955147"/>
              <a:gd name="connsiteY11" fmla="*/ 3708773 h 3708773"/>
              <a:gd name="connsiteX12" fmla="*/ 2381 w 955147"/>
              <a:gd name="connsiteY12" fmla="*/ 3708773 h 3708773"/>
              <a:gd name="connsiteX13" fmla="*/ 0 w 955147"/>
              <a:gd name="connsiteY13" fmla="*/ 413034 h 3708773"/>
              <a:gd name="connsiteX0" fmla="*/ 0 w 955147"/>
              <a:gd name="connsiteY0" fmla="*/ 413747 h 3709486"/>
              <a:gd name="connsiteX1" fmla="*/ 309828 w 955147"/>
              <a:gd name="connsiteY1" fmla="*/ 229902 h 3709486"/>
              <a:gd name="connsiteX2" fmla="*/ 952766 w 955147"/>
              <a:gd name="connsiteY2" fmla="*/ 1301 h 3709486"/>
              <a:gd name="connsiteX3" fmla="*/ 955147 w 955147"/>
              <a:gd name="connsiteY3" fmla="*/ 484695 h 3709486"/>
              <a:gd name="connsiteX4" fmla="*/ 800366 w 955147"/>
              <a:gd name="connsiteY4" fmla="*/ 596614 h 3709486"/>
              <a:gd name="connsiteX5" fmla="*/ 562241 w 955147"/>
              <a:gd name="connsiteY5" fmla="*/ 908557 h 3709486"/>
              <a:gd name="connsiteX6" fmla="*/ 393172 w 955147"/>
              <a:gd name="connsiteY6" fmla="*/ 1306226 h 3709486"/>
              <a:gd name="connsiteX7" fmla="*/ 278872 w 955147"/>
              <a:gd name="connsiteY7" fmla="*/ 1949164 h 3709486"/>
              <a:gd name="connsiteX8" fmla="*/ 328878 w 955147"/>
              <a:gd name="connsiteY8" fmla="*/ 2427795 h 3709486"/>
              <a:gd name="connsiteX9" fmla="*/ 578909 w 955147"/>
              <a:gd name="connsiteY9" fmla="*/ 2704020 h 3709486"/>
              <a:gd name="connsiteX10" fmla="*/ 952805 w 955147"/>
              <a:gd name="connsiteY10" fmla="*/ 2742609 h 3709486"/>
              <a:gd name="connsiteX11" fmla="*/ 950423 w 955147"/>
              <a:gd name="connsiteY11" fmla="*/ 3709486 h 3709486"/>
              <a:gd name="connsiteX12" fmla="*/ 2381 w 955147"/>
              <a:gd name="connsiteY12" fmla="*/ 3709486 h 3709486"/>
              <a:gd name="connsiteX13" fmla="*/ 0 w 955147"/>
              <a:gd name="connsiteY13" fmla="*/ 413747 h 3709486"/>
              <a:gd name="connsiteX0" fmla="*/ 0 w 955147"/>
              <a:gd name="connsiteY0" fmla="*/ 423171 h 3718910"/>
              <a:gd name="connsiteX1" fmla="*/ 309828 w 955147"/>
              <a:gd name="connsiteY1" fmla="*/ 239326 h 3718910"/>
              <a:gd name="connsiteX2" fmla="*/ 952766 w 955147"/>
              <a:gd name="connsiteY2" fmla="*/ 1200 h 3718910"/>
              <a:gd name="connsiteX3" fmla="*/ 955147 w 955147"/>
              <a:gd name="connsiteY3" fmla="*/ 494119 h 3718910"/>
              <a:gd name="connsiteX4" fmla="*/ 800366 w 955147"/>
              <a:gd name="connsiteY4" fmla="*/ 606038 h 3718910"/>
              <a:gd name="connsiteX5" fmla="*/ 562241 w 955147"/>
              <a:gd name="connsiteY5" fmla="*/ 917981 h 3718910"/>
              <a:gd name="connsiteX6" fmla="*/ 393172 w 955147"/>
              <a:gd name="connsiteY6" fmla="*/ 1315650 h 3718910"/>
              <a:gd name="connsiteX7" fmla="*/ 278872 w 955147"/>
              <a:gd name="connsiteY7" fmla="*/ 1958588 h 3718910"/>
              <a:gd name="connsiteX8" fmla="*/ 328878 w 955147"/>
              <a:gd name="connsiteY8" fmla="*/ 2437219 h 3718910"/>
              <a:gd name="connsiteX9" fmla="*/ 578909 w 955147"/>
              <a:gd name="connsiteY9" fmla="*/ 2713444 h 3718910"/>
              <a:gd name="connsiteX10" fmla="*/ 952805 w 955147"/>
              <a:gd name="connsiteY10" fmla="*/ 2752033 h 3718910"/>
              <a:gd name="connsiteX11" fmla="*/ 950423 w 955147"/>
              <a:gd name="connsiteY11" fmla="*/ 3718910 h 3718910"/>
              <a:gd name="connsiteX12" fmla="*/ 2381 w 955147"/>
              <a:gd name="connsiteY12" fmla="*/ 3718910 h 3718910"/>
              <a:gd name="connsiteX13" fmla="*/ 0 w 955147"/>
              <a:gd name="connsiteY13" fmla="*/ 423171 h 3718910"/>
              <a:gd name="connsiteX0" fmla="*/ 0 w 955147"/>
              <a:gd name="connsiteY0" fmla="*/ 421971 h 3717710"/>
              <a:gd name="connsiteX1" fmla="*/ 309828 w 955147"/>
              <a:gd name="connsiteY1" fmla="*/ 238126 h 3717710"/>
              <a:gd name="connsiteX2" fmla="*/ 952766 w 955147"/>
              <a:gd name="connsiteY2" fmla="*/ 0 h 3717710"/>
              <a:gd name="connsiteX3" fmla="*/ 955147 w 955147"/>
              <a:gd name="connsiteY3" fmla="*/ 492919 h 3717710"/>
              <a:gd name="connsiteX4" fmla="*/ 800366 w 955147"/>
              <a:gd name="connsiteY4" fmla="*/ 604838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1971 h 3717710"/>
              <a:gd name="connsiteX0" fmla="*/ 0 w 955147"/>
              <a:gd name="connsiteY0" fmla="*/ 421971 h 3717710"/>
              <a:gd name="connsiteX1" fmla="*/ 309828 w 955147"/>
              <a:gd name="connsiteY1" fmla="*/ 238126 h 3717710"/>
              <a:gd name="connsiteX2" fmla="*/ 952766 w 955147"/>
              <a:gd name="connsiteY2" fmla="*/ 0 h 3717710"/>
              <a:gd name="connsiteX3" fmla="*/ 955147 w 955147"/>
              <a:gd name="connsiteY3" fmla="*/ 492919 h 3717710"/>
              <a:gd name="connsiteX4" fmla="*/ 800366 w 955147"/>
              <a:gd name="connsiteY4" fmla="*/ 604838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1971 h 3717710"/>
              <a:gd name="connsiteX0" fmla="*/ 0 w 955147"/>
              <a:gd name="connsiteY0" fmla="*/ 421971 h 3717710"/>
              <a:gd name="connsiteX1" fmla="*/ 309828 w 955147"/>
              <a:gd name="connsiteY1" fmla="*/ 238126 h 3717710"/>
              <a:gd name="connsiteX2" fmla="*/ 952766 w 955147"/>
              <a:gd name="connsiteY2" fmla="*/ 0 h 3717710"/>
              <a:gd name="connsiteX3" fmla="*/ 955147 w 955147"/>
              <a:gd name="connsiteY3" fmla="*/ 492919 h 3717710"/>
              <a:gd name="connsiteX4" fmla="*/ 800366 w 955147"/>
              <a:gd name="connsiteY4" fmla="*/ 604838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1971 h 3717710"/>
              <a:gd name="connsiteX0" fmla="*/ 0 w 955147"/>
              <a:gd name="connsiteY0" fmla="*/ 421971 h 3717710"/>
              <a:gd name="connsiteX1" fmla="*/ 309828 w 955147"/>
              <a:gd name="connsiteY1" fmla="*/ 238126 h 3717710"/>
              <a:gd name="connsiteX2" fmla="*/ 952766 w 955147"/>
              <a:gd name="connsiteY2" fmla="*/ 0 h 3717710"/>
              <a:gd name="connsiteX3" fmla="*/ 955147 w 955147"/>
              <a:gd name="connsiteY3" fmla="*/ 492919 h 3717710"/>
              <a:gd name="connsiteX4" fmla="*/ 800366 w 955147"/>
              <a:gd name="connsiteY4" fmla="*/ 604838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1971 h 3717710"/>
              <a:gd name="connsiteX0" fmla="*/ 0 w 955147"/>
              <a:gd name="connsiteY0" fmla="*/ 421971 h 3717710"/>
              <a:gd name="connsiteX1" fmla="*/ 309828 w 955147"/>
              <a:gd name="connsiteY1" fmla="*/ 238126 h 3717710"/>
              <a:gd name="connsiteX2" fmla="*/ 952766 w 955147"/>
              <a:gd name="connsiteY2" fmla="*/ 0 h 3717710"/>
              <a:gd name="connsiteX3" fmla="*/ 955147 w 955147"/>
              <a:gd name="connsiteY3" fmla="*/ 492919 h 3717710"/>
              <a:gd name="connsiteX4" fmla="*/ 800366 w 955147"/>
              <a:gd name="connsiteY4" fmla="*/ 604838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1971 h 3717710"/>
              <a:gd name="connsiteX0" fmla="*/ 0 w 955147"/>
              <a:gd name="connsiteY0" fmla="*/ 421971 h 3717710"/>
              <a:gd name="connsiteX1" fmla="*/ 309828 w 955147"/>
              <a:gd name="connsiteY1" fmla="*/ 238126 h 3717710"/>
              <a:gd name="connsiteX2" fmla="*/ 952766 w 955147"/>
              <a:gd name="connsiteY2" fmla="*/ 0 h 3717710"/>
              <a:gd name="connsiteX3" fmla="*/ 955147 w 955147"/>
              <a:gd name="connsiteY3" fmla="*/ 492919 h 3717710"/>
              <a:gd name="connsiteX4" fmla="*/ 800366 w 955147"/>
              <a:gd name="connsiteY4" fmla="*/ 604838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1971 h 3717710"/>
              <a:gd name="connsiteX0" fmla="*/ 0 w 955147"/>
              <a:gd name="connsiteY0" fmla="*/ 426733 h 3717710"/>
              <a:gd name="connsiteX1" fmla="*/ 309828 w 955147"/>
              <a:gd name="connsiteY1" fmla="*/ 238126 h 3717710"/>
              <a:gd name="connsiteX2" fmla="*/ 952766 w 955147"/>
              <a:gd name="connsiteY2" fmla="*/ 0 h 3717710"/>
              <a:gd name="connsiteX3" fmla="*/ 955147 w 955147"/>
              <a:gd name="connsiteY3" fmla="*/ 492919 h 3717710"/>
              <a:gd name="connsiteX4" fmla="*/ 800366 w 955147"/>
              <a:gd name="connsiteY4" fmla="*/ 604838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6733 h 3717710"/>
              <a:gd name="connsiteX0" fmla="*/ 0 w 955147"/>
              <a:gd name="connsiteY0" fmla="*/ 426733 h 3717710"/>
              <a:gd name="connsiteX1" fmla="*/ 309828 w 955147"/>
              <a:gd name="connsiteY1" fmla="*/ 238126 h 3717710"/>
              <a:gd name="connsiteX2" fmla="*/ 952766 w 955147"/>
              <a:gd name="connsiteY2" fmla="*/ 0 h 3717710"/>
              <a:gd name="connsiteX3" fmla="*/ 955147 w 955147"/>
              <a:gd name="connsiteY3" fmla="*/ 492919 h 3717710"/>
              <a:gd name="connsiteX4" fmla="*/ 805128 w 955147"/>
              <a:gd name="connsiteY4" fmla="*/ 609600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6733 h 3717710"/>
              <a:gd name="connsiteX0" fmla="*/ 0 w 955147"/>
              <a:gd name="connsiteY0" fmla="*/ 426733 h 3717710"/>
              <a:gd name="connsiteX1" fmla="*/ 309828 w 955147"/>
              <a:gd name="connsiteY1" fmla="*/ 238126 h 3717710"/>
              <a:gd name="connsiteX2" fmla="*/ 952766 w 955147"/>
              <a:gd name="connsiteY2" fmla="*/ 0 h 3717710"/>
              <a:gd name="connsiteX3" fmla="*/ 955147 w 955147"/>
              <a:gd name="connsiteY3" fmla="*/ 492919 h 3717710"/>
              <a:gd name="connsiteX4" fmla="*/ 805128 w 955147"/>
              <a:gd name="connsiteY4" fmla="*/ 609600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6733 h 3717710"/>
              <a:gd name="connsiteX0" fmla="*/ 0 w 955147"/>
              <a:gd name="connsiteY0" fmla="*/ 426733 h 3717710"/>
              <a:gd name="connsiteX1" fmla="*/ 309828 w 955147"/>
              <a:gd name="connsiteY1" fmla="*/ 238126 h 3717710"/>
              <a:gd name="connsiteX2" fmla="*/ 952766 w 955147"/>
              <a:gd name="connsiteY2" fmla="*/ 0 h 3717710"/>
              <a:gd name="connsiteX3" fmla="*/ 955147 w 955147"/>
              <a:gd name="connsiteY3" fmla="*/ 492919 h 3717710"/>
              <a:gd name="connsiteX4" fmla="*/ 805128 w 955147"/>
              <a:gd name="connsiteY4" fmla="*/ 609600 h 3717710"/>
              <a:gd name="connsiteX5" fmla="*/ 562241 w 955147"/>
              <a:gd name="connsiteY5" fmla="*/ 916781 h 3717710"/>
              <a:gd name="connsiteX6" fmla="*/ 393172 w 955147"/>
              <a:gd name="connsiteY6" fmla="*/ 1314450 h 3717710"/>
              <a:gd name="connsiteX7" fmla="*/ 278872 w 955147"/>
              <a:gd name="connsiteY7" fmla="*/ 1957388 h 3717710"/>
              <a:gd name="connsiteX8" fmla="*/ 328878 w 955147"/>
              <a:gd name="connsiteY8" fmla="*/ 2436019 h 3717710"/>
              <a:gd name="connsiteX9" fmla="*/ 578909 w 955147"/>
              <a:gd name="connsiteY9" fmla="*/ 2712244 h 3717710"/>
              <a:gd name="connsiteX10" fmla="*/ 952805 w 955147"/>
              <a:gd name="connsiteY10" fmla="*/ 2750833 h 3717710"/>
              <a:gd name="connsiteX11" fmla="*/ 950423 w 955147"/>
              <a:gd name="connsiteY11" fmla="*/ 3717710 h 3717710"/>
              <a:gd name="connsiteX12" fmla="*/ 2381 w 955147"/>
              <a:gd name="connsiteY12" fmla="*/ 3717710 h 3717710"/>
              <a:gd name="connsiteX13" fmla="*/ 0 w 955147"/>
              <a:gd name="connsiteY13" fmla="*/ 426733 h 3717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55147" h="3717710">
                <a:moveTo>
                  <a:pt x="0" y="426733"/>
                </a:moveTo>
                <a:lnTo>
                  <a:pt x="309828" y="238126"/>
                </a:lnTo>
                <a:cubicBezTo>
                  <a:pt x="592448" y="94376"/>
                  <a:pt x="680907" y="38498"/>
                  <a:pt x="952766" y="0"/>
                </a:cubicBezTo>
                <a:cubicBezTo>
                  <a:pt x="953163" y="80565"/>
                  <a:pt x="947210" y="456803"/>
                  <a:pt x="955147" y="492919"/>
                </a:cubicBezTo>
                <a:cubicBezTo>
                  <a:pt x="896409" y="530225"/>
                  <a:pt x="892044" y="527051"/>
                  <a:pt x="805128" y="609600"/>
                </a:cubicBezTo>
                <a:cubicBezTo>
                  <a:pt x="716228" y="689371"/>
                  <a:pt x="628122" y="793750"/>
                  <a:pt x="562241" y="916781"/>
                </a:cubicBezTo>
                <a:cubicBezTo>
                  <a:pt x="503504" y="1035050"/>
                  <a:pt x="449528" y="1134269"/>
                  <a:pt x="393172" y="1314450"/>
                </a:cubicBezTo>
                <a:cubicBezTo>
                  <a:pt x="333244" y="1522413"/>
                  <a:pt x="286016" y="1742282"/>
                  <a:pt x="278872" y="1957388"/>
                </a:cubicBezTo>
                <a:cubicBezTo>
                  <a:pt x="295540" y="2314178"/>
                  <a:pt x="310622" y="2292351"/>
                  <a:pt x="328878" y="2436019"/>
                </a:cubicBezTo>
                <a:cubicBezTo>
                  <a:pt x="373328" y="2558256"/>
                  <a:pt x="402293" y="2619691"/>
                  <a:pt x="578909" y="2712244"/>
                </a:cubicBezTo>
                <a:cubicBezTo>
                  <a:pt x="715447" y="2732251"/>
                  <a:pt x="828173" y="2737970"/>
                  <a:pt x="952805" y="2750833"/>
                </a:cubicBezTo>
                <a:lnTo>
                  <a:pt x="950423" y="3717710"/>
                </a:lnTo>
                <a:lnTo>
                  <a:pt x="2381" y="3717710"/>
                </a:lnTo>
                <a:cubicBezTo>
                  <a:pt x="1587" y="2619130"/>
                  <a:pt x="794" y="1525313"/>
                  <a:pt x="0" y="426733"/>
                </a:cubicBezTo>
                <a:close/>
              </a:path>
            </a:pathLst>
          </a:custGeom>
          <a:solidFill>
            <a:srgbClr val="558ED5">
              <a:alpha val="75000"/>
            </a:srgbClr>
          </a:solidFill>
        </p:spPr>
        <p:txBody>
          <a:bodyPr wrap="square" rtlCol="0" anchor="b">
            <a:noAutofit/>
          </a:bodyPr>
          <a:lstStyle/>
          <a:p>
            <a:pPr algn="ctr"/>
            <a:r>
              <a:rPr lang="en-US" sz="1100" b="1" dirty="0" smtClean="0"/>
              <a:t>Linear Equations &amp; Inequalities</a:t>
            </a:r>
            <a:endParaRPr lang="en-US" sz="1100" b="1" dirty="0"/>
          </a:p>
        </p:txBody>
      </p:sp>
      <p:sp>
        <p:nvSpPr>
          <p:cNvPr id="14" name="TextBox 13"/>
          <p:cNvSpPr txBox="1"/>
          <p:nvPr/>
        </p:nvSpPr>
        <p:spPr>
          <a:xfrm>
            <a:off x="3503070" y="5004139"/>
            <a:ext cx="959889" cy="1012485"/>
          </a:xfrm>
          <a:custGeom>
            <a:avLst/>
            <a:gdLst>
              <a:gd name="connsiteX0" fmla="*/ 0 w 952498"/>
              <a:gd name="connsiteY0" fmla="*/ 0 h 600164"/>
              <a:gd name="connsiteX1" fmla="*/ 952498 w 952498"/>
              <a:gd name="connsiteY1" fmla="*/ 0 h 600164"/>
              <a:gd name="connsiteX2" fmla="*/ 952498 w 952498"/>
              <a:gd name="connsiteY2" fmla="*/ 600164 h 600164"/>
              <a:gd name="connsiteX3" fmla="*/ 0 w 952498"/>
              <a:gd name="connsiteY3" fmla="*/ 600164 h 600164"/>
              <a:gd name="connsiteX4" fmla="*/ 0 w 952498"/>
              <a:gd name="connsiteY4" fmla="*/ 0 h 600164"/>
              <a:gd name="connsiteX0" fmla="*/ 0 w 952498"/>
              <a:gd name="connsiteY0" fmla="*/ 0 h 978826"/>
              <a:gd name="connsiteX1" fmla="*/ 952498 w 952498"/>
              <a:gd name="connsiteY1" fmla="*/ 378662 h 978826"/>
              <a:gd name="connsiteX2" fmla="*/ 952498 w 952498"/>
              <a:gd name="connsiteY2" fmla="*/ 978826 h 978826"/>
              <a:gd name="connsiteX3" fmla="*/ 0 w 952498"/>
              <a:gd name="connsiteY3" fmla="*/ 978826 h 978826"/>
              <a:gd name="connsiteX4" fmla="*/ 0 w 952498"/>
              <a:gd name="connsiteY4" fmla="*/ 0 h 978826"/>
              <a:gd name="connsiteX0" fmla="*/ 0 w 955303"/>
              <a:gd name="connsiteY0" fmla="*/ 33659 h 1012485"/>
              <a:gd name="connsiteX1" fmla="*/ 955303 w 955303"/>
              <a:gd name="connsiteY1" fmla="*/ 0 h 1012485"/>
              <a:gd name="connsiteX2" fmla="*/ 952498 w 955303"/>
              <a:gd name="connsiteY2" fmla="*/ 1012485 h 1012485"/>
              <a:gd name="connsiteX3" fmla="*/ 0 w 955303"/>
              <a:gd name="connsiteY3" fmla="*/ 1012485 h 1012485"/>
              <a:gd name="connsiteX4" fmla="*/ 0 w 955303"/>
              <a:gd name="connsiteY4" fmla="*/ 33659 h 1012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303" h="1012485">
                <a:moveTo>
                  <a:pt x="0" y="33659"/>
                </a:moveTo>
                <a:lnTo>
                  <a:pt x="955303" y="0"/>
                </a:lnTo>
                <a:lnTo>
                  <a:pt x="952498" y="1012485"/>
                </a:lnTo>
                <a:lnTo>
                  <a:pt x="0" y="1012485"/>
                </a:lnTo>
                <a:lnTo>
                  <a:pt x="0" y="33659"/>
                </a:lnTo>
                <a:close/>
              </a:path>
            </a:pathLst>
          </a:custGeom>
          <a:solidFill>
            <a:srgbClr val="FF0000">
              <a:alpha val="74902"/>
            </a:srgbClr>
          </a:solidFill>
        </p:spPr>
        <p:txBody>
          <a:bodyPr wrap="square" rtlCol="0" anchor="b">
            <a:noAutofit/>
          </a:bodyPr>
          <a:lstStyle/>
          <a:p>
            <a:pPr algn="ctr"/>
            <a:r>
              <a:rPr lang="en-US" sz="1100" b="1" dirty="0" smtClean="0"/>
              <a:t>Functions &amp; Coordinate Geometry</a:t>
            </a:r>
            <a:endParaRPr lang="en-US" sz="1100" b="1" dirty="0"/>
          </a:p>
        </p:txBody>
      </p:sp>
      <p:sp>
        <p:nvSpPr>
          <p:cNvPr id="15" name="TextBox 14"/>
          <p:cNvSpPr txBox="1"/>
          <p:nvPr/>
        </p:nvSpPr>
        <p:spPr>
          <a:xfrm>
            <a:off x="4846120" y="4981693"/>
            <a:ext cx="962928" cy="1035481"/>
          </a:xfrm>
          <a:custGeom>
            <a:avLst/>
            <a:gdLst>
              <a:gd name="connsiteX0" fmla="*/ 0 w 952498"/>
              <a:gd name="connsiteY0" fmla="*/ 0 h 391715"/>
              <a:gd name="connsiteX1" fmla="*/ 952498 w 952498"/>
              <a:gd name="connsiteY1" fmla="*/ 0 h 391715"/>
              <a:gd name="connsiteX2" fmla="*/ 952498 w 952498"/>
              <a:gd name="connsiteY2" fmla="*/ 391715 h 391715"/>
              <a:gd name="connsiteX3" fmla="*/ 0 w 952498"/>
              <a:gd name="connsiteY3" fmla="*/ 391715 h 391715"/>
              <a:gd name="connsiteX4" fmla="*/ 0 w 952498"/>
              <a:gd name="connsiteY4" fmla="*/ 0 h 391715"/>
              <a:gd name="connsiteX0" fmla="*/ 0 w 952498"/>
              <a:gd name="connsiteY0" fmla="*/ 0 h 1047698"/>
              <a:gd name="connsiteX1" fmla="*/ 952498 w 952498"/>
              <a:gd name="connsiteY1" fmla="*/ 655983 h 1047698"/>
              <a:gd name="connsiteX2" fmla="*/ 952498 w 952498"/>
              <a:gd name="connsiteY2" fmla="*/ 1047698 h 1047698"/>
              <a:gd name="connsiteX3" fmla="*/ 0 w 952498"/>
              <a:gd name="connsiteY3" fmla="*/ 1047698 h 1047698"/>
              <a:gd name="connsiteX4" fmla="*/ 0 w 952498"/>
              <a:gd name="connsiteY4" fmla="*/ 0 h 1047698"/>
              <a:gd name="connsiteX0" fmla="*/ 3476 w 952498"/>
              <a:gd name="connsiteY0" fmla="*/ 0 h 1030314"/>
              <a:gd name="connsiteX1" fmla="*/ 952498 w 952498"/>
              <a:gd name="connsiteY1" fmla="*/ 638599 h 1030314"/>
              <a:gd name="connsiteX2" fmla="*/ 952498 w 952498"/>
              <a:gd name="connsiteY2" fmla="*/ 1030314 h 1030314"/>
              <a:gd name="connsiteX3" fmla="*/ 0 w 952498"/>
              <a:gd name="connsiteY3" fmla="*/ 1030314 h 1030314"/>
              <a:gd name="connsiteX4" fmla="*/ 3476 w 952498"/>
              <a:gd name="connsiteY4" fmla="*/ 0 h 1030314"/>
              <a:gd name="connsiteX0" fmla="*/ 3476 w 952498"/>
              <a:gd name="connsiteY0" fmla="*/ 0 h 1030314"/>
              <a:gd name="connsiteX1" fmla="*/ 952498 w 952498"/>
              <a:gd name="connsiteY1" fmla="*/ 638599 h 1030314"/>
              <a:gd name="connsiteX2" fmla="*/ 952498 w 952498"/>
              <a:gd name="connsiteY2" fmla="*/ 1030314 h 1030314"/>
              <a:gd name="connsiteX3" fmla="*/ 0 w 952498"/>
              <a:gd name="connsiteY3" fmla="*/ 1030314 h 1030314"/>
              <a:gd name="connsiteX4" fmla="*/ 3476 w 952498"/>
              <a:gd name="connsiteY4" fmla="*/ 0 h 1030314"/>
              <a:gd name="connsiteX0" fmla="*/ 3476 w 962928"/>
              <a:gd name="connsiteY0" fmla="*/ 0 h 1030314"/>
              <a:gd name="connsiteX1" fmla="*/ 962928 w 962928"/>
              <a:gd name="connsiteY1" fmla="*/ 370885 h 1030314"/>
              <a:gd name="connsiteX2" fmla="*/ 952498 w 962928"/>
              <a:gd name="connsiteY2" fmla="*/ 1030314 h 1030314"/>
              <a:gd name="connsiteX3" fmla="*/ 0 w 962928"/>
              <a:gd name="connsiteY3" fmla="*/ 1030314 h 1030314"/>
              <a:gd name="connsiteX4" fmla="*/ 3476 w 962928"/>
              <a:gd name="connsiteY4" fmla="*/ 0 h 1030314"/>
              <a:gd name="connsiteX0" fmla="*/ 3476 w 962928"/>
              <a:gd name="connsiteY0" fmla="*/ 0 h 1030314"/>
              <a:gd name="connsiteX1" fmla="*/ 962928 w 962928"/>
              <a:gd name="connsiteY1" fmla="*/ 370885 h 1030314"/>
              <a:gd name="connsiteX2" fmla="*/ 952498 w 962928"/>
              <a:gd name="connsiteY2" fmla="*/ 1030314 h 1030314"/>
              <a:gd name="connsiteX3" fmla="*/ 0 w 962928"/>
              <a:gd name="connsiteY3" fmla="*/ 1030314 h 1030314"/>
              <a:gd name="connsiteX4" fmla="*/ 3476 w 962928"/>
              <a:gd name="connsiteY4" fmla="*/ 0 h 1030314"/>
              <a:gd name="connsiteX0" fmla="*/ 3476 w 962928"/>
              <a:gd name="connsiteY0" fmla="*/ 5167 h 1035481"/>
              <a:gd name="connsiteX1" fmla="*/ 962928 w 962928"/>
              <a:gd name="connsiteY1" fmla="*/ 376052 h 1035481"/>
              <a:gd name="connsiteX2" fmla="*/ 952498 w 962928"/>
              <a:gd name="connsiteY2" fmla="*/ 1035481 h 1035481"/>
              <a:gd name="connsiteX3" fmla="*/ 0 w 962928"/>
              <a:gd name="connsiteY3" fmla="*/ 1035481 h 1035481"/>
              <a:gd name="connsiteX4" fmla="*/ 3476 w 962928"/>
              <a:gd name="connsiteY4" fmla="*/ 5167 h 1035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928" h="1035481">
                <a:moveTo>
                  <a:pt x="3476" y="5167"/>
                </a:moveTo>
                <a:cubicBezTo>
                  <a:pt x="451935" y="-18390"/>
                  <a:pt x="736984" y="27591"/>
                  <a:pt x="962928" y="376052"/>
                </a:cubicBezTo>
                <a:lnTo>
                  <a:pt x="952498" y="1035481"/>
                </a:lnTo>
                <a:lnTo>
                  <a:pt x="0" y="1035481"/>
                </a:lnTo>
                <a:cubicBezTo>
                  <a:pt x="1159" y="692043"/>
                  <a:pt x="2317" y="348605"/>
                  <a:pt x="3476" y="5167"/>
                </a:cubicBezTo>
                <a:close/>
              </a:path>
            </a:pathLst>
          </a:custGeom>
          <a:solidFill>
            <a:srgbClr val="A7C46E">
              <a:alpha val="74902"/>
            </a:srgbClr>
          </a:solidFill>
        </p:spPr>
        <p:txBody>
          <a:bodyPr wrap="square" rtlCol="0" anchor="b">
            <a:noAutofit/>
          </a:bodyPr>
          <a:lstStyle/>
          <a:p>
            <a:pPr algn="ctr"/>
            <a:r>
              <a:rPr lang="en-US" sz="1100" b="1" dirty="0" smtClean="0"/>
              <a:t>Data Analysis</a:t>
            </a:r>
            <a:endParaRPr lang="en-US" sz="1100" b="1" dirty="0"/>
          </a:p>
        </p:txBody>
      </p:sp>
      <p:sp>
        <p:nvSpPr>
          <p:cNvPr id="18" name="TextBox 17"/>
          <p:cNvSpPr txBox="1"/>
          <p:nvPr/>
        </p:nvSpPr>
        <p:spPr>
          <a:xfrm>
            <a:off x="561977" y="6027107"/>
            <a:ext cx="952498" cy="2878480"/>
          </a:xfrm>
          <a:prstGeom prst="rect">
            <a:avLst/>
          </a:prstGeom>
          <a:solidFill>
            <a:schemeClr val="bg1">
              <a:lumMod val="65000"/>
            </a:schemeClr>
          </a:solidFill>
        </p:spPr>
        <p:txBody>
          <a:bodyPr vert="horz" wrap="square" numCol="2" rtlCol="0">
            <a:noAutofit/>
          </a:bodyPr>
          <a:lstStyle/>
          <a:p>
            <a:pPr algn="ctr"/>
            <a:r>
              <a:rPr lang="en-US" sz="1100" dirty="0" smtClean="0"/>
              <a:t>3</a:t>
            </a:r>
          </a:p>
          <a:p>
            <a:pPr algn="ctr"/>
            <a:r>
              <a:rPr lang="en-US" sz="1100" dirty="0" smtClean="0"/>
              <a:t>6</a:t>
            </a:r>
          </a:p>
          <a:p>
            <a:pPr algn="ctr"/>
            <a:r>
              <a:rPr lang="en-US" sz="1100" dirty="0" smtClean="0"/>
              <a:t>8</a:t>
            </a:r>
          </a:p>
          <a:p>
            <a:pPr algn="ctr"/>
            <a:r>
              <a:rPr lang="en-US" sz="1100" dirty="0" smtClean="0"/>
              <a:t>11</a:t>
            </a:r>
          </a:p>
          <a:p>
            <a:pPr algn="ctr"/>
            <a:r>
              <a:rPr lang="en-US" sz="1100" dirty="0"/>
              <a:t>17</a:t>
            </a:r>
          </a:p>
          <a:p>
            <a:pPr algn="ctr"/>
            <a:r>
              <a:rPr lang="en-US" sz="1100" dirty="0" smtClean="0"/>
              <a:t>29</a:t>
            </a:r>
          </a:p>
          <a:p>
            <a:pPr algn="ctr"/>
            <a:r>
              <a:rPr lang="en-US" sz="1100" dirty="0" smtClean="0"/>
              <a:t>32</a:t>
            </a:r>
          </a:p>
          <a:p>
            <a:pPr algn="ctr"/>
            <a:r>
              <a:rPr lang="en-US" sz="1100" dirty="0" smtClean="0"/>
              <a:t>35</a:t>
            </a:r>
          </a:p>
          <a:p>
            <a:pPr algn="ctr"/>
            <a:r>
              <a:rPr lang="en-US" sz="1100" dirty="0" smtClean="0"/>
              <a:t>36</a:t>
            </a:r>
          </a:p>
          <a:p>
            <a:pPr algn="ctr"/>
            <a:r>
              <a:rPr lang="en-US" sz="1100" dirty="0" smtClean="0"/>
              <a:t>37</a:t>
            </a:r>
          </a:p>
          <a:p>
            <a:pPr algn="ctr"/>
            <a:r>
              <a:rPr lang="en-US" sz="1100" dirty="0" smtClean="0"/>
              <a:t>38</a:t>
            </a:r>
          </a:p>
          <a:p>
            <a:pPr algn="ctr"/>
            <a:r>
              <a:rPr lang="en-US" sz="1100" dirty="0" smtClean="0"/>
              <a:t>39</a:t>
            </a:r>
          </a:p>
          <a:p>
            <a:pPr algn="ctr"/>
            <a:r>
              <a:rPr lang="en-US" sz="1100" dirty="0" smtClean="0"/>
              <a:t>40</a:t>
            </a:r>
          </a:p>
          <a:p>
            <a:pPr algn="ctr"/>
            <a:r>
              <a:rPr lang="en-US" sz="1100" dirty="0" smtClean="0"/>
              <a:t>41</a:t>
            </a:r>
          </a:p>
          <a:p>
            <a:pPr algn="ctr"/>
            <a:r>
              <a:rPr lang="en-US" sz="1100" dirty="0" smtClean="0"/>
              <a:t>43</a:t>
            </a:r>
          </a:p>
          <a:p>
            <a:pPr algn="ctr"/>
            <a:r>
              <a:rPr lang="en-US" sz="1100" dirty="0" smtClean="0"/>
              <a:t>46</a:t>
            </a:r>
          </a:p>
          <a:p>
            <a:pPr algn="ctr"/>
            <a:endParaRPr lang="en-US" sz="1100" dirty="0" smtClean="0"/>
          </a:p>
          <a:p>
            <a:pPr algn="ctr"/>
            <a:r>
              <a:rPr lang="en-US" sz="1100" dirty="0" smtClean="0"/>
              <a:t>48</a:t>
            </a:r>
          </a:p>
          <a:p>
            <a:pPr algn="ctr"/>
            <a:r>
              <a:rPr lang="en-US" sz="1100" dirty="0"/>
              <a:t>4</a:t>
            </a:r>
            <a:r>
              <a:rPr lang="en-US" sz="1100" dirty="0" smtClean="0"/>
              <a:t>9</a:t>
            </a:r>
            <a:endParaRPr lang="en-US" sz="1100" dirty="0"/>
          </a:p>
          <a:p>
            <a:pPr algn="ctr"/>
            <a:r>
              <a:rPr lang="en-US" sz="1100" dirty="0"/>
              <a:t>50</a:t>
            </a:r>
          </a:p>
          <a:p>
            <a:pPr algn="ctr"/>
            <a:r>
              <a:rPr lang="en-US" sz="1100" dirty="0"/>
              <a:t>51</a:t>
            </a:r>
          </a:p>
          <a:p>
            <a:pPr algn="ctr"/>
            <a:r>
              <a:rPr lang="en-US" sz="1100" dirty="0"/>
              <a:t>62</a:t>
            </a:r>
          </a:p>
          <a:p>
            <a:pPr algn="ctr"/>
            <a:r>
              <a:rPr lang="en-US" sz="1100" dirty="0"/>
              <a:t>66</a:t>
            </a:r>
          </a:p>
          <a:p>
            <a:pPr algn="ctr"/>
            <a:r>
              <a:rPr lang="en-US" sz="1100" dirty="0"/>
              <a:t>67</a:t>
            </a:r>
          </a:p>
          <a:p>
            <a:pPr algn="ctr"/>
            <a:r>
              <a:rPr lang="en-US" sz="1100" dirty="0"/>
              <a:t>68</a:t>
            </a:r>
          </a:p>
          <a:p>
            <a:pPr algn="ctr"/>
            <a:r>
              <a:rPr lang="en-US" sz="1100" dirty="0"/>
              <a:t>85</a:t>
            </a:r>
          </a:p>
          <a:p>
            <a:pPr algn="ctr"/>
            <a:r>
              <a:rPr lang="en-US" sz="1100" dirty="0"/>
              <a:t>86</a:t>
            </a:r>
          </a:p>
          <a:p>
            <a:pPr algn="ctr"/>
            <a:r>
              <a:rPr lang="en-US" sz="1100" dirty="0"/>
              <a:t>87</a:t>
            </a:r>
          </a:p>
          <a:p>
            <a:pPr algn="ctr"/>
            <a:r>
              <a:rPr lang="en-US" sz="1100" dirty="0"/>
              <a:t>88</a:t>
            </a:r>
          </a:p>
          <a:p>
            <a:pPr algn="ctr"/>
            <a:r>
              <a:rPr lang="en-US" sz="1100" dirty="0"/>
              <a:t>90</a:t>
            </a:r>
          </a:p>
          <a:p>
            <a:pPr algn="ctr"/>
            <a:r>
              <a:rPr lang="en-US" sz="1100" dirty="0"/>
              <a:t>91</a:t>
            </a:r>
          </a:p>
          <a:p>
            <a:pPr algn="ctr"/>
            <a:r>
              <a:rPr lang="en-US" sz="1100" dirty="0"/>
              <a:t>92</a:t>
            </a:r>
          </a:p>
          <a:p>
            <a:pPr algn="ctr"/>
            <a:r>
              <a:rPr lang="en-US" sz="1100" dirty="0"/>
              <a:t>93</a:t>
            </a:r>
          </a:p>
          <a:p>
            <a:pPr algn="ctr"/>
            <a:endParaRPr lang="en-US" sz="1100" dirty="0" smtClean="0"/>
          </a:p>
        </p:txBody>
      </p:sp>
      <p:sp>
        <p:nvSpPr>
          <p:cNvPr id="19" name="TextBox 18"/>
          <p:cNvSpPr txBox="1"/>
          <p:nvPr/>
        </p:nvSpPr>
        <p:spPr>
          <a:xfrm>
            <a:off x="1904735" y="6015791"/>
            <a:ext cx="948042" cy="2107129"/>
          </a:xfrm>
          <a:prstGeom prst="rect">
            <a:avLst/>
          </a:prstGeom>
          <a:solidFill>
            <a:srgbClr val="558ED5">
              <a:alpha val="75000"/>
            </a:srgbClr>
          </a:solidFill>
        </p:spPr>
        <p:txBody>
          <a:bodyPr vert="horz" wrap="square" numCol="2" rtlCol="0">
            <a:noAutofit/>
          </a:bodyPr>
          <a:lstStyle/>
          <a:p>
            <a:pPr algn="ctr"/>
            <a:r>
              <a:rPr lang="en-US" sz="1100" dirty="0" smtClean="0"/>
              <a:t>2</a:t>
            </a:r>
          </a:p>
          <a:p>
            <a:pPr algn="ctr"/>
            <a:r>
              <a:rPr lang="en-US" sz="1100" dirty="0" smtClean="0"/>
              <a:t>3</a:t>
            </a:r>
          </a:p>
          <a:p>
            <a:pPr algn="ctr"/>
            <a:r>
              <a:rPr lang="en-US" sz="1100" dirty="0" smtClean="0"/>
              <a:t>5</a:t>
            </a:r>
          </a:p>
          <a:p>
            <a:pPr algn="ctr"/>
            <a:r>
              <a:rPr lang="en-US" sz="1100" dirty="0" smtClean="0"/>
              <a:t>7</a:t>
            </a:r>
          </a:p>
          <a:p>
            <a:pPr algn="ctr"/>
            <a:r>
              <a:rPr lang="en-US" sz="1100" dirty="0" smtClean="0"/>
              <a:t>9</a:t>
            </a:r>
          </a:p>
          <a:p>
            <a:pPr algn="ctr"/>
            <a:r>
              <a:rPr lang="en-US" sz="1100" dirty="0" smtClean="0"/>
              <a:t>14</a:t>
            </a:r>
          </a:p>
          <a:p>
            <a:pPr algn="ctr"/>
            <a:r>
              <a:rPr lang="en-US" sz="1100" dirty="0" smtClean="0"/>
              <a:t>21</a:t>
            </a:r>
          </a:p>
          <a:p>
            <a:pPr algn="ctr"/>
            <a:r>
              <a:rPr lang="en-US" sz="1100" dirty="0" smtClean="0"/>
              <a:t>23</a:t>
            </a:r>
          </a:p>
          <a:p>
            <a:pPr algn="ctr"/>
            <a:r>
              <a:rPr lang="en-US" sz="1100" dirty="0" smtClean="0"/>
              <a:t>25</a:t>
            </a:r>
          </a:p>
          <a:p>
            <a:pPr algn="ctr"/>
            <a:r>
              <a:rPr lang="en-US" sz="1100" dirty="0" smtClean="0"/>
              <a:t>31</a:t>
            </a:r>
          </a:p>
          <a:p>
            <a:pPr algn="ctr"/>
            <a:r>
              <a:rPr lang="en-US" sz="1100" dirty="0" smtClean="0"/>
              <a:t>33</a:t>
            </a:r>
          </a:p>
          <a:p>
            <a:pPr algn="ctr"/>
            <a:r>
              <a:rPr lang="en-US" sz="1100" dirty="0" smtClean="0"/>
              <a:t>47</a:t>
            </a:r>
          </a:p>
          <a:p>
            <a:pPr algn="ctr"/>
            <a:r>
              <a:rPr lang="en-US" sz="1100" dirty="0" smtClean="0"/>
              <a:t>52</a:t>
            </a:r>
          </a:p>
          <a:p>
            <a:pPr algn="ctr"/>
            <a:r>
              <a:rPr lang="en-US" sz="1100" dirty="0"/>
              <a:t>5</a:t>
            </a:r>
            <a:r>
              <a:rPr lang="en-US" sz="1100" dirty="0" smtClean="0"/>
              <a:t>3</a:t>
            </a:r>
          </a:p>
          <a:p>
            <a:pPr algn="ctr"/>
            <a:r>
              <a:rPr lang="en-US" sz="1100" dirty="0" smtClean="0"/>
              <a:t>54</a:t>
            </a:r>
          </a:p>
          <a:p>
            <a:pPr algn="ctr"/>
            <a:r>
              <a:rPr lang="en-US" sz="1100" dirty="0" smtClean="0"/>
              <a:t>55</a:t>
            </a:r>
          </a:p>
          <a:p>
            <a:pPr algn="ctr"/>
            <a:r>
              <a:rPr lang="en-US" sz="1100" dirty="0" smtClean="0"/>
              <a:t>56</a:t>
            </a:r>
          </a:p>
          <a:p>
            <a:pPr algn="ctr"/>
            <a:r>
              <a:rPr lang="en-US" sz="1100" dirty="0" smtClean="0"/>
              <a:t>57</a:t>
            </a:r>
          </a:p>
          <a:p>
            <a:pPr algn="ctr"/>
            <a:r>
              <a:rPr lang="en-US" sz="1100" dirty="0" smtClean="0"/>
              <a:t>60</a:t>
            </a:r>
          </a:p>
          <a:p>
            <a:pPr algn="ctr"/>
            <a:r>
              <a:rPr lang="en-US" sz="1100" dirty="0" smtClean="0"/>
              <a:t>69</a:t>
            </a:r>
          </a:p>
          <a:p>
            <a:pPr algn="ctr"/>
            <a:r>
              <a:rPr lang="en-US" sz="1100" dirty="0" smtClean="0"/>
              <a:t>80</a:t>
            </a:r>
          </a:p>
          <a:p>
            <a:pPr algn="ctr"/>
            <a:r>
              <a:rPr lang="en-US" sz="1100" dirty="0" smtClean="0"/>
              <a:t>81</a:t>
            </a:r>
          </a:p>
          <a:p>
            <a:pPr algn="ctr"/>
            <a:r>
              <a:rPr lang="en-US" sz="1100" dirty="0" smtClean="0"/>
              <a:t>82</a:t>
            </a:r>
          </a:p>
          <a:p>
            <a:pPr algn="ctr"/>
            <a:r>
              <a:rPr lang="en-US" sz="1100" dirty="0" smtClean="0"/>
              <a:t>98</a:t>
            </a:r>
          </a:p>
        </p:txBody>
      </p:sp>
      <p:sp>
        <p:nvSpPr>
          <p:cNvPr id="20" name="TextBox 19"/>
          <p:cNvSpPr txBox="1"/>
          <p:nvPr/>
        </p:nvSpPr>
        <p:spPr>
          <a:xfrm>
            <a:off x="3503070" y="6015791"/>
            <a:ext cx="960120" cy="3852110"/>
          </a:xfrm>
          <a:prstGeom prst="rect">
            <a:avLst/>
          </a:prstGeom>
          <a:solidFill>
            <a:srgbClr val="FF0000">
              <a:alpha val="74902"/>
            </a:srgbClr>
          </a:solidFill>
        </p:spPr>
        <p:txBody>
          <a:bodyPr vert="horz" wrap="square" numCol="2" rtlCol="0">
            <a:noAutofit/>
          </a:bodyPr>
          <a:lstStyle/>
          <a:p>
            <a:pPr algn="ctr"/>
            <a:r>
              <a:rPr lang="en-US" sz="1100" dirty="0" smtClean="0"/>
              <a:t>1</a:t>
            </a:r>
          </a:p>
          <a:p>
            <a:pPr algn="ctr"/>
            <a:r>
              <a:rPr lang="en-US" sz="1100" dirty="0" smtClean="0"/>
              <a:t>10</a:t>
            </a:r>
          </a:p>
          <a:p>
            <a:pPr algn="ctr"/>
            <a:r>
              <a:rPr lang="en-US" sz="1100" dirty="0" smtClean="0"/>
              <a:t>12</a:t>
            </a:r>
          </a:p>
          <a:p>
            <a:pPr algn="ctr"/>
            <a:r>
              <a:rPr lang="en-US" sz="1100" dirty="0" smtClean="0"/>
              <a:t>13</a:t>
            </a:r>
          </a:p>
          <a:p>
            <a:pPr algn="ctr"/>
            <a:r>
              <a:rPr lang="en-US" sz="1100" dirty="0" smtClean="0"/>
              <a:t>15</a:t>
            </a:r>
          </a:p>
          <a:p>
            <a:pPr algn="ctr"/>
            <a:r>
              <a:rPr lang="en-US" sz="1100" dirty="0" smtClean="0"/>
              <a:t>16</a:t>
            </a:r>
          </a:p>
          <a:p>
            <a:pPr algn="ctr"/>
            <a:r>
              <a:rPr lang="en-US" sz="1100" dirty="0" smtClean="0"/>
              <a:t>18</a:t>
            </a:r>
          </a:p>
          <a:p>
            <a:pPr algn="ctr"/>
            <a:r>
              <a:rPr lang="en-US" sz="1100" dirty="0" smtClean="0"/>
              <a:t>19</a:t>
            </a:r>
          </a:p>
          <a:p>
            <a:pPr algn="ctr"/>
            <a:r>
              <a:rPr lang="en-US" sz="1100" dirty="0" smtClean="0"/>
              <a:t>20</a:t>
            </a:r>
          </a:p>
          <a:p>
            <a:pPr algn="ctr"/>
            <a:r>
              <a:rPr lang="en-US" sz="1100" dirty="0" smtClean="0"/>
              <a:t>23</a:t>
            </a:r>
          </a:p>
          <a:p>
            <a:pPr algn="ctr"/>
            <a:r>
              <a:rPr lang="en-US" sz="1100" dirty="0" smtClean="0"/>
              <a:t>24</a:t>
            </a:r>
          </a:p>
          <a:p>
            <a:pPr algn="ctr"/>
            <a:r>
              <a:rPr lang="en-US" sz="1100" dirty="0" smtClean="0"/>
              <a:t>26</a:t>
            </a:r>
          </a:p>
          <a:p>
            <a:pPr algn="ctr"/>
            <a:r>
              <a:rPr lang="en-US" sz="1100" dirty="0" smtClean="0"/>
              <a:t>30</a:t>
            </a:r>
          </a:p>
          <a:p>
            <a:pPr algn="ctr"/>
            <a:r>
              <a:rPr lang="en-US" sz="1100" dirty="0" smtClean="0"/>
              <a:t>42</a:t>
            </a:r>
          </a:p>
          <a:p>
            <a:pPr algn="ctr"/>
            <a:r>
              <a:rPr lang="en-US" sz="1100" dirty="0" smtClean="0"/>
              <a:t>44</a:t>
            </a:r>
          </a:p>
          <a:p>
            <a:pPr algn="ctr"/>
            <a:r>
              <a:rPr lang="en-US" sz="1100" dirty="0" smtClean="0"/>
              <a:t>45</a:t>
            </a:r>
          </a:p>
          <a:p>
            <a:pPr algn="ctr"/>
            <a:r>
              <a:rPr lang="en-US" sz="1100" dirty="0" smtClean="0"/>
              <a:t>58</a:t>
            </a:r>
          </a:p>
          <a:p>
            <a:pPr algn="ctr"/>
            <a:r>
              <a:rPr lang="en-US" sz="1100" dirty="0" smtClean="0"/>
              <a:t>59</a:t>
            </a:r>
          </a:p>
          <a:p>
            <a:pPr algn="ctr"/>
            <a:r>
              <a:rPr lang="en-US" sz="1100" dirty="0" smtClean="0"/>
              <a:t>61</a:t>
            </a:r>
          </a:p>
          <a:p>
            <a:pPr algn="ctr"/>
            <a:r>
              <a:rPr lang="en-US" sz="1100" dirty="0" smtClean="0"/>
              <a:t>63</a:t>
            </a:r>
          </a:p>
          <a:p>
            <a:pPr algn="ctr"/>
            <a:r>
              <a:rPr lang="en-US" sz="1100" dirty="0" smtClean="0"/>
              <a:t>64</a:t>
            </a:r>
          </a:p>
          <a:p>
            <a:pPr algn="ctr"/>
            <a:r>
              <a:rPr lang="en-US" sz="1100" dirty="0" smtClean="0"/>
              <a:t>69</a:t>
            </a:r>
          </a:p>
          <a:p>
            <a:pPr algn="ctr"/>
            <a:r>
              <a:rPr lang="en-US" sz="1100" dirty="0" smtClean="0"/>
              <a:t>70</a:t>
            </a:r>
          </a:p>
          <a:p>
            <a:pPr algn="ctr"/>
            <a:r>
              <a:rPr lang="en-US" sz="1100" dirty="0" smtClean="0"/>
              <a:t>71</a:t>
            </a:r>
          </a:p>
          <a:p>
            <a:pPr algn="ctr"/>
            <a:r>
              <a:rPr lang="en-US" sz="1100" dirty="0" smtClean="0"/>
              <a:t>72</a:t>
            </a:r>
          </a:p>
          <a:p>
            <a:pPr algn="ctr"/>
            <a:r>
              <a:rPr lang="en-US" sz="1100" dirty="0" smtClean="0"/>
              <a:t>73</a:t>
            </a:r>
          </a:p>
          <a:p>
            <a:pPr algn="ctr"/>
            <a:r>
              <a:rPr lang="en-US" sz="1100" dirty="0" smtClean="0"/>
              <a:t>74</a:t>
            </a:r>
          </a:p>
          <a:p>
            <a:pPr algn="ctr"/>
            <a:r>
              <a:rPr lang="en-US" sz="1100" dirty="0" smtClean="0"/>
              <a:t>75</a:t>
            </a:r>
          </a:p>
          <a:p>
            <a:pPr algn="ctr"/>
            <a:r>
              <a:rPr lang="en-US" sz="1100" dirty="0" smtClean="0"/>
              <a:t>77</a:t>
            </a:r>
          </a:p>
          <a:p>
            <a:pPr algn="ctr"/>
            <a:r>
              <a:rPr lang="en-US" sz="1100" dirty="0" smtClean="0"/>
              <a:t>78</a:t>
            </a:r>
          </a:p>
          <a:p>
            <a:pPr algn="ctr"/>
            <a:r>
              <a:rPr lang="en-US" sz="1100" dirty="0" smtClean="0"/>
              <a:t>79</a:t>
            </a:r>
          </a:p>
          <a:p>
            <a:pPr algn="ctr"/>
            <a:r>
              <a:rPr lang="en-US" sz="1100" dirty="0" smtClean="0"/>
              <a:t>80</a:t>
            </a:r>
          </a:p>
          <a:p>
            <a:pPr algn="ctr"/>
            <a:r>
              <a:rPr lang="en-US" sz="1100" dirty="0" smtClean="0"/>
              <a:t>81</a:t>
            </a:r>
          </a:p>
          <a:p>
            <a:pPr algn="ctr"/>
            <a:r>
              <a:rPr lang="en-US" sz="1100" dirty="0" smtClean="0"/>
              <a:t>82</a:t>
            </a:r>
          </a:p>
          <a:p>
            <a:pPr algn="ctr"/>
            <a:r>
              <a:rPr lang="en-US" sz="1100" dirty="0" smtClean="0"/>
              <a:t>83</a:t>
            </a:r>
          </a:p>
          <a:p>
            <a:pPr algn="ctr"/>
            <a:r>
              <a:rPr lang="en-US" sz="1100" dirty="0" smtClean="0"/>
              <a:t>84</a:t>
            </a:r>
          </a:p>
          <a:p>
            <a:pPr algn="ctr"/>
            <a:r>
              <a:rPr lang="en-US" sz="1100" dirty="0" smtClean="0"/>
              <a:t>89</a:t>
            </a:r>
          </a:p>
          <a:p>
            <a:pPr algn="ctr"/>
            <a:r>
              <a:rPr lang="en-US" sz="1100" dirty="0" smtClean="0"/>
              <a:t>94</a:t>
            </a:r>
          </a:p>
          <a:p>
            <a:pPr algn="ctr"/>
            <a:r>
              <a:rPr lang="en-US" sz="1100" dirty="0" smtClean="0"/>
              <a:t>95</a:t>
            </a:r>
          </a:p>
          <a:p>
            <a:pPr algn="ctr"/>
            <a:r>
              <a:rPr lang="en-US" sz="1100" dirty="0" smtClean="0"/>
              <a:t>96</a:t>
            </a:r>
          </a:p>
          <a:p>
            <a:pPr algn="ctr"/>
            <a:r>
              <a:rPr lang="en-US" sz="1100" dirty="0" smtClean="0"/>
              <a:t>97</a:t>
            </a:r>
          </a:p>
          <a:p>
            <a:pPr algn="ctr"/>
            <a:r>
              <a:rPr lang="en-US" sz="1100" dirty="0" smtClean="0"/>
              <a:t>98</a:t>
            </a:r>
          </a:p>
          <a:p>
            <a:pPr algn="ctr"/>
            <a:r>
              <a:rPr lang="en-US" sz="1100" dirty="0" smtClean="0"/>
              <a:t>99</a:t>
            </a:r>
          </a:p>
          <a:p>
            <a:pPr algn="ctr"/>
            <a:r>
              <a:rPr lang="en-US" sz="1100" dirty="0" smtClean="0"/>
              <a:t>100</a:t>
            </a:r>
            <a:endParaRPr lang="en-US" sz="1100" dirty="0"/>
          </a:p>
        </p:txBody>
      </p:sp>
      <p:sp>
        <p:nvSpPr>
          <p:cNvPr id="21" name="TextBox 20"/>
          <p:cNvSpPr txBox="1"/>
          <p:nvPr/>
        </p:nvSpPr>
        <p:spPr>
          <a:xfrm>
            <a:off x="4846121" y="6015791"/>
            <a:ext cx="952498" cy="4042609"/>
          </a:xfrm>
          <a:prstGeom prst="rect">
            <a:avLst/>
          </a:prstGeom>
          <a:solidFill>
            <a:srgbClr val="A7C46E">
              <a:alpha val="74902"/>
            </a:srgbClr>
          </a:solidFill>
        </p:spPr>
        <p:txBody>
          <a:bodyPr vert="horz" wrap="square" rtlCol="0">
            <a:noAutofit/>
          </a:bodyPr>
          <a:lstStyle/>
          <a:p>
            <a:pPr algn="ctr"/>
            <a:r>
              <a:rPr lang="en-US" sz="1100" dirty="0" smtClean="0"/>
              <a:t>4</a:t>
            </a:r>
          </a:p>
          <a:p>
            <a:pPr algn="ctr"/>
            <a:r>
              <a:rPr lang="en-US" sz="1100" dirty="0" smtClean="0"/>
              <a:t>12</a:t>
            </a:r>
          </a:p>
          <a:p>
            <a:pPr algn="ctr"/>
            <a:r>
              <a:rPr lang="en-US" sz="1100" dirty="0" smtClean="0"/>
              <a:t>22</a:t>
            </a:r>
          </a:p>
          <a:p>
            <a:pPr algn="ctr"/>
            <a:r>
              <a:rPr lang="en-US" sz="1100" dirty="0" smtClean="0"/>
              <a:t>27</a:t>
            </a:r>
          </a:p>
          <a:p>
            <a:pPr algn="ctr"/>
            <a:r>
              <a:rPr lang="en-US" sz="1100" dirty="0" smtClean="0"/>
              <a:t>28</a:t>
            </a:r>
          </a:p>
          <a:p>
            <a:pPr algn="ctr"/>
            <a:r>
              <a:rPr lang="en-US" sz="1100" dirty="0" smtClean="0"/>
              <a:t>34</a:t>
            </a:r>
          </a:p>
          <a:p>
            <a:pPr algn="ctr"/>
            <a:r>
              <a:rPr lang="en-US" sz="1100" dirty="0" smtClean="0"/>
              <a:t>65</a:t>
            </a:r>
          </a:p>
          <a:p>
            <a:pPr algn="ctr"/>
            <a:r>
              <a:rPr lang="en-US" sz="1100" dirty="0" smtClean="0"/>
              <a:t>76</a:t>
            </a:r>
          </a:p>
          <a:p>
            <a:pPr algn="ctr"/>
            <a:r>
              <a:rPr lang="en-US" sz="1100" dirty="0" smtClean="0"/>
              <a:t>98</a:t>
            </a:r>
            <a:endParaRPr lang="en-US" sz="1100" dirty="0"/>
          </a:p>
        </p:txBody>
      </p:sp>
      <p:sp>
        <p:nvSpPr>
          <p:cNvPr id="40" name="TextBox 39"/>
          <p:cNvSpPr txBox="1"/>
          <p:nvPr/>
        </p:nvSpPr>
        <p:spPr>
          <a:xfrm>
            <a:off x="3504866" y="9867901"/>
            <a:ext cx="956215" cy="201132"/>
          </a:xfrm>
          <a:prstGeom prst="rect">
            <a:avLst/>
          </a:prstGeom>
          <a:solidFill>
            <a:srgbClr val="FF0000">
              <a:alpha val="74902"/>
            </a:srgbClr>
          </a:solidFill>
        </p:spPr>
        <p:txBody>
          <a:bodyPr vert="horz" wrap="square" numCol="2" rtlCol="0">
            <a:noAutofit/>
          </a:bodyPr>
          <a:lstStyle/>
          <a:p>
            <a:pPr algn="ctr"/>
            <a:endParaRPr lang="en-US" sz="1100" dirty="0"/>
          </a:p>
        </p:txBody>
      </p:sp>
    </p:spTree>
    <p:extLst>
      <p:ext uri="{BB962C8B-B14F-4D97-AF65-F5344CB8AC3E}">
        <p14:creationId xmlns:p14="http://schemas.microsoft.com/office/powerpoint/2010/main" val="90685446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Hbg SIG\Keystone\Archive\Diane\KYST_ALG1_AAEC_Smpl_Qstns_Glssry_April-2012_Page_1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50</a:t>
            </a:fld>
            <a:endParaRPr lang="en-US" dirty="0"/>
          </a:p>
        </p:txBody>
      </p:sp>
      <p:sp>
        <p:nvSpPr>
          <p:cNvPr id="2" name="TextBox 1"/>
          <p:cNvSpPr txBox="1"/>
          <p:nvPr/>
        </p:nvSpPr>
        <p:spPr>
          <a:xfrm>
            <a:off x="2373696" y="4069282"/>
            <a:ext cx="301686" cy="369332"/>
          </a:xfrm>
          <a:prstGeom prst="rect">
            <a:avLst/>
          </a:prstGeom>
          <a:noFill/>
        </p:spPr>
        <p:txBody>
          <a:bodyPr wrap="none" rtlCol="0">
            <a:spAutoFit/>
          </a:bodyPr>
          <a:lstStyle/>
          <a:p>
            <a:r>
              <a:rPr lang="en-US" b="1" dirty="0" smtClean="0">
                <a:solidFill>
                  <a:srgbClr val="558ED5"/>
                </a:solidFill>
              </a:rPr>
              <a:t>6</a:t>
            </a:r>
            <a:endParaRPr lang="en-US" b="1" dirty="0">
              <a:solidFill>
                <a:srgbClr val="558ED5"/>
              </a:solidFill>
            </a:endParaRPr>
          </a:p>
        </p:txBody>
      </p:sp>
      <p:sp>
        <p:nvSpPr>
          <p:cNvPr id="7" name="TextBox 6"/>
          <p:cNvSpPr txBox="1"/>
          <p:nvPr/>
        </p:nvSpPr>
        <p:spPr>
          <a:xfrm>
            <a:off x="2072010" y="6388413"/>
            <a:ext cx="301686" cy="369332"/>
          </a:xfrm>
          <a:prstGeom prst="rect">
            <a:avLst/>
          </a:prstGeom>
          <a:noFill/>
        </p:spPr>
        <p:txBody>
          <a:bodyPr wrap="none" rtlCol="0">
            <a:spAutoFit/>
          </a:bodyPr>
          <a:lstStyle/>
          <a:p>
            <a:r>
              <a:rPr lang="en-US" b="1" dirty="0" smtClean="0">
                <a:solidFill>
                  <a:srgbClr val="558ED5"/>
                </a:solidFill>
              </a:rPr>
              <a:t>3</a:t>
            </a:r>
            <a:endParaRPr lang="en-US" b="1" dirty="0">
              <a:solidFill>
                <a:srgbClr val="558ED5"/>
              </a:solidFill>
            </a:endParaRPr>
          </a:p>
        </p:txBody>
      </p:sp>
    </p:spTree>
    <p:extLst>
      <p:ext uri="{BB962C8B-B14F-4D97-AF65-F5344CB8AC3E}">
        <p14:creationId xmlns:p14="http://schemas.microsoft.com/office/powerpoint/2010/main" val="35352678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Hbg SIG\Keystone\Archive\Diane\KYST_ALG1_AAEC_Smpl_Qstns_Glssry_April-2012_Page_1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770813" cy="1005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51</a:t>
            </a:fld>
            <a:endParaRPr lang="en-US" dirty="0"/>
          </a:p>
        </p:txBody>
      </p:sp>
      <p:sp>
        <p:nvSpPr>
          <p:cNvPr id="7" name="Rectangle 6"/>
          <p:cNvSpPr/>
          <p:nvPr/>
        </p:nvSpPr>
        <p:spPr>
          <a:xfrm>
            <a:off x="7366971" y="5018480"/>
            <a:ext cx="417541" cy="1677885"/>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Constructed Response</a:t>
            </a:r>
            <a:endParaRPr lang="en-US" sz="900" b="1" spc="-300" dirty="0"/>
          </a:p>
        </p:txBody>
      </p:sp>
      <p:sp>
        <p:nvSpPr>
          <p:cNvPr id="8" name="TextBox 7"/>
          <p:cNvSpPr txBox="1"/>
          <p:nvPr/>
        </p:nvSpPr>
        <p:spPr>
          <a:xfrm>
            <a:off x="1376269" y="6338712"/>
            <a:ext cx="4815809" cy="1754326"/>
          </a:xfrm>
          <a:prstGeom prst="rect">
            <a:avLst/>
          </a:prstGeom>
          <a:noFill/>
          <a:ln>
            <a:solidFill>
              <a:srgbClr val="558ED5"/>
            </a:solidFill>
          </a:ln>
        </p:spPr>
        <p:txBody>
          <a:bodyPr wrap="square" rtlCol="0">
            <a:spAutoFit/>
          </a:bodyPr>
          <a:lstStyle/>
          <a:p>
            <a:r>
              <a:rPr lang="en-US" b="1" dirty="0" smtClean="0">
                <a:solidFill>
                  <a:srgbClr val="558ED5"/>
                </a:solidFill>
              </a:rPr>
              <a:t>Alex will have saved more money than Pat anytime after 5 hours of babysitting: h &gt; 5.</a:t>
            </a:r>
          </a:p>
          <a:p>
            <a:endParaRPr lang="en-US" b="1" dirty="0">
              <a:solidFill>
                <a:srgbClr val="558ED5"/>
              </a:solidFill>
            </a:endParaRPr>
          </a:p>
          <a:p>
            <a:r>
              <a:rPr lang="en-US" b="1" dirty="0" smtClean="0">
                <a:solidFill>
                  <a:srgbClr val="558ED5"/>
                </a:solidFill>
              </a:rPr>
              <a:t>Since Alex makes $1 per hour more than Pat, he will exceed Pat’s base savings of $5 after 5 hours of work.</a:t>
            </a:r>
            <a:endParaRPr lang="en-US" b="1" dirty="0">
              <a:solidFill>
                <a:srgbClr val="558ED5"/>
              </a:solidFill>
            </a:endParaRPr>
          </a:p>
        </p:txBody>
      </p:sp>
    </p:spTree>
    <p:extLst>
      <p:ext uri="{BB962C8B-B14F-4D97-AF65-F5344CB8AC3E}">
        <p14:creationId xmlns:p14="http://schemas.microsoft.com/office/powerpoint/2010/main" val="15825453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Hbg SIG\Keystone\Archive\Diane\KYST_ALG1_AAEC_Smpl_Qstns_Glssry_April-2012_Page_2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8" y="-1588"/>
            <a:ext cx="7770812" cy="1005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52</a:t>
            </a:fld>
            <a:endParaRPr lang="en-US" dirty="0"/>
          </a:p>
        </p:txBody>
      </p:sp>
      <mc:AlternateContent xmlns:mc="http://schemas.openxmlformats.org/markup-compatibility/2006" xmlns:a14="http://schemas.microsoft.com/office/drawing/2010/main">
        <mc:Choice Requires="a14">
          <p:sp>
            <p:nvSpPr>
              <p:cNvPr id="2" name="TextBox 1"/>
              <p:cNvSpPr txBox="1"/>
              <p:nvPr/>
            </p:nvSpPr>
            <p:spPr>
              <a:xfrm>
                <a:off x="2107093" y="5237928"/>
                <a:ext cx="1399742" cy="61651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558ED5"/>
                          </a:solidFill>
                          <a:latin typeface="Cambria Math"/>
                        </a:rPr>
                        <m:t>𝒚</m:t>
                      </m:r>
                      <m:r>
                        <a:rPr lang="en-US" b="1" i="1" smtClean="0">
                          <a:solidFill>
                            <a:srgbClr val="558ED5"/>
                          </a:solidFill>
                          <a:latin typeface="Cambria Math"/>
                        </a:rPr>
                        <m:t>=</m:t>
                      </m:r>
                      <m:f>
                        <m:fPr>
                          <m:ctrlPr>
                            <a:rPr lang="en-US" b="1" i="1" smtClean="0">
                              <a:solidFill>
                                <a:srgbClr val="558ED5"/>
                              </a:solidFill>
                              <a:latin typeface="Cambria Math"/>
                            </a:rPr>
                          </m:ctrlPr>
                        </m:fPr>
                        <m:num>
                          <m:r>
                            <a:rPr lang="en-US" b="1" i="1" smtClean="0">
                              <a:solidFill>
                                <a:srgbClr val="558ED5"/>
                              </a:solidFill>
                              <a:latin typeface="Cambria Math"/>
                            </a:rPr>
                            <m:t>𝟑</m:t>
                          </m:r>
                        </m:num>
                        <m:den>
                          <m:r>
                            <a:rPr lang="en-US" b="1" i="1" smtClean="0">
                              <a:solidFill>
                                <a:srgbClr val="558ED5"/>
                              </a:solidFill>
                              <a:latin typeface="Cambria Math"/>
                            </a:rPr>
                            <m:t>𝟒</m:t>
                          </m:r>
                        </m:den>
                      </m:f>
                      <m:r>
                        <a:rPr lang="en-US" b="1" i="1" smtClean="0">
                          <a:solidFill>
                            <a:srgbClr val="558ED5"/>
                          </a:solidFill>
                          <a:latin typeface="Cambria Math"/>
                        </a:rPr>
                        <m:t>𝒙</m:t>
                      </m:r>
                      <m:r>
                        <a:rPr lang="en-US" b="1" i="1" smtClean="0">
                          <a:solidFill>
                            <a:srgbClr val="558ED5"/>
                          </a:solidFill>
                          <a:latin typeface="Cambria Math"/>
                        </a:rPr>
                        <m:t>+</m:t>
                      </m:r>
                      <m:f>
                        <m:fPr>
                          <m:ctrlPr>
                            <a:rPr lang="en-US" b="1" i="1" smtClean="0">
                              <a:solidFill>
                                <a:srgbClr val="558ED5"/>
                              </a:solidFill>
                              <a:latin typeface="Cambria Math"/>
                            </a:rPr>
                          </m:ctrlPr>
                        </m:fPr>
                        <m:num>
                          <m:r>
                            <a:rPr lang="en-US" b="1" i="1" smtClean="0">
                              <a:solidFill>
                                <a:srgbClr val="558ED5"/>
                              </a:solidFill>
                              <a:latin typeface="Cambria Math"/>
                            </a:rPr>
                            <m:t>𝟓</m:t>
                          </m:r>
                        </m:num>
                        <m:den>
                          <m:r>
                            <a:rPr lang="en-US" b="1" i="1" smtClean="0">
                              <a:solidFill>
                                <a:srgbClr val="558ED5"/>
                              </a:solidFill>
                              <a:latin typeface="Cambria Math"/>
                            </a:rPr>
                            <m:t>𝟒</m:t>
                          </m:r>
                        </m:den>
                      </m:f>
                    </m:oMath>
                  </m:oMathPara>
                </a14:m>
                <a:endParaRPr lang="en-US" b="1" dirty="0">
                  <a:solidFill>
                    <a:srgbClr val="558ED5"/>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2107093" y="5237928"/>
                <a:ext cx="1399742" cy="616515"/>
              </a:xfrm>
              <a:prstGeom prst="rect">
                <a:avLst/>
              </a:prstGeom>
              <a:blipFill rotWithShape="1">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9103492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F:\Hbg SIG\Keystone\Archive\Diane\KYST_ALG1_AAEC_Smpl_Qstns_Glssry_April-2012_Page_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53</a:t>
            </a:fld>
            <a:endParaRPr lang="en-US" dirty="0"/>
          </a:p>
        </p:txBody>
      </p:sp>
      <p:sp>
        <p:nvSpPr>
          <p:cNvPr id="7" name="Rectangle 6"/>
          <p:cNvSpPr/>
          <p:nvPr/>
        </p:nvSpPr>
        <p:spPr>
          <a:xfrm>
            <a:off x="7366971" y="5018480"/>
            <a:ext cx="417541" cy="1677885"/>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Constructed Response</a:t>
            </a:r>
            <a:endParaRPr lang="en-US" sz="900" b="1" spc="-300" dirty="0"/>
          </a:p>
        </p:txBody>
      </p:sp>
      <p:sp>
        <p:nvSpPr>
          <p:cNvPr id="2" name="TextBox 1"/>
          <p:cNvSpPr txBox="1"/>
          <p:nvPr/>
        </p:nvSpPr>
        <p:spPr>
          <a:xfrm>
            <a:off x="1749287" y="2503077"/>
            <a:ext cx="1806007" cy="369332"/>
          </a:xfrm>
          <a:prstGeom prst="rect">
            <a:avLst/>
          </a:prstGeom>
          <a:noFill/>
        </p:spPr>
        <p:txBody>
          <a:bodyPr wrap="none" rtlCol="0">
            <a:spAutoFit/>
          </a:bodyPr>
          <a:lstStyle/>
          <a:p>
            <a:r>
              <a:rPr lang="en-US" b="1" dirty="0" smtClean="0">
                <a:solidFill>
                  <a:srgbClr val="558ED5"/>
                </a:solidFill>
              </a:rPr>
              <a:t>number of bowls</a:t>
            </a:r>
            <a:endParaRPr lang="en-US" b="1" dirty="0">
              <a:solidFill>
                <a:srgbClr val="558ED5"/>
              </a:solidFill>
            </a:endParaRPr>
          </a:p>
        </p:txBody>
      </p:sp>
      <p:sp>
        <p:nvSpPr>
          <p:cNvPr id="8" name="TextBox 7"/>
          <p:cNvSpPr txBox="1"/>
          <p:nvPr/>
        </p:nvSpPr>
        <p:spPr>
          <a:xfrm>
            <a:off x="1583639" y="3142488"/>
            <a:ext cx="2201052" cy="338554"/>
          </a:xfrm>
          <a:prstGeom prst="rect">
            <a:avLst/>
          </a:prstGeom>
          <a:noFill/>
        </p:spPr>
        <p:txBody>
          <a:bodyPr wrap="none" rtlCol="0">
            <a:spAutoFit/>
          </a:bodyPr>
          <a:lstStyle/>
          <a:p>
            <a:r>
              <a:rPr lang="en-US" sz="1600" b="1" dirty="0" smtClean="0">
                <a:solidFill>
                  <a:srgbClr val="558ED5"/>
                </a:solidFill>
              </a:rPr>
              <a:t>height of stack of bowls</a:t>
            </a:r>
            <a:endParaRPr lang="en-US" sz="1600" b="1" dirty="0">
              <a:solidFill>
                <a:srgbClr val="558ED5"/>
              </a:solidFill>
            </a:endParaRPr>
          </a:p>
        </p:txBody>
      </p:sp>
      <p:sp>
        <p:nvSpPr>
          <p:cNvPr id="9" name="TextBox 8"/>
          <p:cNvSpPr txBox="1"/>
          <p:nvPr/>
        </p:nvSpPr>
        <p:spPr>
          <a:xfrm>
            <a:off x="2167677" y="5408616"/>
            <a:ext cx="516488" cy="369332"/>
          </a:xfrm>
          <a:prstGeom prst="rect">
            <a:avLst/>
          </a:prstGeom>
          <a:noFill/>
        </p:spPr>
        <p:txBody>
          <a:bodyPr wrap="none" rtlCol="0">
            <a:spAutoFit/>
          </a:bodyPr>
          <a:lstStyle/>
          <a:p>
            <a:r>
              <a:rPr lang="en-US" b="1" dirty="0" smtClean="0">
                <a:solidFill>
                  <a:srgbClr val="558ED5"/>
                </a:solidFill>
              </a:rPr>
              <a:t>8 ¾</a:t>
            </a:r>
            <a:endParaRPr lang="en-US" b="1" dirty="0">
              <a:solidFill>
                <a:srgbClr val="558ED5"/>
              </a:solidFill>
            </a:endParaRPr>
          </a:p>
        </p:txBody>
      </p:sp>
    </p:spTree>
    <p:extLst>
      <p:ext uri="{BB962C8B-B14F-4D97-AF65-F5344CB8AC3E}">
        <p14:creationId xmlns:p14="http://schemas.microsoft.com/office/powerpoint/2010/main" val="29259909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F:\Hbg SIG\Keystone\Archive\Diane\KYST_ALG1_AAEC_Smpl_Qstns_Glssry_April-2012_Page_2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54</a:t>
            </a:fld>
            <a:endParaRPr lang="en-US" dirty="0"/>
          </a:p>
        </p:txBody>
      </p:sp>
      <p:sp>
        <p:nvSpPr>
          <p:cNvPr id="2" name="TextBox 1"/>
          <p:cNvSpPr txBox="1"/>
          <p:nvPr/>
        </p:nvSpPr>
        <p:spPr>
          <a:xfrm>
            <a:off x="2107096" y="4570415"/>
            <a:ext cx="883575" cy="369332"/>
          </a:xfrm>
          <a:prstGeom prst="rect">
            <a:avLst/>
          </a:prstGeom>
          <a:noFill/>
        </p:spPr>
        <p:txBody>
          <a:bodyPr wrap="none" rtlCol="0">
            <a:spAutoFit/>
          </a:bodyPr>
          <a:lstStyle/>
          <a:p>
            <a:r>
              <a:rPr lang="en-US" b="1" dirty="0" smtClean="0">
                <a:solidFill>
                  <a:srgbClr val="558ED5"/>
                </a:solidFill>
              </a:rPr>
              <a:t>x ≤ 240</a:t>
            </a:r>
            <a:endParaRPr lang="en-US" b="1" dirty="0">
              <a:solidFill>
                <a:srgbClr val="558ED5"/>
              </a:solidFill>
            </a:endParaRPr>
          </a:p>
        </p:txBody>
      </p:sp>
      <mc:AlternateContent xmlns:mc="http://schemas.openxmlformats.org/markup-compatibility/2006" xmlns:a14="http://schemas.microsoft.com/office/drawing/2010/main">
        <mc:Choice Requires="a14">
          <p:sp>
            <p:nvSpPr>
              <p:cNvPr id="7" name="TextBox 6"/>
              <p:cNvSpPr txBox="1"/>
              <p:nvPr/>
            </p:nvSpPr>
            <p:spPr>
              <a:xfrm>
                <a:off x="5717495" y="4408942"/>
                <a:ext cx="1598515" cy="495200"/>
              </a:xfrm>
              <a:prstGeom prst="rect">
                <a:avLst/>
              </a:prstGeom>
              <a:noFill/>
            </p:spPr>
            <p:txBody>
              <a:bodyPr wrap="none" rtlCol="0">
                <a:spAutoFit/>
              </a:bodyPr>
              <a:lstStyle/>
              <a:p>
                <a:pPr algn="ctr"/>
                <a:r>
                  <a:rPr lang="en-US" b="1" dirty="0" smtClean="0">
                    <a:solidFill>
                      <a:srgbClr val="00B050"/>
                    </a:solidFill>
                  </a:rPr>
                  <a:t>y ≤ </a:t>
                </a:r>
                <a14:m>
                  <m:oMath xmlns:m="http://schemas.openxmlformats.org/officeDocument/2006/math">
                    <m:f>
                      <m:fPr>
                        <m:ctrlPr>
                          <a:rPr lang="en-US" b="1" i="1">
                            <a:solidFill>
                              <a:srgbClr val="00B050"/>
                            </a:solidFill>
                            <a:latin typeface="Cambria Math"/>
                          </a:rPr>
                        </m:ctrlPr>
                      </m:fPr>
                      <m:num>
                        <m:r>
                          <m:rPr>
                            <m:nor/>
                          </m:rPr>
                          <a:rPr lang="en-US" b="1" dirty="0">
                            <a:solidFill>
                              <a:srgbClr val="00B050"/>
                            </a:solidFill>
                          </a:rPr>
                          <m:t>−</m:t>
                        </m:r>
                        <m:r>
                          <a:rPr lang="en-US" b="1" i="1">
                            <a:solidFill>
                              <a:srgbClr val="00B050"/>
                            </a:solidFill>
                            <a:latin typeface="Cambria Math"/>
                          </a:rPr>
                          <m:t>𝟓</m:t>
                        </m:r>
                      </m:num>
                      <m:den>
                        <m:r>
                          <a:rPr lang="en-US" b="1" i="1">
                            <a:solidFill>
                              <a:srgbClr val="00B050"/>
                            </a:solidFill>
                            <a:latin typeface="Cambria Math"/>
                          </a:rPr>
                          <m:t>𝟒</m:t>
                        </m:r>
                      </m:den>
                    </m:f>
                    <m:r>
                      <a:rPr lang="en-US" b="1" i="1">
                        <a:solidFill>
                          <a:srgbClr val="00B050"/>
                        </a:solidFill>
                        <a:latin typeface="Cambria Math"/>
                      </a:rPr>
                      <m:t>𝒙</m:t>
                    </m:r>
                    <m:r>
                      <a:rPr lang="en-US" b="1" i="1">
                        <a:solidFill>
                          <a:srgbClr val="00B050"/>
                        </a:solidFill>
                        <a:latin typeface="Cambria Math"/>
                      </a:rPr>
                      <m:t>+</m:t>
                    </m:r>
                    <m:r>
                      <a:rPr lang="en-US" b="1" i="1">
                        <a:solidFill>
                          <a:srgbClr val="00B050"/>
                        </a:solidFill>
                        <a:latin typeface="Cambria Math"/>
                      </a:rPr>
                      <m:t>𝟑𝟎𝟎</m:t>
                    </m:r>
                  </m:oMath>
                </a14:m>
                <a:endParaRPr lang="en-US" b="1" dirty="0">
                  <a:solidFill>
                    <a:srgbClr val="00B050"/>
                  </a:solidFill>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5717495" y="4408942"/>
                <a:ext cx="1598515" cy="495200"/>
              </a:xfrm>
              <a:prstGeom prst="rect">
                <a:avLst/>
              </a:prstGeom>
              <a:blipFill rotWithShape="1">
                <a:blip r:embed="rId4"/>
                <a:stretch>
                  <a:fillRect l="-3053" b="-8642"/>
                </a:stretch>
              </a:blipFill>
            </p:spPr>
            <p:txBody>
              <a:bodyPr/>
              <a:lstStyle/>
              <a:p>
                <a:r>
                  <a:rPr lang="en-US">
                    <a:noFill/>
                  </a:rPr>
                  <a:t> </a:t>
                </a:r>
              </a:p>
            </p:txBody>
          </p:sp>
        </mc:Fallback>
      </mc:AlternateContent>
      <p:cxnSp>
        <p:nvCxnSpPr>
          <p:cNvPr id="9" name="Straight Arrow Connector 8"/>
          <p:cNvCxnSpPr/>
          <p:nvPr/>
        </p:nvCxnSpPr>
        <p:spPr>
          <a:xfrm flipV="1">
            <a:off x="4591878" y="5953539"/>
            <a:ext cx="0" cy="2256183"/>
          </a:xfrm>
          <a:prstGeom prst="straightConnector1">
            <a:avLst/>
          </a:prstGeom>
          <a:ln w="28575">
            <a:solidFill>
              <a:srgbClr val="558ED5"/>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5400000" flipV="1">
            <a:off x="4040257" y="5837583"/>
            <a:ext cx="0" cy="2256183"/>
          </a:xfrm>
          <a:prstGeom prst="straightConnector1">
            <a:avLst/>
          </a:prstGeom>
          <a:ln w="28575">
            <a:solidFill>
              <a:srgbClr val="558ED5"/>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 name="TextBox 11"/>
              <p:cNvSpPr txBox="1"/>
              <p:nvPr/>
            </p:nvSpPr>
            <p:spPr>
              <a:xfrm rot="3028054">
                <a:off x="2881588" y="6234278"/>
                <a:ext cx="1128834" cy="39812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050" b="1" i="1" smtClean="0">
                          <a:solidFill>
                            <a:srgbClr val="00B050"/>
                          </a:solidFill>
                          <a:latin typeface="Cambria Math"/>
                        </a:rPr>
                        <m:t>𝒚</m:t>
                      </m:r>
                      <m:r>
                        <a:rPr lang="en-US" sz="1050" b="1" i="1" smtClean="0">
                          <a:solidFill>
                            <a:srgbClr val="00B050"/>
                          </a:solidFill>
                          <a:latin typeface="Cambria Math"/>
                        </a:rPr>
                        <m:t>=</m:t>
                      </m:r>
                      <m:f>
                        <m:fPr>
                          <m:ctrlPr>
                            <a:rPr lang="en-US" sz="1050" b="1" i="1" smtClean="0">
                              <a:solidFill>
                                <a:srgbClr val="00B050"/>
                              </a:solidFill>
                              <a:latin typeface="Cambria Math"/>
                            </a:rPr>
                          </m:ctrlPr>
                        </m:fPr>
                        <m:num>
                          <m:r>
                            <m:rPr>
                              <m:nor/>
                            </m:rPr>
                            <a:rPr lang="en-US" sz="1200" b="1" dirty="0">
                              <a:solidFill>
                                <a:srgbClr val="00B050"/>
                              </a:solidFill>
                            </a:rPr>
                            <m:t>−</m:t>
                          </m:r>
                          <m:r>
                            <a:rPr lang="en-US" sz="1050" b="1" i="1" smtClean="0">
                              <a:solidFill>
                                <a:srgbClr val="00B050"/>
                              </a:solidFill>
                              <a:latin typeface="Cambria Math"/>
                            </a:rPr>
                            <m:t>𝟓</m:t>
                          </m:r>
                        </m:num>
                        <m:den>
                          <m:r>
                            <a:rPr lang="en-US" sz="1050" b="1" i="1" smtClean="0">
                              <a:solidFill>
                                <a:srgbClr val="00B050"/>
                              </a:solidFill>
                              <a:latin typeface="Cambria Math"/>
                            </a:rPr>
                            <m:t>𝟒</m:t>
                          </m:r>
                        </m:den>
                      </m:f>
                      <m:r>
                        <a:rPr lang="en-US" sz="1050" b="1" i="1" smtClean="0">
                          <a:solidFill>
                            <a:srgbClr val="00B050"/>
                          </a:solidFill>
                          <a:latin typeface="Cambria Math"/>
                        </a:rPr>
                        <m:t>𝒙</m:t>
                      </m:r>
                      <m:r>
                        <a:rPr lang="en-US" sz="1050" b="1" i="1" smtClean="0">
                          <a:solidFill>
                            <a:srgbClr val="00B050"/>
                          </a:solidFill>
                          <a:latin typeface="Cambria Math"/>
                        </a:rPr>
                        <m:t>+</m:t>
                      </m:r>
                      <m:r>
                        <a:rPr lang="en-US" sz="1050" b="1" i="1" smtClean="0">
                          <a:solidFill>
                            <a:srgbClr val="00B050"/>
                          </a:solidFill>
                          <a:latin typeface="Cambria Math"/>
                        </a:rPr>
                        <m:t>𝟑𝟎𝟎</m:t>
                      </m:r>
                    </m:oMath>
                  </m:oMathPara>
                </a14:m>
                <a:endParaRPr lang="en-US" sz="1200" b="1" dirty="0">
                  <a:solidFill>
                    <a:srgbClr val="00B050"/>
                  </a:solidFill>
                </a:endParaRPr>
              </a:p>
            </p:txBody>
          </p:sp>
        </mc:Choice>
        <mc:Fallback xmlns="">
          <p:sp>
            <p:nvSpPr>
              <p:cNvPr id="12" name="TextBox 11"/>
              <p:cNvSpPr txBox="1">
                <a:spLocks noRot="1" noChangeAspect="1" noMove="1" noResize="1" noEditPoints="1" noAdjustHandles="1" noChangeArrowheads="1" noChangeShapeType="1" noTextEdit="1"/>
              </p:cNvSpPr>
              <p:nvPr/>
            </p:nvSpPr>
            <p:spPr>
              <a:xfrm rot="3028054">
                <a:off x="2881588" y="6234278"/>
                <a:ext cx="1128834" cy="398122"/>
              </a:xfrm>
              <a:prstGeom prst="rect">
                <a:avLst/>
              </a:prstGeom>
              <a:blipFill rotWithShape="1">
                <a:blip r:embed="rId5"/>
                <a:stretch>
                  <a:fillRect/>
                </a:stretch>
              </a:blipFill>
            </p:spPr>
            <p:txBody>
              <a:bodyPr/>
              <a:lstStyle/>
              <a:p>
                <a:r>
                  <a:rPr lang="en-US">
                    <a:noFill/>
                  </a:rPr>
                  <a:t> </a:t>
                </a:r>
              </a:p>
            </p:txBody>
          </p:sp>
        </mc:Fallback>
      </mc:AlternateContent>
      <p:sp>
        <p:nvSpPr>
          <p:cNvPr id="10" name="Freeform 9"/>
          <p:cNvSpPr/>
          <p:nvPr/>
        </p:nvSpPr>
        <p:spPr>
          <a:xfrm>
            <a:off x="2922104" y="6977270"/>
            <a:ext cx="1679713" cy="1242391"/>
          </a:xfrm>
          <a:custGeom>
            <a:avLst/>
            <a:gdLst>
              <a:gd name="connsiteX0" fmla="*/ 0 w 1679713"/>
              <a:gd name="connsiteY0" fmla="*/ 9939 h 1242391"/>
              <a:gd name="connsiteX1" fmla="*/ 0 w 1679713"/>
              <a:gd name="connsiteY1" fmla="*/ 1242391 h 1242391"/>
              <a:gd name="connsiteX2" fmla="*/ 1679713 w 1679713"/>
              <a:gd name="connsiteY2" fmla="*/ 1242391 h 1242391"/>
              <a:gd name="connsiteX3" fmla="*/ 665922 w 1679713"/>
              <a:gd name="connsiteY3" fmla="*/ 0 h 1242391"/>
              <a:gd name="connsiteX4" fmla="*/ 0 w 1679713"/>
              <a:gd name="connsiteY4" fmla="*/ 9939 h 1242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9713" h="1242391">
                <a:moveTo>
                  <a:pt x="0" y="9939"/>
                </a:moveTo>
                <a:lnTo>
                  <a:pt x="0" y="1242391"/>
                </a:lnTo>
                <a:lnTo>
                  <a:pt x="1679713" y="1242391"/>
                </a:lnTo>
                <a:lnTo>
                  <a:pt x="665922" y="0"/>
                </a:lnTo>
                <a:lnTo>
                  <a:pt x="0" y="9939"/>
                </a:lnTo>
                <a:close/>
              </a:path>
            </a:pathLst>
          </a:custGeom>
          <a:solidFill>
            <a:schemeClr val="bg1">
              <a:lumMod val="5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168845" y="4471876"/>
            <a:ext cx="865943" cy="369332"/>
          </a:xfrm>
          <a:prstGeom prst="rect">
            <a:avLst/>
          </a:prstGeom>
        </p:spPr>
        <p:txBody>
          <a:bodyPr wrap="none">
            <a:spAutoFit/>
          </a:bodyPr>
          <a:lstStyle/>
          <a:p>
            <a:r>
              <a:rPr lang="en-US" b="1" dirty="0">
                <a:solidFill>
                  <a:srgbClr val="558ED5"/>
                </a:solidFill>
              </a:rPr>
              <a:t>y ≤ </a:t>
            </a:r>
            <a:r>
              <a:rPr lang="en-US" b="1" dirty="0" smtClean="0">
                <a:solidFill>
                  <a:srgbClr val="558ED5"/>
                </a:solidFill>
              </a:rPr>
              <a:t>180</a:t>
            </a:r>
            <a:endParaRPr lang="en-US" dirty="0">
              <a:solidFill>
                <a:srgbClr val="558ED5"/>
              </a:solidFill>
            </a:endParaRPr>
          </a:p>
        </p:txBody>
      </p:sp>
      <p:sp>
        <p:nvSpPr>
          <p:cNvPr id="14" name="Rectangle 13"/>
          <p:cNvSpPr/>
          <p:nvPr/>
        </p:nvSpPr>
        <p:spPr>
          <a:xfrm>
            <a:off x="5247495" y="4469901"/>
            <a:ext cx="470000" cy="369332"/>
          </a:xfrm>
          <a:prstGeom prst="rect">
            <a:avLst/>
          </a:prstGeom>
        </p:spPr>
        <p:txBody>
          <a:bodyPr wrap="none">
            <a:spAutoFit/>
          </a:bodyPr>
          <a:lstStyle/>
          <a:p>
            <a:r>
              <a:rPr lang="en-US" b="1" dirty="0" smtClean="0">
                <a:solidFill>
                  <a:srgbClr val="00B050"/>
                </a:solidFill>
              </a:rPr>
              <a:t>OR</a:t>
            </a:r>
            <a:endParaRPr lang="en-US" dirty="0">
              <a:solidFill>
                <a:srgbClr val="00B050"/>
              </a:solidFill>
            </a:endParaRPr>
          </a:p>
        </p:txBody>
      </p:sp>
      <p:sp>
        <p:nvSpPr>
          <p:cNvPr id="15" name="Freeform 14"/>
          <p:cNvSpPr/>
          <p:nvPr/>
        </p:nvSpPr>
        <p:spPr>
          <a:xfrm>
            <a:off x="3594477" y="6970816"/>
            <a:ext cx="989399" cy="1228476"/>
          </a:xfrm>
          <a:custGeom>
            <a:avLst/>
            <a:gdLst>
              <a:gd name="connsiteX0" fmla="*/ 0 w 961901"/>
              <a:gd name="connsiteY0" fmla="*/ 11875 h 1199407"/>
              <a:gd name="connsiteX1" fmla="*/ 961901 w 961901"/>
              <a:gd name="connsiteY1" fmla="*/ 1199407 h 1199407"/>
              <a:gd name="connsiteX2" fmla="*/ 961901 w 961901"/>
              <a:gd name="connsiteY2" fmla="*/ 0 h 1199407"/>
              <a:gd name="connsiteX3" fmla="*/ 0 w 961901"/>
              <a:gd name="connsiteY3" fmla="*/ 11875 h 1199407"/>
              <a:gd name="connsiteX0" fmla="*/ 0 w 910697"/>
              <a:gd name="connsiteY0" fmla="*/ 11875 h 1199407"/>
              <a:gd name="connsiteX1" fmla="*/ 910697 w 910697"/>
              <a:gd name="connsiteY1" fmla="*/ 1199407 h 1199407"/>
              <a:gd name="connsiteX2" fmla="*/ 910697 w 910697"/>
              <a:gd name="connsiteY2" fmla="*/ 0 h 1199407"/>
              <a:gd name="connsiteX3" fmla="*/ 0 w 910697"/>
              <a:gd name="connsiteY3" fmla="*/ 11875 h 1199407"/>
              <a:gd name="connsiteX0" fmla="*/ 0 w 910697"/>
              <a:gd name="connsiteY0" fmla="*/ 11875 h 1189310"/>
              <a:gd name="connsiteX1" fmla="*/ 910697 w 910697"/>
              <a:gd name="connsiteY1" fmla="*/ 1189310 h 1189310"/>
              <a:gd name="connsiteX2" fmla="*/ 910697 w 910697"/>
              <a:gd name="connsiteY2" fmla="*/ 0 h 1189310"/>
              <a:gd name="connsiteX3" fmla="*/ 0 w 910697"/>
              <a:gd name="connsiteY3" fmla="*/ 11875 h 1189310"/>
            </a:gdLst>
            <a:ahLst/>
            <a:cxnLst>
              <a:cxn ang="0">
                <a:pos x="connsiteX0" y="connsiteY0"/>
              </a:cxn>
              <a:cxn ang="0">
                <a:pos x="connsiteX1" y="connsiteY1"/>
              </a:cxn>
              <a:cxn ang="0">
                <a:pos x="connsiteX2" y="connsiteY2"/>
              </a:cxn>
              <a:cxn ang="0">
                <a:pos x="connsiteX3" y="connsiteY3"/>
              </a:cxn>
            </a:cxnLst>
            <a:rect l="l" t="t" r="r" b="b"/>
            <a:pathLst>
              <a:path w="910697" h="1189310">
                <a:moveTo>
                  <a:pt x="0" y="11875"/>
                </a:moveTo>
                <a:lnTo>
                  <a:pt x="910697" y="1189310"/>
                </a:lnTo>
                <a:lnTo>
                  <a:pt x="910697" y="0"/>
                </a:lnTo>
                <a:lnTo>
                  <a:pt x="0" y="11875"/>
                </a:lnTo>
                <a:close/>
              </a:path>
            </a:pathLst>
          </a:custGeom>
          <a:solidFill>
            <a:schemeClr val="bg1">
              <a:lumMod val="5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Connector 4"/>
          <p:cNvCxnSpPr/>
          <p:nvPr/>
        </p:nvCxnSpPr>
        <p:spPr>
          <a:xfrm>
            <a:off x="2912165" y="6132443"/>
            <a:ext cx="1679713" cy="2077279"/>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051647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F:\Hbg SIG\Keystone\Archive\Diane\KYST_ALG1_AAEC_Smpl_Qstns_Glssry_April-2012_Page_2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55</a:t>
            </a:fld>
            <a:endParaRPr lang="en-US" dirty="0"/>
          </a:p>
        </p:txBody>
      </p:sp>
      <p:sp>
        <p:nvSpPr>
          <p:cNvPr id="7" name="Rectangle 6"/>
          <p:cNvSpPr/>
          <p:nvPr/>
        </p:nvSpPr>
        <p:spPr>
          <a:xfrm>
            <a:off x="7366971" y="5018480"/>
            <a:ext cx="417541" cy="1677885"/>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Constructed Response</a:t>
            </a:r>
            <a:endParaRPr lang="en-US" sz="900" b="1" spc="-300" dirty="0"/>
          </a:p>
        </p:txBody>
      </p:sp>
      <mc:AlternateContent xmlns:mc="http://schemas.openxmlformats.org/markup-compatibility/2006" xmlns:a14="http://schemas.microsoft.com/office/drawing/2010/main">
        <mc:Choice Requires="a14">
          <p:sp>
            <p:nvSpPr>
              <p:cNvPr id="8" name="TextBox 7"/>
              <p:cNvSpPr txBox="1"/>
              <p:nvPr/>
            </p:nvSpPr>
            <p:spPr>
              <a:xfrm>
                <a:off x="1166196" y="2414976"/>
                <a:ext cx="5224665" cy="3194464"/>
              </a:xfrm>
              <a:prstGeom prst="rect">
                <a:avLst/>
              </a:prstGeom>
              <a:solidFill>
                <a:schemeClr val="bg1"/>
              </a:solidFill>
            </p:spPr>
            <p:txBody>
              <a:bodyPr wrap="square" rtlCol="0">
                <a:spAutoFit/>
              </a:bodyPr>
              <a:lstStyle/>
              <a:p>
                <a:r>
                  <a:rPr lang="en-US" sz="1600" b="1" dirty="0" smtClean="0">
                    <a:solidFill>
                      <a:srgbClr val="558ED5"/>
                    </a:solidFill>
                  </a:rPr>
                  <a:t>Since a single bushel of apples may yield one of the following:</a:t>
                </a:r>
              </a:p>
              <a:p>
                <a:endParaRPr lang="en-US" sz="1600" b="1" dirty="0">
                  <a:solidFill>
                    <a:srgbClr val="558ED5"/>
                  </a:solidFill>
                </a:endParaRPr>
              </a:p>
              <a:p>
                <a:r>
                  <a:rPr lang="en-US" sz="1600" b="1" dirty="0" smtClean="0">
                    <a:solidFill>
                      <a:srgbClr val="558ED5"/>
                    </a:solidFill>
                  </a:rPr>
                  <a:t>20 pints of apple butter x $2.25 = $45</a:t>
                </a:r>
              </a:p>
              <a:p>
                <a:r>
                  <a:rPr lang="en-US" sz="1600" b="1" dirty="0" smtClean="0">
                    <a:solidFill>
                      <a:srgbClr val="558ED5"/>
                    </a:solidFill>
                  </a:rPr>
                  <a:t>16 quarts of apple juice x $2.50 = $40</a:t>
                </a:r>
              </a:p>
              <a:p>
                <a:endParaRPr lang="en-US" sz="1600" b="1" dirty="0">
                  <a:solidFill>
                    <a:srgbClr val="558ED5"/>
                  </a:solidFill>
                </a:endParaRPr>
              </a:p>
              <a:p>
                <a:r>
                  <a:rPr lang="en-US" sz="1600" b="1" dirty="0" smtClean="0">
                    <a:solidFill>
                      <a:srgbClr val="558ED5"/>
                    </a:solidFill>
                  </a:rPr>
                  <a:t>More money is then earned per bushel making apple butter.  However, the farm may not produce more than 180 pints of apple butter.  </a:t>
                </a:r>
              </a:p>
              <a:p>
                <a:endParaRPr lang="en-US" sz="1600" b="1" dirty="0">
                  <a:solidFill>
                    <a:srgbClr val="558ED5"/>
                  </a:solidFill>
                </a:endParaRPr>
              </a:p>
              <a:p>
                <a:r>
                  <a:rPr lang="en-US" sz="1600" b="1" dirty="0" smtClean="0">
                    <a:solidFill>
                      <a:srgbClr val="558ED5"/>
                    </a:solidFill>
                  </a:rPr>
                  <a:t>So, if x = 180, then y = (</a:t>
                </a:r>
                <a14:m>
                  <m:oMath xmlns:m="http://schemas.openxmlformats.org/officeDocument/2006/math">
                    <m:f>
                      <m:fPr>
                        <m:ctrlPr>
                          <a:rPr lang="en-US" sz="1600" b="1" i="1">
                            <a:solidFill>
                              <a:srgbClr val="558ED5"/>
                            </a:solidFill>
                            <a:latin typeface="Cambria Math"/>
                          </a:rPr>
                        </m:ctrlPr>
                      </m:fPr>
                      <m:num>
                        <m:r>
                          <m:rPr>
                            <m:nor/>
                          </m:rPr>
                          <a:rPr lang="en-US" sz="1600" b="1" dirty="0">
                            <a:solidFill>
                              <a:srgbClr val="558ED5"/>
                            </a:solidFill>
                          </a:rPr>
                          <m:t>−</m:t>
                        </m:r>
                        <m:r>
                          <a:rPr lang="en-US" sz="1600" b="1" i="1">
                            <a:solidFill>
                              <a:srgbClr val="558ED5"/>
                            </a:solidFill>
                            <a:latin typeface="Cambria Math"/>
                          </a:rPr>
                          <m:t>𝟓</m:t>
                        </m:r>
                      </m:num>
                      <m:den>
                        <m:r>
                          <a:rPr lang="en-US" sz="1600" b="1" i="1">
                            <a:solidFill>
                              <a:srgbClr val="558ED5"/>
                            </a:solidFill>
                            <a:latin typeface="Cambria Math"/>
                          </a:rPr>
                          <m:t>𝟒</m:t>
                        </m:r>
                      </m:den>
                    </m:f>
                  </m:oMath>
                </a14:m>
                <a:r>
                  <a:rPr lang="en-US" sz="1600" b="1" dirty="0" smtClean="0">
                    <a:solidFill>
                      <a:srgbClr val="558ED5"/>
                    </a:solidFill>
                  </a:rPr>
                  <a:t>)x + 300; y = 96 quarts of apple juice. </a:t>
                </a:r>
                <a:endParaRPr lang="en-US" sz="1600" b="1" dirty="0">
                  <a:solidFill>
                    <a:srgbClr val="558ED5"/>
                  </a:solidFill>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1166196" y="2414976"/>
                <a:ext cx="5224665" cy="3194464"/>
              </a:xfrm>
              <a:prstGeom prst="rect">
                <a:avLst/>
              </a:prstGeom>
              <a:blipFill rotWithShape="1">
                <a:blip r:embed="rId4"/>
                <a:stretch>
                  <a:fillRect l="-583" t="-573" r="-583" b="-382"/>
                </a:stretch>
              </a:blipFill>
            </p:spPr>
            <p:txBody>
              <a:bodyPr/>
              <a:lstStyle/>
              <a:p>
                <a:r>
                  <a:rPr lang="en-US">
                    <a:noFill/>
                  </a:rPr>
                  <a:t> </a:t>
                </a:r>
              </a:p>
            </p:txBody>
          </p:sp>
        </mc:Fallback>
      </mc:AlternateContent>
    </p:spTree>
    <p:extLst>
      <p:ext uri="{BB962C8B-B14F-4D97-AF65-F5344CB8AC3E}">
        <p14:creationId xmlns:p14="http://schemas.microsoft.com/office/powerpoint/2010/main" val="110395583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F:\Hbg SIG\Keystone\Archive\Diane\KYST_ALG1_AAEC_Smpl_Qstns_Glssry_April-2012_Page_2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56</a:t>
            </a:fld>
            <a:endParaRPr lang="en-US" dirty="0"/>
          </a:p>
        </p:txBody>
      </p:sp>
      <p:grpSp>
        <p:nvGrpSpPr>
          <p:cNvPr id="8" name="Group 7"/>
          <p:cNvGrpSpPr/>
          <p:nvPr/>
        </p:nvGrpSpPr>
        <p:grpSpPr>
          <a:xfrm>
            <a:off x="4850348" y="2708051"/>
            <a:ext cx="1977835" cy="45719"/>
            <a:chOff x="4850348" y="2708051"/>
            <a:chExt cx="1977835" cy="45719"/>
          </a:xfrm>
        </p:grpSpPr>
        <p:cxnSp>
          <p:nvCxnSpPr>
            <p:cNvPr id="3" name="Straight Arrow Connector 2"/>
            <p:cNvCxnSpPr/>
            <p:nvPr/>
          </p:nvCxnSpPr>
          <p:spPr>
            <a:xfrm flipV="1">
              <a:off x="4880113" y="2723322"/>
              <a:ext cx="1948070" cy="9939"/>
            </a:xfrm>
            <a:prstGeom prst="straightConnector1">
              <a:avLst/>
            </a:prstGeom>
            <a:ln w="57150">
              <a:solidFill>
                <a:srgbClr val="558ED5"/>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4850348" y="2708051"/>
              <a:ext cx="45719" cy="45719"/>
            </a:xfrm>
            <a:prstGeom prst="ellipse">
              <a:avLst/>
            </a:prstGeom>
            <a:solidFill>
              <a:schemeClr val="bg1"/>
            </a:solidFill>
            <a:ln>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p:cNvSpPr txBox="1"/>
          <p:nvPr/>
        </p:nvSpPr>
        <p:spPr>
          <a:xfrm>
            <a:off x="1133475" y="6379607"/>
            <a:ext cx="1015021" cy="338554"/>
          </a:xfrm>
          <a:prstGeom prst="rect">
            <a:avLst/>
          </a:prstGeom>
          <a:noFill/>
        </p:spPr>
        <p:txBody>
          <a:bodyPr wrap="none" rtlCol="0">
            <a:spAutoFit/>
          </a:bodyPr>
          <a:lstStyle/>
          <a:p>
            <a:r>
              <a:rPr lang="en-US" sz="1600" b="1" dirty="0" smtClean="0">
                <a:solidFill>
                  <a:srgbClr val="558ED5"/>
                </a:solidFill>
              </a:rPr>
              <a:t>-¼(x - 34) </a:t>
            </a:r>
            <a:endParaRPr lang="en-US" sz="1600" b="1" dirty="0">
              <a:solidFill>
                <a:srgbClr val="558ED5"/>
              </a:solidFill>
            </a:endParaRPr>
          </a:p>
        </p:txBody>
      </p:sp>
    </p:spTree>
    <p:extLst>
      <p:ext uri="{BB962C8B-B14F-4D97-AF65-F5344CB8AC3E}">
        <p14:creationId xmlns:p14="http://schemas.microsoft.com/office/powerpoint/2010/main" val="115318682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F:\Hbg SIG\Keystone\Archive\Diane\KYST_ALG1_AAEC_Smpl_Qstns_Glssry_April-2012_Page_2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57</a:t>
            </a:fld>
            <a:endParaRPr lang="en-US" dirty="0"/>
          </a:p>
        </p:txBody>
      </p:sp>
      <p:sp>
        <p:nvSpPr>
          <p:cNvPr id="7" name="Rectangle 6"/>
          <p:cNvSpPr/>
          <p:nvPr/>
        </p:nvSpPr>
        <p:spPr>
          <a:xfrm>
            <a:off x="7366971" y="5018480"/>
            <a:ext cx="417541" cy="1677885"/>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Constructed Response</a:t>
            </a:r>
            <a:endParaRPr lang="en-US" sz="900" b="1" spc="-300" dirty="0"/>
          </a:p>
        </p:txBody>
      </p:sp>
      <p:sp>
        <p:nvSpPr>
          <p:cNvPr id="8" name="Rectangle 7"/>
          <p:cNvSpPr/>
          <p:nvPr/>
        </p:nvSpPr>
        <p:spPr>
          <a:xfrm>
            <a:off x="2444196" y="6967426"/>
            <a:ext cx="631904" cy="369332"/>
          </a:xfrm>
          <a:prstGeom prst="rect">
            <a:avLst/>
          </a:prstGeom>
        </p:spPr>
        <p:txBody>
          <a:bodyPr wrap="none">
            <a:spAutoFit/>
          </a:bodyPr>
          <a:lstStyle/>
          <a:p>
            <a:r>
              <a:rPr lang="en-US" b="1" dirty="0">
                <a:solidFill>
                  <a:srgbClr val="558ED5"/>
                </a:solidFill>
              </a:rPr>
              <a:t>y </a:t>
            </a:r>
            <a:r>
              <a:rPr lang="en-US" b="1" dirty="0" smtClean="0">
                <a:solidFill>
                  <a:srgbClr val="558ED5"/>
                </a:solidFill>
              </a:rPr>
              <a:t>≥ 1</a:t>
            </a:r>
            <a:endParaRPr lang="en-US" dirty="0">
              <a:solidFill>
                <a:srgbClr val="558ED5"/>
              </a:solidFill>
            </a:endParaRPr>
          </a:p>
        </p:txBody>
      </p:sp>
      <mc:AlternateContent xmlns:mc="http://schemas.openxmlformats.org/markup-compatibility/2006" xmlns:a14="http://schemas.microsoft.com/office/drawing/2010/main">
        <mc:Choice Requires="a14">
          <p:sp>
            <p:nvSpPr>
              <p:cNvPr id="9" name="TextBox 8"/>
              <p:cNvSpPr txBox="1"/>
              <p:nvPr/>
            </p:nvSpPr>
            <p:spPr>
              <a:xfrm>
                <a:off x="2322110" y="7256917"/>
                <a:ext cx="1316386" cy="491096"/>
              </a:xfrm>
              <a:prstGeom prst="rect">
                <a:avLst/>
              </a:prstGeom>
              <a:noFill/>
            </p:spPr>
            <p:txBody>
              <a:bodyPr wrap="none" rtlCol="0">
                <a:spAutoFit/>
              </a:bodyPr>
              <a:lstStyle/>
              <a:p>
                <a:pPr algn="ctr"/>
                <a:r>
                  <a:rPr lang="en-US" b="1" dirty="0" smtClean="0">
                    <a:solidFill>
                      <a:srgbClr val="558ED5"/>
                    </a:solidFill>
                  </a:rPr>
                  <a:t>y &lt; </a:t>
                </a:r>
                <a14:m>
                  <m:oMath xmlns:m="http://schemas.openxmlformats.org/officeDocument/2006/math">
                    <m:f>
                      <m:fPr>
                        <m:ctrlPr>
                          <a:rPr lang="en-US" b="1" i="1">
                            <a:solidFill>
                              <a:srgbClr val="558ED5"/>
                            </a:solidFill>
                            <a:latin typeface="Cambria Math"/>
                          </a:rPr>
                        </m:ctrlPr>
                      </m:fPr>
                      <m:num>
                        <m:r>
                          <m:rPr>
                            <m:nor/>
                          </m:rPr>
                          <a:rPr lang="en-US" b="1" i="0" dirty="0" smtClean="0">
                            <a:solidFill>
                              <a:srgbClr val="558ED5"/>
                            </a:solidFill>
                          </a:rPr>
                          <m:t>−</m:t>
                        </m:r>
                        <m:r>
                          <a:rPr lang="en-US" b="1" i="1" smtClean="0">
                            <a:solidFill>
                              <a:srgbClr val="558ED5"/>
                            </a:solidFill>
                            <a:latin typeface="Cambria Math"/>
                          </a:rPr>
                          <m:t>𝟑</m:t>
                        </m:r>
                      </m:num>
                      <m:den>
                        <m:r>
                          <a:rPr lang="en-US" b="1" i="1">
                            <a:solidFill>
                              <a:srgbClr val="558ED5"/>
                            </a:solidFill>
                            <a:latin typeface="Cambria Math"/>
                          </a:rPr>
                          <m:t>𝟒</m:t>
                        </m:r>
                      </m:den>
                    </m:f>
                    <m:r>
                      <a:rPr lang="en-US" b="1" i="1">
                        <a:solidFill>
                          <a:srgbClr val="558ED5"/>
                        </a:solidFill>
                        <a:latin typeface="Cambria Math"/>
                      </a:rPr>
                      <m:t>𝒙</m:t>
                    </m:r>
                    <m:r>
                      <a:rPr lang="en-US" b="1" i="1">
                        <a:solidFill>
                          <a:srgbClr val="558ED5"/>
                        </a:solidFill>
                        <a:latin typeface="Cambria Math"/>
                      </a:rPr>
                      <m:t>+</m:t>
                    </m:r>
                    <m:r>
                      <a:rPr lang="en-US" b="1" i="1">
                        <a:solidFill>
                          <a:srgbClr val="558ED5"/>
                        </a:solidFill>
                        <a:latin typeface="Cambria Math"/>
                      </a:rPr>
                      <m:t>𝟑</m:t>
                    </m:r>
                  </m:oMath>
                </a14:m>
                <a:endParaRPr lang="en-US" b="1" dirty="0">
                  <a:solidFill>
                    <a:srgbClr val="558ED5"/>
                  </a:solidFill>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2322110" y="7256917"/>
                <a:ext cx="1316386" cy="491096"/>
              </a:xfrm>
              <a:prstGeom prst="rect">
                <a:avLst/>
              </a:prstGeom>
              <a:blipFill rotWithShape="1">
                <a:blip r:embed="rId4"/>
                <a:stretch>
                  <a:fillRect l="-3704" b="-7407"/>
                </a:stretch>
              </a:blipFill>
            </p:spPr>
            <p:txBody>
              <a:bodyPr/>
              <a:lstStyle/>
              <a:p>
                <a:r>
                  <a:rPr lang="en-US">
                    <a:noFill/>
                  </a:rPr>
                  <a:t> </a:t>
                </a:r>
              </a:p>
            </p:txBody>
          </p:sp>
        </mc:Fallback>
      </mc:AlternateContent>
    </p:spTree>
    <p:extLst>
      <p:ext uri="{BB962C8B-B14F-4D97-AF65-F5344CB8AC3E}">
        <p14:creationId xmlns:p14="http://schemas.microsoft.com/office/powerpoint/2010/main" val="23334230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descr="F:\Hbg SIG\Keystone\Archive\Diane\KYST_ALG1_AAEC_Smpl_Qstns_Glssry_April-2012_Page_3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58</a:t>
            </a:fld>
            <a:endParaRPr lang="en-US" dirty="0"/>
          </a:p>
        </p:txBody>
      </p:sp>
      <p:sp>
        <p:nvSpPr>
          <p:cNvPr id="3" name="TextBox 2"/>
          <p:cNvSpPr txBox="1"/>
          <p:nvPr/>
        </p:nvSpPr>
        <p:spPr>
          <a:xfrm>
            <a:off x="5267430" y="3876675"/>
            <a:ext cx="1003800" cy="738664"/>
          </a:xfrm>
          <a:prstGeom prst="rect">
            <a:avLst/>
          </a:prstGeom>
          <a:noFill/>
        </p:spPr>
        <p:txBody>
          <a:bodyPr wrap="none" rtlCol="0">
            <a:spAutoFit/>
          </a:bodyPr>
          <a:lstStyle/>
          <a:p>
            <a:pPr algn="ctr"/>
            <a:r>
              <a:rPr lang="en-US" sz="1100" b="1" dirty="0">
                <a:solidFill>
                  <a:srgbClr val="FF0000"/>
                </a:solidFill>
              </a:rPr>
              <a:t>146 - 84 = </a:t>
            </a:r>
            <a:r>
              <a:rPr lang="en-US" sz="1100" b="1" dirty="0" smtClean="0">
                <a:solidFill>
                  <a:srgbClr val="FF0000"/>
                </a:solidFill>
              </a:rPr>
              <a:t>62</a:t>
            </a:r>
          </a:p>
          <a:p>
            <a:pPr algn="ctr"/>
            <a:endParaRPr lang="en-US" sz="400" b="1" dirty="0">
              <a:solidFill>
                <a:srgbClr val="FF0000"/>
              </a:solidFill>
            </a:endParaRPr>
          </a:p>
          <a:p>
            <a:pPr algn="ctr"/>
            <a:r>
              <a:rPr lang="en-US" sz="1100" b="1" dirty="0" smtClean="0">
                <a:solidFill>
                  <a:srgbClr val="FF0000"/>
                </a:solidFill>
              </a:rPr>
              <a:t>208 - 146 = 62</a:t>
            </a:r>
          </a:p>
          <a:p>
            <a:pPr algn="ctr"/>
            <a:endParaRPr lang="en-US" sz="400" b="1" dirty="0" smtClean="0">
              <a:solidFill>
                <a:srgbClr val="FF0000"/>
              </a:solidFill>
            </a:endParaRPr>
          </a:p>
          <a:p>
            <a:pPr algn="ctr"/>
            <a:r>
              <a:rPr lang="en-US" sz="1100" b="1" dirty="0" smtClean="0">
                <a:solidFill>
                  <a:srgbClr val="FF0000"/>
                </a:solidFill>
              </a:rPr>
              <a:t>270 </a:t>
            </a:r>
            <a:r>
              <a:rPr lang="en-US" sz="1100" b="1" dirty="0">
                <a:solidFill>
                  <a:srgbClr val="FF0000"/>
                </a:solidFill>
              </a:rPr>
              <a:t>- 208 = </a:t>
            </a:r>
            <a:r>
              <a:rPr lang="en-US" sz="1100" b="1" dirty="0" smtClean="0">
                <a:solidFill>
                  <a:srgbClr val="FF0000"/>
                </a:solidFill>
              </a:rPr>
              <a:t>62</a:t>
            </a:r>
            <a:endParaRPr lang="en-US" sz="1100" b="1" dirty="0">
              <a:solidFill>
                <a:srgbClr val="FF0000"/>
              </a:solidFill>
            </a:endParaRPr>
          </a:p>
        </p:txBody>
      </p:sp>
      <p:sp>
        <p:nvSpPr>
          <p:cNvPr id="5" name="TextBox 4"/>
          <p:cNvSpPr txBox="1"/>
          <p:nvPr/>
        </p:nvSpPr>
        <p:spPr>
          <a:xfrm>
            <a:off x="3053172" y="5835134"/>
            <a:ext cx="1467068" cy="400110"/>
          </a:xfrm>
          <a:prstGeom prst="rect">
            <a:avLst/>
          </a:prstGeom>
          <a:noFill/>
        </p:spPr>
        <p:txBody>
          <a:bodyPr wrap="none" rtlCol="0">
            <a:spAutoFit/>
          </a:bodyPr>
          <a:lstStyle/>
          <a:p>
            <a:r>
              <a:rPr lang="en-US" sz="2000" b="1" dirty="0" smtClean="0">
                <a:solidFill>
                  <a:srgbClr val="FF0000"/>
                </a:solidFill>
              </a:rPr>
              <a:t>d = 62h + 84</a:t>
            </a:r>
            <a:endParaRPr lang="en-US" sz="2000" b="1" dirty="0">
              <a:solidFill>
                <a:srgbClr val="FF0000"/>
              </a:solidFill>
            </a:endParaRPr>
          </a:p>
        </p:txBody>
      </p:sp>
    </p:spTree>
    <p:extLst>
      <p:ext uri="{BB962C8B-B14F-4D97-AF65-F5344CB8AC3E}">
        <p14:creationId xmlns:p14="http://schemas.microsoft.com/office/powerpoint/2010/main" val="17823506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F:\Hbg SIG\Keystone\Archive\Diane\KYST_ALG1_AAEC_Smpl_Qstns_Glssry_April-2012_Page_3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59</a:t>
            </a:fld>
            <a:endParaRPr lang="en-US" dirty="0"/>
          </a:p>
        </p:txBody>
      </p:sp>
      <p:sp>
        <p:nvSpPr>
          <p:cNvPr id="7" name="Rectangle 6"/>
          <p:cNvSpPr/>
          <p:nvPr/>
        </p:nvSpPr>
        <p:spPr>
          <a:xfrm>
            <a:off x="7366971" y="5018480"/>
            <a:ext cx="417541" cy="1677885"/>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Constructed Response</a:t>
            </a:r>
            <a:endParaRPr lang="en-US" sz="900" b="1" spc="-300" dirty="0"/>
          </a:p>
        </p:txBody>
      </p:sp>
      <p:sp>
        <p:nvSpPr>
          <p:cNvPr id="3" name="TextBox 2"/>
          <p:cNvSpPr txBox="1"/>
          <p:nvPr/>
        </p:nvSpPr>
        <p:spPr>
          <a:xfrm>
            <a:off x="4394138" y="3238500"/>
            <a:ext cx="380233" cy="784830"/>
          </a:xfrm>
          <a:prstGeom prst="rect">
            <a:avLst/>
          </a:prstGeom>
          <a:noFill/>
        </p:spPr>
        <p:txBody>
          <a:bodyPr wrap="none" rtlCol="0">
            <a:spAutoFit/>
          </a:bodyPr>
          <a:lstStyle/>
          <a:p>
            <a:pPr algn="ctr"/>
            <a:r>
              <a:rPr lang="en-US" sz="1500" b="1" dirty="0" smtClean="0">
                <a:solidFill>
                  <a:srgbClr val="FF0000"/>
                </a:solidFill>
              </a:rPr>
              <a:t>11</a:t>
            </a:r>
          </a:p>
          <a:p>
            <a:pPr algn="ctr"/>
            <a:r>
              <a:rPr lang="en-US" sz="1500" b="1" dirty="0" smtClean="0">
                <a:solidFill>
                  <a:srgbClr val="FF0000"/>
                </a:solidFill>
              </a:rPr>
              <a:t>6</a:t>
            </a:r>
          </a:p>
          <a:p>
            <a:pPr algn="ctr"/>
            <a:r>
              <a:rPr lang="en-US" sz="1500" b="1" dirty="0">
                <a:solidFill>
                  <a:srgbClr val="FF0000"/>
                </a:solidFill>
              </a:rPr>
              <a:t>1</a:t>
            </a:r>
          </a:p>
        </p:txBody>
      </p:sp>
      <p:sp>
        <p:nvSpPr>
          <p:cNvPr id="5" name="Oval 4"/>
          <p:cNvSpPr/>
          <p:nvPr/>
        </p:nvSpPr>
        <p:spPr>
          <a:xfrm>
            <a:off x="4492009" y="7188818"/>
            <a:ext cx="95250" cy="9525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305100" y="6443556"/>
            <a:ext cx="95250" cy="9525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p:nvPr/>
        </p:nvCxnSpPr>
        <p:spPr>
          <a:xfrm>
            <a:off x="2171700" y="5743575"/>
            <a:ext cx="3552825" cy="22383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48092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3874" y="3657600"/>
            <a:ext cx="2714626" cy="846386"/>
          </a:xfrm>
          <a:prstGeom prst="rect">
            <a:avLst/>
          </a:prstGeom>
          <a:noFill/>
        </p:spPr>
        <p:txBody>
          <a:bodyPr wrap="square" rtlCol="0">
            <a:spAutoFit/>
          </a:bodyPr>
          <a:lstStyle/>
          <a:p>
            <a:r>
              <a:rPr lang="en-US" sz="4900" b="1" dirty="0" smtClean="0">
                <a:effectLst>
                  <a:glow rad="101600">
                    <a:schemeClr val="bg1">
                      <a:lumMod val="85000"/>
                      <a:alpha val="40000"/>
                    </a:schemeClr>
                  </a:glow>
                </a:effectLst>
              </a:rPr>
              <a:t>Info</a:t>
            </a:r>
            <a:endParaRPr lang="en-US" sz="4900" b="1" dirty="0">
              <a:effectLst>
                <a:glow rad="101600">
                  <a:schemeClr val="bg1">
                    <a:lumMod val="85000"/>
                    <a:alpha val="40000"/>
                  </a:schemeClr>
                </a:glow>
              </a:effectLst>
            </a:endParaRPr>
          </a:p>
        </p:txBody>
      </p:sp>
      <p:sp>
        <p:nvSpPr>
          <p:cNvPr id="12" name="Slide Number Placeholder 11"/>
          <p:cNvSpPr>
            <a:spLocks noGrp="1"/>
          </p:cNvSpPr>
          <p:nvPr>
            <p:ph type="sldNum" sz="quarter" idx="12"/>
          </p:nvPr>
        </p:nvSpPr>
        <p:spPr/>
        <p:txBody>
          <a:bodyPr/>
          <a:lstStyle/>
          <a:p>
            <a:fld id="{BFF117EF-9718-4423-89B7-490956680319}" type="slidenum">
              <a:rPr lang="en-US" smtClean="0"/>
              <a:pPr/>
              <a:t>6</a:t>
            </a:fld>
            <a:endParaRPr lang="en-US"/>
          </a:p>
        </p:txBody>
      </p:sp>
    </p:spTree>
    <p:extLst>
      <p:ext uri="{BB962C8B-B14F-4D97-AF65-F5344CB8AC3E}">
        <p14:creationId xmlns:p14="http://schemas.microsoft.com/office/powerpoint/2010/main" val="192988462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F:\Hbg SIG\Keystone\Archive\Diane\KYST_ALG1_AAEC_Smpl_Qstns_Glssry_April-2012_Page_3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60</a:t>
            </a:fld>
            <a:endParaRPr lang="en-US" dirty="0"/>
          </a:p>
        </p:txBody>
      </p:sp>
      <p:sp>
        <p:nvSpPr>
          <p:cNvPr id="2" name="TextBox 1"/>
          <p:cNvSpPr txBox="1"/>
          <p:nvPr/>
        </p:nvSpPr>
        <p:spPr>
          <a:xfrm>
            <a:off x="1323976" y="2076450"/>
            <a:ext cx="5410200" cy="1477328"/>
          </a:xfrm>
          <a:prstGeom prst="rect">
            <a:avLst/>
          </a:prstGeom>
          <a:noFill/>
        </p:spPr>
        <p:txBody>
          <a:bodyPr wrap="square" rtlCol="0">
            <a:spAutoFit/>
          </a:bodyPr>
          <a:lstStyle/>
          <a:p>
            <a:r>
              <a:rPr lang="en-US" dirty="0" smtClean="0">
                <a:solidFill>
                  <a:srgbClr val="FF0000"/>
                </a:solidFill>
              </a:rPr>
              <a:t>The line falls, or has negative rise over any run.  So, the slope is negative.  </a:t>
            </a:r>
          </a:p>
          <a:p>
            <a:endParaRPr lang="en-US" dirty="0">
              <a:solidFill>
                <a:srgbClr val="FF0000"/>
              </a:solidFill>
            </a:endParaRPr>
          </a:p>
          <a:p>
            <a:r>
              <a:rPr lang="en-US" dirty="0" smtClean="0">
                <a:solidFill>
                  <a:srgbClr val="FF0000"/>
                </a:solidFill>
              </a:rPr>
              <a:t>This makes sense because as Hector drives more miles (x), the gasoline in his tank is used (y).</a:t>
            </a:r>
            <a:endParaRPr lang="en-US" dirty="0">
              <a:solidFill>
                <a:srgbClr val="FF0000"/>
              </a:solidFill>
            </a:endParaRPr>
          </a:p>
        </p:txBody>
      </p:sp>
      <p:grpSp>
        <p:nvGrpSpPr>
          <p:cNvPr id="7" name="Group 6"/>
          <p:cNvGrpSpPr/>
          <p:nvPr/>
        </p:nvGrpSpPr>
        <p:grpSpPr>
          <a:xfrm>
            <a:off x="759354" y="4274362"/>
            <a:ext cx="6008915" cy="755632"/>
            <a:chOff x="759354" y="9294948"/>
            <a:chExt cx="6008915" cy="755632"/>
          </a:xfrm>
        </p:grpSpPr>
        <p:sp>
          <p:nvSpPr>
            <p:cNvPr id="8" name="TextBox 7"/>
            <p:cNvSpPr txBox="1"/>
            <p:nvPr/>
          </p:nvSpPr>
          <p:spPr>
            <a:xfrm>
              <a:off x="759354" y="9296527"/>
              <a:ext cx="2533359" cy="754053"/>
            </a:xfrm>
            <a:prstGeom prst="rect">
              <a:avLst/>
            </a:prstGeom>
            <a:solidFill>
              <a:schemeClr val="bg1">
                <a:lumMod val="85000"/>
              </a:schemeClr>
            </a:solidFill>
          </p:spPr>
          <p:txBody>
            <a:bodyPr wrap="square" rtlCol="0">
              <a:spAutoFit/>
            </a:bodyPr>
            <a:lstStyle/>
            <a:p>
              <a:r>
                <a:rPr lang="en-US" sz="1600" b="1" dirty="0"/>
                <a:t>Explain</a:t>
              </a:r>
              <a:r>
                <a:rPr lang="en-US" sz="1300" dirty="0"/>
                <a:t>:</a:t>
              </a:r>
            </a:p>
            <a:p>
              <a:endParaRPr lang="en-US" sz="100" dirty="0"/>
            </a:p>
            <a:p>
              <a:pPr marL="382059" indent="-382059"/>
              <a:r>
                <a:rPr lang="en-US" sz="1300" dirty="0">
                  <a:latin typeface="ZDingbats"/>
                </a:rPr>
                <a:t>      </a:t>
              </a:r>
              <a:r>
                <a:rPr lang="en-US" sz="1300" dirty="0"/>
                <a:t>Is slope </a:t>
              </a:r>
              <a:r>
                <a:rPr lang="en-US" sz="1300" b="1" dirty="0">
                  <a:solidFill>
                    <a:srgbClr val="FF0000"/>
                  </a:solidFill>
                </a:rPr>
                <a:t>negative</a:t>
              </a:r>
              <a:r>
                <a:rPr lang="en-US" sz="1300" dirty="0"/>
                <a:t> or </a:t>
              </a:r>
              <a:r>
                <a:rPr lang="en-US" sz="1300" b="1" dirty="0"/>
                <a:t>positive</a:t>
              </a:r>
              <a:r>
                <a:rPr lang="en-US" sz="1300" dirty="0"/>
                <a:t>?</a:t>
              </a:r>
            </a:p>
            <a:p>
              <a:pPr marL="382059" indent="-382059"/>
              <a:r>
                <a:rPr lang="en-US" sz="1300" dirty="0">
                  <a:latin typeface="ZDingbats"/>
                </a:rPr>
                <a:t>      </a:t>
              </a:r>
              <a:r>
                <a:rPr lang="en-US" sz="1300" dirty="0"/>
                <a:t>Which quantity is  </a:t>
              </a:r>
              <a:r>
                <a:rPr lang="en-US" sz="1300" b="1" dirty="0"/>
                <a:t>increasing</a:t>
              </a:r>
              <a:r>
                <a:rPr lang="en-US" sz="1300" dirty="0"/>
                <a:t>?</a:t>
              </a:r>
            </a:p>
          </p:txBody>
        </p:sp>
        <p:sp>
          <p:nvSpPr>
            <p:cNvPr id="9" name="TextBox 8"/>
            <p:cNvSpPr txBox="1"/>
            <p:nvPr/>
          </p:nvSpPr>
          <p:spPr>
            <a:xfrm>
              <a:off x="3254000" y="9294948"/>
              <a:ext cx="3514269" cy="754053"/>
            </a:xfrm>
            <a:prstGeom prst="rect">
              <a:avLst/>
            </a:prstGeom>
            <a:solidFill>
              <a:schemeClr val="bg1">
                <a:lumMod val="85000"/>
              </a:schemeClr>
            </a:solidFill>
          </p:spPr>
          <p:txBody>
            <a:bodyPr wrap="square" rtlCol="0">
              <a:spAutoFit/>
            </a:bodyPr>
            <a:lstStyle/>
            <a:p>
              <a:endParaRPr lang="en-US" sz="1700" dirty="0"/>
            </a:p>
            <a:p>
              <a:r>
                <a:rPr lang="en-US" sz="1300" dirty="0">
                  <a:latin typeface="ZDingbats"/>
                </a:rPr>
                <a:t>      </a:t>
              </a:r>
              <a:r>
                <a:rPr lang="en-US" sz="1300" dirty="0"/>
                <a:t>Which quantity is  </a:t>
              </a:r>
              <a:r>
                <a:rPr lang="en-US" sz="1300" b="1" dirty="0"/>
                <a:t>decreasing</a:t>
              </a:r>
              <a:r>
                <a:rPr lang="en-US" sz="1300" dirty="0"/>
                <a:t>?</a:t>
              </a:r>
            </a:p>
            <a:p>
              <a:r>
                <a:rPr lang="en-US" sz="1300" dirty="0">
                  <a:latin typeface="ZDingbats"/>
                </a:rPr>
                <a:t>      </a:t>
              </a:r>
              <a:r>
                <a:rPr lang="en-US" sz="1300" dirty="0"/>
                <a:t>What does this</a:t>
              </a:r>
              <a:r>
                <a:rPr lang="en-US" sz="1300" b="1" dirty="0"/>
                <a:t> mean</a:t>
              </a:r>
              <a:r>
                <a:rPr lang="en-US" sz="1300" dirty="0"/>
                <a:t> to the average person</a:t>
              </a:r>
              <a:r>
                <a:rPr lang="en-US" sz="1300" b="1" dirty="0"/>
                <a:t>?</a:t>
              </a:r>
            </a:p>
          </p:txBody>
        </p:sp>
        <p:sp>
          <p:nvSpPr>
            <p:cNvPr id="10" name="Oval 9"/>
            <p:cNvSpPr/>
            <p:nvPr/>
          </p:nvSpPr>
          <p:spPr>
            <a:xfrm>
              <a:off x="891886" y="9647297"/>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11" name="Oval 10"/>
            <p:cNvSpPr/>
            <p:nvPr/>
          </p:nvSpPr>
          <p:spPr>
            <a:xfrm>
              <a:off x="891886" y="986500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12" name="Oval 11"/>
            <p:cNvSpPr/>
            <p:nvPr/>
          </p:nvSpPr>
          <p:spPr>
            <a:xfrm>
              <a:off x="3382554" y="9639548"/>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13" name="Oval 12"/>
            <p:cNvSpPr/>
            <p:nvPr/>
          </p:nvSpPr>
          <p:spPr>
            <a:xfrm>
              <a:off x="3382554" y="9857253"/>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grpSp>
      <p:sp>
        <p:nvSpPr>
          <p:cNvPr id="14" name="Oval 13"/>
          <p:cNvSpPr/>
          <p:nvPr/>
        </p:nvSpPr>
        <p:spPr>
          <a:xfrm>
            <a:off x="2986062" y="2397861"/>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15" name="Oval 14"/>
          <p:cNvSpPr/>
          <p:nvPr/>
        </p:nvSpPr>
        <p:spPr>
          <a:xfrm>
            <a:off x="1323976" y="3196591"/>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16" name="Oval 15"/>
          <p:cNvSpPr/>
          <p:nvPr/>
        </p:nvSpPr>
        <p:spPr>
          <a:xfrm>
            <a:off x="4847213" y="3196591"/>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17" name="Oval 16"/>
          <p:cNvSpPr/>
          <p:nvPr/>
        </p:nvSpPr>
        <p:spPr>
          <a:xfrm>
            <a:off x="2976392" y="2904409"/>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spTree>
    <p:extLst>
      <p:ext uri="{BB962C8B-B14F-4D97-AF65-F5344CB8AC3E}">
        <p14:creationId xmlns:p14="http://schemas.microsoft.com/office/powerpoint/2010/main" val="118781269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F:\Hbg SIG\Keystone\Archive\Diane\KYST_ALG1_AAEC_Smpl_Qstns_Glssry_April-2012_Page_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61</a:t>
            </a:fld>
            <a:endParaRPr lang="en-US" dirty="0"/>
          </a:p>
        </p:txBody>
      </p:sp>
      <p:sp>
        <p:nvSpPr>
          <p:cNvPr id="7" name="Rectangle 6"/>
          <p:cNvSpPr/>
          <p:nvPr/>
        </p:nvSpPr>
        <p:spPr>
          <a:xfrm>
            <a:off x="7366971" y="5018480"/>
            <a:ext cx="417541" cy="1677885"/>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Constructed Response</a:t>
            </a:r>
            <a:endParaRPr lang="en-US" sz="900" b="1" spc="-300" dirty="0"/>
          </a:p>
        </p:txBody>
      </p:sp>
      <p:sp>
        <p:nvSpPr>
          <p:cNvPr id="2" name="TextBox 1"/>
          <p:cNvSpPr txBox="1"/>
          <p:nvPr/>
        </p:nvSpPr>
        <p:spPr>
          <a:xfrm>
            <a:off x="5000624" y="2753409"/>
            <a:ext cx="627095" cy="738664"/>
          </a:xfrm>
          <a:prstGeom prst="rect">
            <a:avLst/>
          </a:prstGeom>
          <a:noFill/>
        </p:spPr>
        <p:txBody>
          <a:bodyPr wrap="none" rtlCol="0">
            <a:spAutoFit/>
          </a:bodyPr>
          <a:lstStyle/>
          <a:p>
            <a:r>
              <a:rPr lang="en-US" sz="1400" b="1" dirty="0" smtClean="0">
                <a:solidFill>
                  <a:srgbClr val="FF0000"/>
                </a:solidFill>
              </a:rPr>
              <a:t>72/3</a:t>
            </a:r>
          </a:p>
          <a:p>
            <a:r>
              <a:rPr lang="en-US" sz="1400" b="1" dirty="0" smtClean="0">
                <a:solidFill>
                  <a:srgbClr val="FF0000"/>
                </a:solidFill>
              </a:rPr>
              <a:t>120/5</a:t>
            </a:r>
          </a:p>
          <a:p>
            <a:r>
              <a:rPr lang="en-US" sz="1400" b="1" dirty="0" smtClean="0">
                <a:solidFill>
                  <a:srgbClr val="FF0000"/>
                </a:solidFill>
              </a:rPr>
              <a:t>48/2</a:t>
            </a:r>
            <a:endParaRPr lang="en-US" sz="1400" b="1" dirty="0">
              <a:solidFill>
                <a:srgbClr val="FF0000"/>
              </a:solidFill>
            </a:endParaRPr>
          </a:p>
        </p:txBody>
      </p:sp>
      <p:sp>
        <p:nvSpPr>
          <p:cNvPr id="3" name="TextBox 2"/>
          <p:cNvSpPr txBox="1"/>
          <p:nvPr/>
        </p:nvSpPr>
        <p:spPr>
          <a:xfrm>
            <a:off x="1666875" y="5410200"/>
            <a:ext cx="1225015" cy="369332"/>
          </a:xfrm>
          <a:prstGeom prst="rect">
            <a:avLst/>
          </a:prstGeom>
          <a:noFill/>
        </p:spPr>
        <p:txBody>
          <a:bodyPr wrap="none" rtlCol="0">
            <a:spAutoFit/>
          </a:bodyPr>
          <a:lstStyle/>
          <a:p>
            <a:r>
              <a:rPr lang="en-US" b="1" dirty="0" smtClean="0">
                <a:solidFill>
                  <a:srgbClr val="FF0000"/>
                </a:solidFill>
              </a:rPr>
              <a:t>24x + 9 </a:t>
            </a:r>
            <a:r>
              <a:rPr lang="en-US" b="1" baseline="30000" dirty="0" smtClean="0">
                <a:solidFill>
                  <a:srgbClr val="FF0000"/>
                </a:solidFill>
              </a:rPr>
              <a:t>5</a:t>
            </a:r>
            <a:r>
              <a:rPr lang="en-US" b="1" dirty="0" smtClean="0">
                <a:solidFill>
                  <a:srgbClr val="FF0000"/>
                </a:solidFill>
              </a:rPr>
              <a:t>/</a:t>
            </a:r>
            <a:r>
              <a:rPr lang="en-US" b="1" baseline="-25000" dirty="0" smtClean="0">
                <a:solidFill>
                  <a:srgbClr val="FF0000"/>
                </a:solidFill>
              </a:rPr>
              <a:t>6</a:t>
            </a:r>
            <a:r>
              <a:rPr lang="en-US" b="1" dirty="0" smtClean="0">
                <a:solidFill>
                  <a:srgbClr val="FF0000"/>
                </a:solidFill>
              </a:rPr>
              <a:t> </a:t>
            </a:r>
            <a:endParaRPr lang="en-US" b="1" dirty="0">
              <a:solidFill>
                <a:srgbClr val="FF0000"/>
              </a:solidFill>
            </a:endParaRPr>
          </a:p>
        </p:txBody>
      </p:sp>
      <p:sp>
        <p:nvSpPr>
          <p:cNvPr id="9" name="TextBox 8"/>
          <p:cNvSpPr txBox="1"/>
          <p:nvPr/>
        </p:nvSpPr>
        <p:spPr>
          <a:xfrm>
            <a:off x="1666875" y="8115300"/>
            <a:ext cx="652743" cy="369332"/>
          </a:xfrm>
          <a:prstGeom prst="rect">
            <a:avLst/>
          </a:prstGeom>
          <a:noFill/>
        </p:spPr>
        <p:txBody>
          <a:bodyPr wrap="none" rtlCol="0">
            <a:spAutoFit/>
          </a:bodyPr>
          <a:lstStyle/>
          <a:p>
            <a:r>
              <a:rPr lang="en-US" b="1" dirty="0" smtClean="0">
                <a:solidFill>
                  <a:srgbClr val="FF0000"/>
                </a:solidFill>
              </a:rPr>
              <a:t>$236</a:t>
            </a:r>
            <a:endParaRPr lang="en-US" b="1" dirty="0">
              <a:solidFill>
                <a:srgbClr val="FF0000"/>
              </a:solidFill>
            </a:endParaRPr>
          </a:p>
        </p:txBody>
      </p:sp>
    </p:spTree>
    <p:extLst>
      <p:ext uri="{BB962C8B-B14F-4D97-AF65-F5344CB8AC3E}">
        <p14:creationId xmlns:p14="http://schemas.microsoft.com/office/powerpoint/2010/main" val="10061233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F:\Hbg SIG\Keystone\Archive\Diane\KYST_ALG1_AAEC_Smpl_Qstns_Glssry_April-2012_Page_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62</a:t>
            </a:fld>
            <a:endParaRPr lang="en-US" dirty="0"/>
          </a:p>
        </p:txBody>
      </p:sp>
      <p:sp>
        <p:nvSpPr>
          <p:cNvPr id="5" name="TextBox 4"/>
          <p:cNvSpPr txBox="1"/>
          <p:nvPr/>
        </p:nvSpPr>
        <p:spPr>
          <a:xfrm>
            <a:off x="2181225" y="4419600"/>
            <a:ext cx="418704" cy="369332"/>
          </a:xfrm>
          <a:prstGeom prst="rect">
            <a:avLst/>
          </a:prstGeom>
          <a:noFill/>
        </p:spPr>
        <p:txBody>
          <a:bodyPr wrap="none" rtlCol="0">
            <a:spAutoFit/>
          </a:bodyPr>
          <a:lstStyle/>
          <a:p>
            <a:r>
              <a:rPr lang="en-US" b="1" dirty="0" smtClean="0">
                <a:solidFill>
                  <a:srgbClr val="FF0000"/>
                </a:solidFill>
              </a:rPr>
              <a:t>10</a:t>
            </a:r>
            <a:endParaRPr lang="en-US" b="1" dirty="0">
              <a:solidFill>
                <a:srgbClr val="FF0000"/>
              </a:solidFill>
            </a:endParaRPr>
          </a:p>
        </p:txBody>
      </p:sp>
      <p:sp>
        <p:nvSpPr>
          <p:cNvPr id="7" name="TextBox 6"/>
          <p:cNvSpPr txBox="1"/>
          <p:nvPr/>
        </p:nvSpPr>
        <p:spPr>
          <a:xfrm>
            <a:off x="2238375" y="8115300"/>
            <a:ext cx="652743" cy="369332"/>
          </a:xfrm>
          <a:prstGeom prst="rect">
            <a:avLst/>
          </a:prstGeom>
          <a:noFill/>
        </p:spPr>
        <p:txBody>
          <a:bodyPr wrap="none" rtlCol="0">
            <a:spAutoFit/>
          </a:bodyPr>
          <a:lstStyle/>
          <a:p>
            <a:r>
              <a:rPr lang="en-US" b="1" dirty="0" smtClean="0">
                <a:solidFill>
                  <a:srgbClr val="FF0000"/>
                </a:solidFill>
              </a:rPr>
              <a:t>$236</a:t>
            </a:r>
            <a:endParaRPr lang="en-US" b="1" dirty="0">
              <a:solidFill>
                <a:srgbClr val="FF0000"/>
              </a:solidFill>
            </a:endParaRPr>
          </a:p>
        </p:txBody>
      </p:sp>
    </p:spTree>
    <p:extLst>
      <p:ext uri="{BB962C8B-B14F-4D97-AF65-F5344CB8AC3E}">
        <p14:creationId xmlns:p14="http://schemas.microsoft.com/office/powerpoint/2010/main" val="37583838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F:\Hbg SIG\Keystone\Archive\Diane\KYST_ALG1_AAEC_Smpl_Qstns_Glssry_April-2012_Page_4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63</a:t>
            </a:fld>
            <a:endParaRPr lang="en-US" dirty="0"/>
          </a:p>
        </p:txBody>
      </p:sp>
      <p:sp>
        <p:nvSpPr>
          <p:cNvPr id="7" name="Rectangle 6"/>
          <p:cNvSpPr/>
          <p:nvPr/>
        </p:nvSpPr>
        <p:spPr>
          <a:xfrm>
            <a:off x="7366971" y="5018480"/>
            <a:ext cx="417541" cy="1677885"/>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Constructed Response</a:t>
            </a:r>
            <a:endParaRPr lang="en-US" sz="900" b="1" spc="-300" dirty="0"/>
          </a:p>
        </p:txBody>
      </p:sp>
      <p:sp>
        <p:nvSpPr>
          <p:cNvPr id="2" name="TextBox 1"/>
          <p:cNvSpPr txBox="1"/>
          <p:nvPr/>
        </p:nvSpPr>
        <p:spPr>
          <a:xfrm>
            <a:off x="1809750" y="4053959"/>
            <a:ext cx="1665841" cy="369332"/>
          </a:xfrm>
          <a:prstGeom prst="rect">
            <a:avLst/>
          </a:prstGeom>
          <a:noFill/>
        </p:spPr>
        <p:txBody>
          <a:bodyPr wrap="none" rtlCol="0">
            <a:spAutoFit/>
          </a:bodyPr>
          <a:lstStyle/>
          <a:p>
            <a:r>
              <a:rPr lang="en-US" b="1" dirty="0" smtClean="0">
                <a:solidFill>
                  <a:srgbClr val="FF0000"/>
                </a:solidFill>
              </a:rPr>
              <a:t>.40x + .25y = 10</a:t>
            </a:r>
            <a:endParaRPr lang="en-US" b="1" dirty="0">
              <a:solidFill>
                <a:srgbClr val="FF0000"/>
              </a:solidFill>
            </a:endParaRPr>
          </a:p>
        </p:txBody>
      </p:sp>
      <p:cxnSp>
        <p:nvCxnSpPr>
          <p:cNvPr id="5" name="Straight Connector 4"/>
          <p:cNvCxnSpPr/>
          <p:nvPr/>
        </p:nvCxnSpPr>
        <p:spPr>
          <a:xfrm>
            <a:off x="2886075" y="5943600"/>
            <a:ext cx="1002506" cy="16002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744253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F:\Hbg SIG\Keystone\Archive\Diane\KYST_ALG1_AAEC_Smpl_Qstns_Glssry_April-2012_Page_4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64</a:t>
            </a:fld>
            <a:endParaRPr lang="en-US" dirty="0"/>
          </a:p>
        </p:txBody>
      </p:sp>
      <p:sp>
        <p:nvSpPr>
          <p:cNvPr id="5" name="TextBox 4"/>
          <p:cNvSpPr txBox="1"/>
          <p:nvPr/>
        </p:nvSpPr>
        <p:spPr>
          <a:xfrm>
            <a:off x="1666875" y="3067050"/>
            <a:ext cx="540533" cy="369332"/>
          </a:xfrm>
          <a:prstGeom prst="rect">
            <a:avLst/>
          </a:prstGeom>
          <a:noFill/>
        </p:spPr>
        <p:txBody>
          <a:bodyPr wrap="none" rtlCol="0">
            <a:spAutoFit/>
          </a:bodyPr>
          <a:lstStyle/>
          <a:p>
            <a:r>
              <a:rPr lang="en-US" b="1" baseline="30000" dirty="0" smtClean="0">
                <a:solidFill>
                  <a:srgbClr val="FF0000"/>
                </a:solidFill>
              </a:rPr>
              <a:t>-8</a:t>
            </a:r>
            <a:r>
              <a:rPr lang="en-US" b="1" dirty="0" smtClean="0">
                <a:solidFill>
                  <a:srgbClr val="FF0000"/>
                </a:solidFill>
              </a:rPr>
              <a:t>/</a:t>
            </a:r>
            <a:r>
              <a:rPr lang="en-US" b="1" baseline="-25000" dirty="0" smtClean="0">
                <a:solidFill>
                  <a:srgbClr val="FF0000"/>
                </a:solidFill>
              </a:rPr>
              <a:t>5</a:t>
            </a:r>
            <a:r>
              <a:rPr lang="en-US" b="1" dirty="0" smtClean="0">
                <a:solidFill>
                  <a:srgbClr val="FF0000"/>
                </a:solidFill>
              </a:rPr>
              <a:t> </a:t>
            </a:r>
            <a:endParaRPr lang="en-US" b="1" dirty="0">
              <a:solidFill>
                <a:srgbClr val="FF0000"/>
              </a:solidFill>
            </a:endParaRPr>
          </a:p>
        </p:txBody>
      </p:sp>
      <p:sp>
        <p:nvSpPr>
          <p:cNvPr id="2" name="TextBox 1"/>
          <p:cNvSpPr txBox="1"/>
          <p:nvPr/>
        </p:nvSpPr>
        <p:spPr>
          <a:xfrm>
            <a:off x="1438275" y="4657725"/>
            <a:ext cx="5543550" cy="1754326"/>
          </a:xfrm>
          <a:prstGeom prst="rect">
            <a:avLst/>
          </a:prstGeom>
          <a:noFill/>
        </p:spPr>
        <p:txBody>
          <a:bodyPr wrap="square" rtlCol="0">
            <a:spAutoFit/>
          </a:bodyPr>
          <a:lstStyle/>
          <a:p>
            <a:r>
              <a:rPr lang="en-US" dirty="0" smtClean="0">
                <a:solidFill>
                  <a:srgbClr val="FF0000"/>
                </a:solidFill>
              </a:rPr>
              <a:t>The slope is negative as there is an inverse relationship between variables.  </a:t>
            </a:r>
          </a:p>
          <a:p>
            <a:endParaRPr lang="en-US" dirty="0">
              <a:solidFill>
                <a:srgbClr val="FF0000"/>
              </a:solidFill>
            </a:endParaRPr>
          </a:p>
          <a:p>
            <a:r>
              <a:rPr lang="en-US" dirty="0" smtClean="0">
                <a:solidFill>
                  <a:srgbClr val="FF0000"/>
                </a:solidFill>
              </a:rPr>
              <a:t>This is due to the fact that as more money is spent buying fruit bars, less money may be spent buying granola bars and vice et versa.</a:t>
            </a:r>
            <a:endParaRPr lang="en-US" dirty="0">
              <a:solidFill>
                <a:srgbClr val="FF0000"/>
              </a:solidFill>
            </a:endParaRPr>
          </a:p>
        </p:txBody>
      </p:sp>
      <p:grpSp>
        <p:nvGrpSpPr>
          <p:cNvPr id="32" name="Group 31"/>
          <p:cNvGrpSpPr/>
          <p:nvPr/>
        </p:nvGrpSpPr>
        <p:grpSpPr>
          <a:xfrm>
            <a:off x="876185" y="7357805"/>
            <a:ext cx="6008915" cy="755632"/>
            <a:chOff x="759354" y="9294948"/>
            <a:chExt cx="6008915" cy="755632"/>
          </a:xfrm>
        </p:grpSpPr>
        <p:sp>
          <p:nvSpPr>
            <p:cNvPr id="33" name="TextBox 32"/>
            <p:cNvSpPr txBox="1"/>
            <p:nvPr/>
          </p:nvSpPr>
          <p:spPr>
            <a:xfrm>
              <a:off x="759354" y="9296527"/>
              <a:ext cx="2533359" cy="754053"/>
            </a:xfrm>
            <a:prstGeom prst="rect">
              <a:avLst/>
            </a:prstGeom>
            <a:solidFill>
              <a:schemeClr val="bg1">
                <a:lumMod val="85000"/>
              </a:schemeClr>
            </a:solidFill>
          </p:spPr>
          <p:txBody>
            <a:bodyPr wrap="square" rtlCol="0">
              <a:spAutoFit/>
            </a:bodyPr>
            <a:lstStyle/>
            <a:p>
              <a:r>
                <a:rPr lang="en-US" sz="1600" b="1" dirty="0"/>
                <a:t>Explain</a:t>
              </a:r>
              <a:r>
                <a:rPr lang="en-US" sz="1300" dirty="0"/>
                <a:t>:</a:t>
              </a:r>
            </a:p>
            <a:p>
              <a:endParaRPr lang="en-US" sz="100" dirty="0"/>
            </a:p>
            <a:p>
              <a:pPr marL="382059" indent="-382059"/>
              <a:r>
                <a:rPr lang="en-US" sz="1300" dirty="0">
                  <a:latin typeface="ZDingbats"/>
                </a:rPr>
                <a:t>      </a:t>
              </a:r>
              <a:r>
                <a:rPr lang="en-US" sz="1300" dirty="0"/>
                <a:t>Is slope </a:t>
              </a:r>
              <a:r>
                <a:rPr lang="en-US" sz="1300" b="1" dirty="0">
                  <a:solidFill>
                    <a:srgbClr val="FF0000"/>
                  </a:solidFill>
                </a:rPr>
                <a:t>negative</a:t>
              </a:r>
              <a:r>
                <a:rPr lang="en-US" sz="1300" dirty="0"/>
                <a:t> or </a:t>
              </a:r>
              <a:r>
                <a:rPr lang="en-US" sz="1300" b="1" dirty="0"/>
                <a:t>positive</a:t>
              </a:r>
              <a:r>
                <a:rPr lang="en-US" sz="1300" dirty="0"/>
                <a:t>?</a:t>
              </a:r>
            </a:p>
            <a:p>
              <a:pPr marL="382059" indent="-382059"/>
              <a:r>
                <a:rPr lang="en-US" sz="1300" dirty="0">
                  <a:latin typeface="ZDingbats"/>
                </a:rPr>
                <a:t>      </a:t>
              </a:r>
              <a:r>
                <a:rPr lang="en-US" sz="1300" dirty="0"/>
                <a:t>Which quantity is  </a:t>
              </a:r>
              <a:r>
                <a:rPr lang="en-US" sz="1300" b="1" dirty="0"/>
                <a:t>increasing</a:t>
              </a:r>
              <a:r>
                <a:rPr lang="en-US" sz="1300" dirty="0"/>
                <a:t>?</a:t>
              </a:r>
            </a:p>
          </p:txBody>
        </p:sp>
        <p:sp>
          <p:nvSpPr>
            <p:cNvPr id="34" name="TextBox 33"/>
            <p:cNvSpPr txBox="1"/>
            <p:nvPr/>
          </p:nvSpPr>
          <p:spPr>
            <a:xfrm>
              <a:off x="3254000" y="9294948"/>
              <a:ext cx="3514269" cy="754053"/>
            </a:xfrm>
            <a:prstGeom prst="rect">
              <a:avLst/>
            </a:prstGeom>
            <a:solidFill>
              <a:schemeClr val="bg1">
                <a:lumMod val="85000"/>
              </a:schemeClr>
            </a:solidFill>
          </p:spPr>
          <p:txBody>
            <a:bodyPr wrap="square" rtlCol="0">
              <a:spAutoFit/>
            </a:bodyPr>
            <a:lstStyle/>
            <a:p>
              <a:endParaRPr lang="en-US" sz="1700" dirty="0"/>
            </a:p>
            <a:p>
              <a:r>
                <a:rPr lang="en-US" sz="1300" dirty="0">
                  <a:latin typeface="ZDingbats"/>
                </a:rPr>
                <a:t>      </a:t>
              </a:r>
              <a:r>
                <a:rPr lang="en-US" sz="1300" dirty="0"/>
                <a:t>Which quantity is  </a:t>
              </a:r>
              <a:r>
                <a:rPr lang="en-US" sz="1300" b="1" dirty="0"/>
                <a:t>decreasing</a:t>
              </a:r>
              <a:r>
                <a:rPr lang="en-US" sz="1300" dirty="0"/>
                <a:t>?</a:t>
              </a:r>
            </a:p>
            <a:p>
              <a:r>
                <a:rPr lang="en-US" sz="1300" dirty="0">
                  <a:latin typeface="ZDingbats"/>
                </a:rPr>
                <a:t>      </a:t>
              </a:r>
              <a:r>
                <a:rPr lang="en-US" sz="1300" dirty="0"/>
                <a:t>What does this</a:t>
              </a:r>
              <a:r>
                <a:rPr lang="en-US" sz="1300" b="1" dirty="0"/>
                <a:t> mean</a:t>
              </a:r>
              <a:r>
                <a:rPr lang="en-US" sz="1300" dirty="0"/>
                <a:t> to the average person</a:t>
              </a:r>
              <a:r>
                <a:rPr lang="en-US" sz="1300" b="1" dirty="0"/>
                <a:t>?</a:t>
              </a:r>
            </a:p>
          </p:txBody>
        </p:sp>
        <p:sp>
          <p:nvSpPr>
            <p:cNvPr id="35" name="Oval 34"/>
            <p:cNvSpPr/>
            <p:nvPr/>
          </p:nvSpPr>
          <p:spPr>
            <a:xfrm>
              <a:off x="891886" y="9647297"/>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36" name="Oval 35"/>
            <p:cNvSpPr/>
            <p:nvPr/>
          </p:nvSpPr>
          <p:spPr>
            <a:xfrm>
              <a:off x="891886" y="986500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37" name="Oval 36"/>
            <p:cNvSpPr/>
            <p:nvPr/>
          </p:nvSpPr>
          <p:spPr>
            <a:xfrm>
              <a:off x="3382554" y="9639548"/>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38" name="Oval 37"/>
            <p:cNvSpPr/>
            <p:nvPr/>
          </p:nvSpPr>
          <p:spPr>
            <a:xfrm>
              <a:off x="3382554" y="9857253"/>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grpSp>
      <p:sp>
        <p:nvSpPr>
          <p:cNvPr id="39" name="Oval 38"/>
          <p:cNvSpPr/>
          <p:nvPr/>
        </p:nvSpPr>
        <p:spPr>
          <a:xfrm>
            <a:off x="3441562" y="4657751"/>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40" name="Oval 39"/>
          <p:cNvSpPr/>
          <p:nvPr/>
        </p:nvSpPr>
        <p:spPr>
          <a:xfrm>
            <a:off x="4191665" y="5455338"/>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41" name="Oval 40"/>
          <p:cNvSpPr/>
          <p:nvPr/>
        </p:nvSpPr>
        <p:spPr>
          <a:xfrm>
            <a:off x="2617475" y="5945839"/>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42" name="Oval 41"/>
          <p:cNvSpPr/>
          <p:nvPr/>
        </p:nvSpPr>
        <p:spPr>
          <a:xfrm>
            <a:off x="973846" y="5857895"/>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sp>
        <p:nvSpPr>
          <p:cNvPr id="3" name="TextBox 2"/>
          <p:cNvSpPr txBox="1"/>
          <p:nvPr/>
        </p:nvSpPr>
        <p:spPr>
          <a:xfrm>
            <a:off x="1041982" y="5242902"/>
            <a:ext cx="506870" cy="1323439"/>
          </a:xfrm>
          <a:prstGeom prst="rect">
            <a:avLst/>
          </a:prstGeom>
          <a:noFill/>
        </p:spPr>
        <p:txBody>
          <a:bodyPr wrap="none" rtlCol="0">
            <a:spAutoFit/>
          </a:bodyPr>
          <a:lstStyle/>
          <a:p>
            <a:r>
              <a:rPr lang="en-US" sz="8000" dirty="0" smtClean="0">
                <a:solidFill>
                  <a:schemeClr val="bg1">
                    <a:lumMod val="65000"/>
                  </a:schemeClr>
                </a:solidFill>
              </a:rPr>
              <a:t>{</a:t>
            </a:r>
            <a:endParaRPr lang="en-US" sz="8000" dirty="0">
              <a:solidFill>
                <a:schemeClr val="bg1">
                  <a:lumMod val="65000"/>
                </a:schemeClr>
              </a:solidFill>
            </a:endParaRPr>
          </a:p>
        </p:txBody>
      </p:sp>
    </p:spTree>
    <p:extLst>
      <p:ext uri="{BB962C8B-B14F-4D97-AF65-F5344CB8AC3E}">
        <p14:creationId xmlns:p14="http://schemas.microsoft.com/office/powerpoint/2010/main" val="360879305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F:\Hbg SIG\Keystone\Archive\Diane\KYST_ALG1_AAEC_Smpl_Qstns_Glssry_April-2012_Page_4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65</a:t>
            </a:fld>
            <a:endParaRPr lang="en-US" dirty="0"/>
          </a:p>
        </p:txBody>
      </p:sp>
      <p:sp>
        <p:nvSpPr>
          <p:cNvPr id="7" name="Rectangle 6"/>
          <p:cNvSpPr/>
          <p:nvPr/>
        </p:nvSpPr>
        <p:spPr>
          <a:xfrm>
            <a:off x="7366971" y="5018480"/>
            <a:ext cx="417541" cy="1677885"/>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Constructed Response</a:t>
            </a:r>
            <a:endParaRPr lang="en-US" sz="900" b="1" spc="-300" dirty="0"/>
          </a:p>
        </p:txBody>
      </p:sp>
      <p:sp>
        <p:nvSpPr>
          <p:cNvPr id="8" name="TextBox 7"/>
          <p:cNvSpPr txBox="1"/>
          <p:nvPr/>
        </p:nvSpPr>
        <p:spPr>
          <a:xfrm>
            <a:off x="1448243" y="3586126"/>
            <a:ext cx="418704" cy="369332"/>
          </a:xfrm>
          <a:prstGeom prst="rect">
            <a:avLst/>
          </a:prstGeom>
          <a:noFill/>
        </p:spPr>
        <p:txBody>
          <a:bodyPr wrap="none" rtlCol="0">
            <a:spAutoFit/>
          </a:bodyPr>
          <a:lstStyle/>
          <a:p>
            <a:r>
              <a:rPr lang="en-US" b="1" dirty="0" smtClean="0">
                <a:solidFill>
                  <a:srgbClr val="FF0000"/>
                </a:solidFill>
              </a:rPr>
              <a:t>14</a:t>
            </a:r>
            <a:endParaRPr lang="en-US" b="1" dirty="0">
              <a:solidFill>
                <a:srgbClr val="FF0000"/>
              </a:solidFill>
            </a:endParaRPr>
          </a:p>
        </p:txBody>
      </p:sp>
      <p:sp>
        <p:nvSpPr>
          <p:cNvPr id="9" name="TextBox 8"/>
          <p:cNvSpPr txBox="1"/>
          <p:nvPr/>
        </p:nvSpPr>
        <p:spPr>
          <a:xfrm>
            <a:off x="3036038" y="6590184"/>
            <a:ext cx="535724" cy="369332"/>
          </a:xfrm>
          <a:prstGeom prst="rect">
            <a:avLst/>
          </a:prstGeom>
          <a:noFill/>
        </p:spPr>
        <p:txBody>
          <a:bodyPr wrap="none" rtlCol="0">
            <a:spAutoFit/>
          </a:bodyPr>
          <a:lstStyle/>
          <a:p>
            <a:r>
              <a:rPr lang="en-US" b="1" dirty="0" smtClean="0">
                <a:solidFill>
                  <a:srgbClr val="FF0000"/>
                </a:solidFill>
              </a:rPr>
              <a:t>560</a:t>
            </a:r>
            <a:endParaRPr lang="en-US" b="1" dirty="0">
              <a:solidFill>
                <a:srgbClr val="FF0000"/>
              </a:solidFill>
            </a:endParaRPr>
          </a:p>
        </p:txBody>
      </p:sp>
    </p:spTree>
    <p:extLst>
      <p:ext uri="{BB962C8B-B14F-4D97-AF65-F5344CB8AC3E}">
        <p14:creationId xmlns:p14="http://schemas.microsoft.com/office/powerpoint/2010/main" val="255641703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F:\Hbg SIG\Keystone\Archive\Diane\KYST_ALG1_AAEC_Smpl_Qstns_Glssry_April-2012_Page_4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66</a:t>
            </a:fld>
            <a:endParaRPr lang="en-US" dirty="0"/>
          </a:p>
        </p:txBody>
      </p:sp>
      <p:sp>
        <p:nvSpPr>
          <p:cNvPr id="2" name="TextBox 1"/>
          <p:cNvSpPr txBox="1"/>
          <p:nvPr/>
        </p:nvSpPr>
        <p:spPr>
          <a:xfrm>
            <a:off x="1988291" y="6830019"/>
            <a:ext cx="1260281" cy="369332"/>
          </a:xfrm>
          <a:prstGeom prst="rect">
            <a:avLst/>
          </a:prstGeom>
          <a:noFill/>
        </p:spPr>
        <p:txBody>
          <a:bodyPr wrap="none" rtlCol="0">
            <a:spAutoFit/>
          </a:bodyPr>
          <a:lstStyle/>
          <a:p>
            <a:r>
              <a:rPr lang="en-US" b="1" dirty="0" smtClean="0">
                <a:solidFill>
                  <a:srgbClr val="FF0000"/>
                </a:solidFill>
              </a:rPr>
              <a:t>y = .00032x</a:t>
            </a:r>
            <a:endParaRPr lang="en-US" b="1" dirty="0">
              <a:solidFill>
                <a:srgbClr val="FF0000"/>
              </a:solidFill>
            </a:endParaRPr>
          </a:p>
        </p:txBody>
      </p:sp>
    </p:spTree>
    <p:extLst>
      <p:ext uri="{BB962C8B-B14F-4D97-AF65-F5344CB8AC3E}">
        <p14:creationId xmlns:p14="http://schemas.microsoft.com/office/powerpoint/2010/main" val="311824736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F:\Hbg SIG\Keystone\Archive\Diane\KYST_ALG1_AAEC_Smpl_Qstns_Glssry_April-2012_Page_4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67</a:t>
            </a:fld>
            <a:endParaRPr lang="en-US" dirty="0"/>
          </a:p>
        </p:txBody>
      </p:sp>
      <p:sp>
        <p:nvSpPr>
          <p:cNvPr id="7" name="Rectangle 6"/>
          <p:cNvSpPr/>
          <p:nvPr/>
        </p:nvSpPr>
        <p:spPr>
          <a:xfrm>
            <a:off x="7366971" y="5018480"/>
            <a:ext cx="417541" cy="1677885"/>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Constructed Response</a:t>
            </a:r>
            <a:endParaRPr lang="en-US" sz="900" b="1" spc="-300" dirty="0"/>
          </a:p>
        </p:txBody>
      </p:sp>
      <p:sp>
        <p:nvSpPr>
          <p:cNvPr id="8" name="TextBox 7"/>
          <p:cNvSpPr txBox="1"/>
          <p:nvPr/>
        </p:nvSpPr>
        <p:spPr>
          <a:xfrm>
            <a:off x="4625165" y="2072688"/>
            <a:ext cx="2013693" cy="1631216"/>
          </a:xfrm>
          <a:prstGeom prst="rect">
            <a:avLst/>
          </a:prstGeom>
          <a:noFill/>
        </p:spPr>
        <p:txBody>
          <a:bodyPr wrap="none" rtlCol="0">
            <a:spAutoFit/>
          </a:bodyPr>
          <a:lstStyle/>
          <a:p>
            <a:r>
              <a:rPr lang="en-US" sz="1600" b="1" dirty="0" smtClean="0">
                <a:solidFill>
                  <a:srgbClr val="FF0000"/>
                </a:solidFill>
              </a:rPr>
              <a:t>y = .00032x + .00004x</a:t>
            </a:r>
          </a:p>
          <a:p>
            <a:r>
              <a:rPr lang="en-US" sz="1600" b="1" dirty="0">
                <a:solidFill>
                  <a:srgbClr val="FF0000"/>
                </a:solidFill>
              </a:rPr>
              <a:t> </a:t>
            </a:r>
            <a:r>
              <a:rPr lang="en-US" sz="1600" b="1" dirty="0" smtClean="0">
                <a:solidFill>
                  <a:srgbClr val="FF0000"/>
                </a:solidFill>
              </a:rPr>
              <a:t>  = (.00036/2)x</a:t>
            </a:r>
          </a:p>
          <a:p>
            <a:r>
              <a:rPr lang="en-US" sz="1600" b="1" dirty="0" smtClean="0">
                <a:solidFill>
                  <a:srgbClr val="FF0000"/>
                </a:solidFill>
              </a:rPr>
              <a:t>   </a:t>
            </a:r>
            <a:r>
              <a:rPr lang="en-US" sz="1600" b="1" dirty="0">
                <a:solidFill>
                  <a:srgbClr val="FF0000"/>
                </a:solidFill>
              </a:rPr>
              <a:t>= </a:t>
            </a:r>
            <a:r>
              <a:rPr lang="en-US" sz="1600" b="1" dirty="0" smtClean="0">
                <a:solidFill>
                  <a:srgbClr val="FF0000"/>
                </a:solidFill>
              </a:rPr>
              <a:t> .00018x</a:t>
            </a:r>
          </a:p>
          <a:p>
            <a:endParaRPr lang="en-US" sz="1600" b="1" dirty="0" smtClean="0">
              <a:solidFill>
                <a:srgbClr val="FF0000"/>
              </a:solidFill>
            </a:endParaRPr>
          </a:p>
          <a:p>
            <a:r>
              <a:rPr lang="en-US" sz="1600" b="1" dirty="0" smtClean="0">
                <a:solidFill>
                  <a:srgbClr val="FF0000"/>
                </a:solidFill>
              </a:rPr>
              <a:t>  (0.42) = .00018x</a:t>
            </a:r>
          </a:p>
          <a:p>
            <a:r>
              <a:rPr lang="en-US" sz="1600" b="1" dirty="0" smtClean="0">
                <a:solidFill>
                  <a:srgbClr val="FF0000"/>
                </a:solidFill>
              </a:rPr>
              <a:t>2333.3 = x </a:t>
            </a:r>
            <a:endParaRPr lang="en-US" sz="1600" b="1" dirty="0">
              <a:solidFill>
                <a:srgbClr val="FF0000"/>
              </a:solidFill>
            </a:endParaRPr>
          </a:p>
        </p:txBody>
      </p:sp>
      <p:sp>
        <p:nvSpPr>
          <p:cNvPr id="9" name="TextBox 8"/>
          <p:cNvSpPr txBox="1"/>
          <p:nvPr/>
        </p:nvSpPr>
        <p:spPr>
          <a:xfrm>
            <a:off x="1683497" y="3968828"/>
            <a:ext cx="760144" cy="338554"/>
          </a:xfrm>
          <a:prstGeom prst="rect">
            <a:avLst/>
          </a:prstGeom>
          <a:noFill/>
        </p:spPr>
        <p:txBody>
          <a:bodyPr wrap="none" rtlCol="0">
            <a:spAutoFit/>
          </a:bodyPr>
          <a:lstStyle/>
          <a:p>
            <a:r>
              <a:rPr lang="en-US" sz="1600" b="1" dirty="0" smtClean="0">
                <a:solidFill>
                  <a:srgbClr val="FF0000"/>
                </a:solidFill>
              </a:rPr>
              <a:t>2333.3</a:t>
            </a:r>
            <a:endParaRPr lang="en-US" sz="1600" b="1" dirty="0">
              <a:solidFill>
                <a:srgbClr val="FF0000"/>
              </a:solidFill>
            </a:endParaRPr>
          </a:p>
        </p:txBody>
      </p:sp>
    </p:spTree>
    <p:extLst>
      <p:ext uri="{BB962C8B-B14F-4D97-AF65-F5344CB8AC3E}">
        <p14:creationId xmlns:p14="http://schemas.microsoft.com/office/powerpoint/2010/main" val="401027968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F:\Hbg SIG\Keystone\Archive\Diane\KYST_ALG1_AAEC_Smpl_Qstns_Glssry_April-2012_Page_5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68</a:t>
            </a:fld>
            <a:endParaRPr lang="en-US" dirty="0"/>
          </a:p>
        </p:txBody>
      </p:sp>
      <p:sp>
        <p:nvSpPr>
          <p:cNvPr id="5" name="TextBox 4"/>
          <p:cNvSpPr txBox="1"/>
          <p:nvPr/>
        </p:nvSpPr>
        <p:spPr>
          <a:xfrm>
            <a:off x="1502744" y="5191572"/>
            <a:ext cx="393056" cy="338554"/>
          </a:xfrm>
          <a:prstGeom prst="rect">
            <a:avLst/>
          </a:prstGeom>
          <a:noFill/>
        </p:spPr>
        <p:txBody>
          <a:bodyPr wrap="none" rtlCol="0">
            <a:spAutoFit/>
          </a:bodyPr>
          <a:lstStyle/>
          <a:p>
            <a:r>
              <a:rPr lang="en-US" sz="1600" b="1" dirty="0" smtClean="0">
                <a:solidFill>
                  <a:schemeClr val="accent3">
                    <a:lumMod val="75000"/>
                  </a:schemeClr>
                </a:solidFill>
              </a:rPr>
              <a:t>40</a:t>
            </a:r>
            <a:endParaRPr lang="en-US" sz="1600" b="1" dirty="0">
              <a:solidFill>
                <a:schemeClr val="accent3">
                  <a:lumMod val="75000"/>
                </a:schemeClr>
              </a:solidFill>
            </a:endParaRPr>
          </a:p>
        </p:txBody>
      </p:sp>
      <p:sp>
        <p:nvSpPr>
          <p:cNvPr id="7" name="TextBox 6"/>
          <p:cNvSpPr txBox="1"/>
          <p:nvPr/>
        </p:nvSpPr>
        <p:spPr>
          <a:xfrm>
            <a:off x="2197405" y="7481116"/>
            <a:ext cx="393056" cy="338554"/>
          </a:xfrm>
          <a:prstGeom prst="rect">
            <a:avLst/>
          </a:prstGeom>
          <a:noFill/>
        </p:spPr>
        <p:txBody>
          <a:bodyPr wrap="none" rtlCol="0">
            <a:spAutoFit/>
          </a:bodyPr>
          <a:lstStyle/>
          <a:p>
            <a:r>
              <a:rPr lang="en-US" sz="1600" b="1" dirty="0" smtClean="0">
                <a:solidFill>
                  <a:schemeClr val="accent3">
                    <a:lumMod val="75000"/>
                  </a:schemeClr>
                </a:solidFill>
              </a:rPr>
              <a:t>25</a:t>
            </a:r>
            <a:endParaRPr lang="en-US" sz="1600" b="1" dirty="0">
              <a:solidFill>
                <a:schemeClr val="accent3">
                  <a:lumMod val="75000"/>
                </a:schemeClr>
              </a:solidFill>
            </a:endParaRPr>
          </a:p>
        </p:txBody>
      </p:sp>
    </p:spTree>
    <p:extLst>
      <p:ext uri="{BB962C8B-B14F-4D97-AF65-F5344CB8AC3E}">
        <p14:creationId xmlns:p14="http://schemas.microsoft.com/office/powerpoint/2010/main" val="337913582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F:\Hbg SIG\Keystone\Archive\Diane\KYST_ALG1_AAEC_Smpl_Qstns_Glssry_April-2012_Page_5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69</a:t>
            </a:fld>
            <a:endParaRPr lang="en-US" dirty="0"/>
          </a:p>
        </p:txBody>
      </p:sp>
      <p:sp>
        <p:nvSpPr>
          <p:cNvPr id="7" name="Rectangle 6"/>
          <p:cNvSpPr/>
          <p:nvPr/>
        </p:nvSpPr>
        <p:spPr>
          <a:xfrm>
            <a:off x="7366971" y="5018480"/>
            <a:ext cx="417541" cy="1677885"/>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Constructed Response</a:t>
            </a:r>
            <a:endParaRPr lang="en-US" sz="900" b="1" spc="-300" dirty="0"/>
          </a:p>
        </p:txBody>
      </p:sp>
      <p:sp>
        <p:nvSpPr>
          <p:cNvPr id="2" name="TextBox 1"/>
          <p:cNvSpPr txBox="1"/>
          <p:nvPr/>
        </p:nvSpPr>
        <p:spPr>
          <a:xfrm>
            <a:off x="1541722" y="2254103"/>
            <a:ext cx="4253024" cy="1200329"/>
          </a:xfrm>
          <a:prstGeom prst="rect">
            <a:avLst/>
          </a:prstGeom>
          <a:noFill/>
        </p:spPr>
        <p:txBody>
          <a:bodyPr wrap="square" rtlCol="0">
            <a:spAutoFit/>
          </a:bodyPr>
          <a:lstStyle/>
          <a:p>
            <a:r>
              <a:rPr lang="en-US" dirty="0" smtClean="0">
                <a:solidFill>
                  <a:schemeClr val="accent3">
                    <a:lumMod val="75000"/>
                  </a:schemeClr>
                </a:solidFill>
              </a:rPr>
              <a:t>The median is 68.  So, Half of the students scored 68% or more on the test.  Since 75% is much greater than 68%, less than half of the students scored a 75% or better.</a:t>
            </a:r>
            <a:endParaRPr lang="en-US" dirty="0">
              <a:solidFill>
                <a:schemeClr val="accent3">
                  <a:lumMod val="75000"/>
                </a:schemeClr>
              </a:solidFill>
            </a:endParaRPr>
          </a:p>
        </p:txBody>
      </p:sp>
      <p:cxnSp>
        <p:nvCxnSpPr>
          <p:cNvPr id="5" name="Straight Connector 4"/>
          <p:cNvCxnSpPr/>
          <p:nvPr/>
        </p:nvCxnSpPr>
        <p:spPr>
          <a:xfrm flipV="1">
            <a:off x="2658140" y="5295015"/>
            <a:ext cx="3136606" cy="839971"/>
          </a:xfrm>
          <a:prstGeom prst="lin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08376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90880" y="1399335"/>
            <a:ext cx="6563360" cy="2677656"/>
          </a:xfrm>
          <a:prstGeom prst="rect">
            <a:avLst/>
          </a:prstGeom>
        </p:spPr>
        <p:txBody>
          <a:bodyPr wrap="square">
            <a:spAutoFit/>
          </a:bodyPr>
          <a:lstStyle/>
          <a:p>
            <a:r>
              <a:rPr lang="en-US" sz="1400" dirty="0" smtClean="0"/>
              <a:t>Much of the material from this workbook was reproduced under Fair Use from the PDE Keystone Exams “Item and Scoring Sampler”.  Other problems were created by the team or copied directly from other Keystone preparation websites.</a:t>
            </a:r>
          </a:p>
          <a:p>
            <a:endParaRPr lang="en-US" sz="1400" dirty="0"/>
          </a:p>
          <a:p>
            <a:r>
              <a:rPr lang="en-US" sz="1400" b="1" dirty="0" smtClean="0"/>
              <a:t>Modules 1 &amp; 2 </a:t>
            </a:r>
            <a:r>
              <a:rPr lang="en-US" sz="1400" dirty="0" smtClean="0"/>
              <a:t>and the </a:t>
            </a:r>
            <a:r>
              <a:rPr lang="en-US" sz="1400" b="1" dirty="0" smtClean="0"/>
              <a:t>Constructed Response </a:t>
            </a:r>
            <a:r>
              <a:rPr lang="en-US" sz="1400" dirty="0" smtClean="0"/>
              <a:t>section</a:t>
            </a:r>
            <a:r>
              <a:rPr lang="en-US" sz="1400" b="1" dirty="0" smtClean="0"/>
              <a:t> </a:t>
            </a:r>
            <a:r>
              <a:rPr lang="en-US" sz="1400" dirty="0" smtClean="0"/>
              <a:t>are PDE examples of what will be on the exam.</a:t>
            </a:r>
          </a:p>
          <a:p>
            <a:endParaRPr lang="en-US" sz="1400" dirty="0"/>
          </a:p>
          <a:p>
            <a:r>
              <a:rPr lang="en-US" sz="1400" dirty="0" smtClean="0"/>
              <a:t>The first problems listed in the </a:t>
            </a:r>
            <a:r>
              <a:rPr lang="en-US" sz="1400" b="1" dirty="0" smtClean="0"/>
              <a:t>CR2</a:t>
            </a:r>
            <a:r>
              <a:rPr lang="en-US" sz="1400" dirty="0" smtClean="0"/>
              <a:t> sections were also issued by the PDE, the rest were created by the team.</a:t>
            </a:r>
          </a:p>
          <a:p>
            <a:endParaRPr lang="en-US" sz="1400" dirty="0"/>
          </a:p>
          <a:p>
            <a:r>
              <a:rPr lang="en-US" sz="1400" dirty="0" smtClean="0"/>
              <a:t>Please email anyone on the last page with corrections, suggestions or examples that you would like to see included in future editions.</a:t>
            </a:r>
            <a:endParaRPr lang="en-US" sz="1400" dirty="0"/>
          </a:p>
        </p:txBody>
      </p:sp>
      <p:sp>
        <p:nvSpPr>
          <p:cNvPr id="7" name="TextBox 6"/>
          <p:cNvSpPr txBox="1"/>
          <p:nvPr/>
        </p:nvSpPr>
        <p:spPr>
          <a:xfrm>
            <a:off x="2836186" y="502920"/>
            <a:ext cx="2445478" cy="369332"/>
          </a:xfrm>
          <a:prstGeom prst="rect">
            <a:avLst/>
          </a:prstGeom>
          <a:noFill/>
        </p:spPr>
        <p:txBody>
          <a:bodyPr wrap="none" rtlCol="0">
            <a:spAutoFit/>
          </a:bodyPr>
          <a:lstStyle/>
          <a:p>
            <a:pPr algn="ctr"/>
            <a:r>
              <a:rPr lang="en-US" b="1" dirty="0" smtClean="0"/>
              <a:t>About this workbook…</a:t>
            </a:r>
            <a:endParaRPr lang="en-US" b="1" dirty="0"/>
          </a:p>
        </p:txBody>
      </p:sp>
      <p:sp>
        <p:nvSpPr>
          <p:cNvPr id="11" name="Slide Number Placeholder 10"/>
          <p:cNvSpPr>
            <a:spLocks noGrp="1"/>
          </p:cNvSpPr>
          <p:nvPr>
            <p:ph type="sldNum" sz="quarter" idx="12"/>
          </p:nvPr>
        </p:nvSpPr>
        <p:spPr/>
        <p:txBody>
          <a:bodyPr/>
          <a:lstStyle/>
          <a:p>
            <a:fld id="{BFF117EF-9718-4423-89B7-490956680319}" type="slidenum">
              <a:rPr lang="en-US" smtClean="0"/>
              <a:pPr/>
              <a:t>7</a:t>
            </a:fld>
            <a:endParaRPr lang="en-US"/>
          </a:p>
        </p:txBody>
      </p:sp>
      <p:sp>
        <p:nvSpPr>
          <p:cNvPr id="8" name="Rectangle 7"/>
          <p:cNvSpPr/>
          <p:nvPr/>
        </p:nvSpPr>
        <p:spPr>
          <a:xfrm>
            <a:off x="7367371" y="4037"/>
            <a:ext cx="414757" cy="16768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Information</a:t>
            </a:r>
            <a:endParaRPr lang="en-US" sz="1000" b="1" spc="-300" dirty="0"/>
          </a:p>
        </p:txBody>
      </p:sp>
    </p:spTree>
    <p:extLst>
      <p:ext uri="{BB962C8B-B14F-4D97-AF65-F5344CB8AC3E}">
        <p14:creationId xmlns:p14="http://schemas.microsoft.com/office/powerpoint/2010/main" val="94841420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F:\Hbg SIG\Keystone\Archive\Diane\KYST_ALG1_AAEC_Smpl_Qstns_Glssry_April-2012_Page_5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588"/>
            <a:ext cx="7770813" cy="1005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70</a:t>
            </a:fld>
            <a:endParaRPr lang="en-US" dirty="0"/>
          </a:p>
        </p:txBody>
      </p:sp>
      <p:sp>
        <p:nvSpPr>
          <p:cNvPr id="5" name="TextBox 4"/>
          <p:cNvSpPr txBox="1"/>
          <p:nvPr/>
        </p:nvSpPr>
        <p:spPr>
          <a:xfrm>
            <a:off x="1513377" y="5740379"/>
            <a:ext cx="497252" cy="338554"/>
          </a:xfrm>
          <a:prstGeom prst="rect">
            <a:avLst/>
          </a:prstGeom>
          <a:noFill/>
        </p:spPr>
        <p:txBody>
          <a:bodyPr wrap="none" rtlCol="0">
            <a:spAutoFit/>
          </a:bodyPr>
          <a:lstStyle/>
          <a:p>
            <a:r>
              <a:rPr lang="en-US" sz="1600" b="1" dirty="0" smtClean="0">
                <a:solidFill>
                  <a:schemeClr val="accent3">
                    <a:lumMod val="75000"/>
                  </a:schemeClr>
                </a:solidFill>
              </a:rPr>
              <a:t>153</a:t>
            </a:r>
            <a:endParaRPr lang="en-US" sz="1600" b="1" dirty="0">
              <a:solidFill>
                <a:schemeClr val="accent3">
                  <a:lumMod val="75000"/>
                </a:schemeClr>
              </a:solidFill>
            </a:endParaRPr>
          </a:p>
        </p:txBody>
      </p:sp>
      <p:sp>
        <p:nvSpPr>
          <p:cNvPr id="7" name="TextBox 6"/>
          <p:cNvSpPr txBox="1"/>
          <p:nvPr/>
        </p:nvSpPr>
        <p:spPr>
          <a:xfrm>
            <a:off x="1578251" y="3512615"/>
            <a:ext cx="497252" cy="338554"/>
          </a:xfrm>
          <a:prstGeom prst="rect">
            <a:avLst/>
          </a:prstGeom>
          <a:noFill/>
        </p:spPr>
        <p:txBody>
          <a:bodyPr wrap="none" rtlCol="0">
            <a:spAutoFit/>
          </a:bodyPr>
          <a:lstStyle/>
          <a:p>
            <a:r>
              <a:rPr lang="en-US" sz="1600" b="1" dirty="0" smtClean="0">
                <a:solidFill>
                  <a:schemeClr val="accent3">
                    <a:lumMod val="75000"/>
                  </a:schemeClr>
                </a:solidFill>
              </a:rPr>
              <a:t>146</a:t>
            </a:r>
            <a:endParaRPr lang="en-US" sz="1600" b="1" dirty="0">
              <a:solidFill>
                <a:schemeClr val="accent3">
                  <a:lumMod val="75000"/>
                </a:schemeClr>
              </a:solidFill>
            </a:endParaRPr>
          </a:p>
        </p:txBody>
      </p:sp>
      <p:sp>
        <p:nvSpPr>
          <p:cNvPr id="8" name="TextBox 7"/>
          <p:cNvSpPr txBox="1"/>
          <p:nvPr/>
        </p:nvSpPr>
        <p:spPr>
          <a:xfrm>
            <a:off x="2943318" y="4851154"/>
            <a:ext cx="2335897" cy="461665"/>
          </a:xfrm>
          <a:prstGeom prst="rect">
            <a:avLst/>
          </a:prstGeom>
          <a:noFill/>
        </p:spPr>
        <p:txBody>
          <a:bodyPr wrap="none" rtlCol="0">
            <a:spAutoFit/>
          </a:bodyPr>
          <a:lstStyle/>
          <a:p>
            <a:pPr algn="ctr"/>
            <a:r>
              <a:rPr lang="en-US" sz="1200" b="1" u="sng" dirty="0" smtClean="0">
                <a:solidFill>
                  <a:schemeClr val="accent3">
                    <a:lumMod val="75000"/>
                  </a:schemeClr>
                </a:solidFill>
              </a:rPr>
              <a:t>112 + 130 + 142 + 150 + 178 + 206</a:t>
            </a:r>
            <a:endParaRPr lang="en-US" sz="1200" b="1" dirty="0" smtClean="0">
              <a:solidFill>
                <a:schemeClr val="accent3">
                  <a:lumMod val="75000"/>
                </a:schemeClr>
              </a:solidFill>
            </a:endParaRPr>
          </a:p>
          <a:p>
            <a:pPr algn="ctr"/>
            <a:r>
              <a:rPr lang="en-US" sz="1200" b="1" dirty="0">
                <a:solidFill>
                  <a:schemeClr val="accent3">
                    <a:lumMod val="75000"/>
                  </a:schemeClr>
                </a:solidFill>
              </a:rPr>
              <a:t>6</a:t>
            </a:r>
          </a:p>
        </p:txBody>
      </p:sp>
      <p:sp>
        <p:nvSpPr>
          <p:cNvPr id="9" name="TextBox 8"/>
          <p:cNvSpPr txBox="1"/>
          <p:nvPr/>
        </p:nvSpPr>
        <p:spPr>
          <a:xfrm>
            <a:off x="2873540" y="2568698"/>
            <a:ext cx="803425" cy="461665"/>
          </a:xfrm>
          <a:prstGeom prst="rect">
            <a:avLst/>
          </a:prstGeom>
          <a:noFill/>
        </p:spPr>
        <p:txBody>
          <a:bodyPr wrap="none" rtlCol="0">
            <a:spAutoFit/>
          </a:bodyPr>
          <a:lstStyle/>
          <a:p>
            <a:pPr algn="ctr"/>
            <a:r>
              <a:rPr lang="en-US" sz="1200" b="1" u="sng" dirty="0" smtClean="0">
                <a:solidFill>
                  <a:schemeClr val="accent3">
                    <a:lumMod val="75000"/>
                  </a:schemeClr>
                </a:solidFill>
              </a:rPr>
              <a:t>142 + 150</a:t>
            </a:r>
          </a:p>
          <a:p>
            <a:pPr algn="ctr"/>
            <a:r>
              <a:rPr lang="en-US" sz="1200" b="1" dirty="0">
                <a:solidFill>
                  <a:schemeClr val="accent3">
                    <a:lumMod val="75000"/>
                  </a:schemeClr>
                </a:solidFill>
              </a:rPr>
              <a:t>2</a:t>
            </a:r>
          </a:p>
        </p:txBody>
      </p:sp>
    </p:spTree>
    <p:extLst>
      <p:ext uri="{BB962C8B-B14F-4D97-AF65-F5344CB8AC3E}">
        <p14:creationId xmlns:p14="http://schemas.microsoft.com/office/powerpoint/2010/main" val="22975044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F:\Hbg SIG\Keystone\Archive\Diane\KYST_ALG1_AAEC_Smpl_Qstns_Glssry_April-2012_Page_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588"/>
            <a:ext cx="7770813" cy="10056812"/>
          </a:xfrm>
          <a:prstGeom prst="rect">
            <a:avLst/>
          </a:prstGeom>
          <a:noFill/>
          <a:ln>
            <a:noFill/>
          </a:ln>
          <a:extLst/>
        </p:spPr>
      </p:pic>
      <p:sp>
        <p:nvSpPr>
          <p:cNvPr id="4" name="Rectangle 3"/>
          <p:cNvSpPr/>
          <p:nvPr/>
        </p:nvSpPr>
        <p:spPr>
          <a:xfrm>
            <a:off x="6652969" y="9525000"/>
            <a:ext cx="861769"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9"/>
          <p:cNvSpPr>
            <a:spLocks noGrp="1"/>
          </p:cNvSpPr>
          <p:nvPr>
            <p:ph type="sldNum" sz="quarter" idx="12"/>
          </p:nvPr>
        </p:nvSpPr>
        <p:spPr>
          <a:xfrm>
            <a:off x="5570220" y="9322649"/>
            <a:ext cx="1813560" cy="535516"/>
          </a:xfrm>
        </p:spPr>
        <p:txBody>
          <a:bodyPr/>
          <a:lstStyle/>
          <a:p>
            <a:fld id="{BFF117EF-9718-4423-89B7-490956680319}" type="slidenum">
              <a:rPr lang="en-US" smtClean="0"/>
              <a:pPr/>
              <a:t>71</a:t>
            </a:fld>
            <a:endParaRPr lang="en-US" dirty="0"/>
          </a:p>
        </p:txBody>
      </p:sp>
      <p:sp>
        <p:nvSpPr>
          <p:cNvPr id="7" name="Rectangle 6"/>
          <p:cNvSpPr/>
          <p:nvPr/>
        </p:nvSpPr>
        <p:spPr>
          <a:xfrm>
            <a:off x="7366971" y="5018480"/>
            <a:ext cx="417541" cy="1677885"/>
          </a:xfrm>
          <a:prstGeom prst="rect">
            <a:avLst/>
          </a:prstGeom>
          <a:solidFill>
            <a:srgbClr val="F68E38"/>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Constructed Response</a:t>
            </a:r>
            <a:endParaRPr lang="en-US" sz="900" b="1" spc="-300" dirty="0"/>
          </a:p>
        </p:txBody>
      </p:sp>
      <p:sp>
        <p:nvSpPr>
          <p:cNvPr id="8" name="TextBox 7"/>
          <p:cNvSpPr txBox="1"/>
          <p:nvPr/>
        </p:nvSpPr>
        <p:spPr>
          <a:xfrm>
            <a:off x="2194940" y="4001713"/>
            <a:ext cx="497252" cy="338554"/>
          </a:xfrm>
          <a:prstGeom prst="rect">
            <a:avLst/>
          </a:prstGeom>
          <a:noFill/>
        </p:spPr>
        <p:txBody>
          <a:bodyPr wrap="none" rtlCol="0">
            <a:spAutoFit/>
          </a:bodyPr>
          <a:lstStyle/>
          <a:p>
            <a:r>
              <a:rPr lang="en-US" sz="1600" b="1" dirty="0" smtClean="0">
                <a:solidFill>
                  <a:schemeClr val="accent3">
                    <a:lumMod val="75000"/>
                  </a:schemeClr>
                </a:solidFill>
              </a:rPr>
              <a:t>148</a:t>
            </a:r>
            <a:endParaRPr lang="en-US" sz="1600" b="1" dirty="0">
              <a:solidFill>
                <a:schemeClr val="accent3">
                  <a:lumMod val="75000"/>
                </a:schemeClr>
              </a:solidFill>
            </a:endParaRPr>
          </a:p>
        </p:txBody>
      </p:sp>
      <p:sp>
        <p:nvSpPr>
          <p:cNvPr id="9" name="TextBox 8"/>
          <p:cNvSpPr txBox="1"/>
          <p:nvPr/>
        </p:nvSpPr>
        <p:spPr>
          <a:xfrm>
            <a:off x="4037919" y="4009128"/>
            <a:ext cx="497252" cy="338554"/>
          </a:xfrm>
          <a:prstGeom prst="rect">
            <a:avLst/>
          </a:prstGeom>
          <a:noFill/>
        </p:spPr>
        <p:txBody>
          <a:bodyPr wrap="none" rtlCol="0">
            <a:spAutoFit/>
          </a:bodyPr>
          <a:lstStyle/>
          <a:p>
            <a:r>
              <a:rPr lang="en-US" sz="1600" b="1" dirty="0" smtClean="0">
                <a:solidFill>
                  <a:schemeClr val="accent3">
                    <a:lumMod val="75000"/>
                  </a:schemeClr>
                </a:solidFill>
              </a:rPr>
              <a:t>158</a:t>
            </a:r>
            <a:endParaRPr lang="en-US" sz="1600" b="1" dirty="0">
              <a:solidFill>
                <a:schemeClr val="accent3">
                  <a:lumMod val="75000"/>
                </a:schemeClr>
              </a:solidFill>
            </a:endParaRPr>
          </a:p>
        </p:txBody>
      </p:sp>
      <p:sp>
        <p:nvSpPr>
          <p:cNvPr id="10" name="TextBox 9"/>
          <p:cNvSpPr txBox="1"/>
          <p:nvPr/>
        </p:nvSpPr>
        <p:spPr>
          <a:xfrm>
            <a:off x="769350" y="2458830"/>
            <a:ext cx="651139" cy="461665"/>
          </a:xfrm>
          <a:prstGeom prst="rect">
            <a:avLst/>
          </a:prstGeom>
          <a:noFill/>
        </p:spPr>
        <p:txBody>
          <a:bodyPr wrap="none" rtlCol="0">
            <a:spAutoFit/>
          </a:bodyPr>
          <a:lstStyle/>
          <a:p>
            <a:pPr algn="ctr"/>
            <a:r>
              <a:rPr lang="en-US" sz="1200" b="1" u="sng" dirty="0" smtClean="0">
                <a:solidFill>
                  <a:schemeClr val="accent3">
                    <a:lumMod val="75000"/>
                  </a:schemeClr>
                </a:solidFill>
              </a:rPr>
              <a:t>n + 150</a:t>
            </a:r>
          </a:p>
          <a:p>
            <a:pPr algn="ctr"/>
            <a:r>
              <a:rPr lang="en-US" sz="1200" b="1" dirty="0" smtClean="0">
                <a:solidFill>
                  <a:schemeClr val="accent3">
                    <a:lumMod val="75000"/>
                  </a:schemeClr>
                </a:solidFill>
              </a:rPr>
              <a:t>2</a:t>
            </a:r>
            <a:endParaRPr lang="en-US" sz="1200" b="1" dirty="0">
              <a:solidFill>
                <a:schemeClr val="accent3">
                  <a:lumMod val="75000"/>
                </a:schemeClr>
              </a:solidFill>
            </a:endParaRPr>
          </a:p>
        </p:txBody>
      </p:sp>
      <p:sp>
        <p:nvSpPr>
          <p:cNvPr id="11" name="TextBox 10"/>
          <p:cNvSpPr txBox="1"/>
          <p:nvPr/>
        </p:nvSpPr>
        <p:spPr>
          <a:xfrm>
            <a:off x="1350357" y="2477853"/>
            <a:ext cx="646331" cy="338554"/>
          </a:xfrm>
          <a:prstGeom prst="rect">
            <a:avLst/>
          </a:prstGeom>
          <a:noFill/>
        </p:spPr>
        <p:txBody>
          <a:bodyPr wrap="none" rtlCol="0">
            <a:spAutoFit/>
          </a:bodyPr>
          <a:lstStyle/>
          <a:p>
            <a:r>
              <a:rPr lang="en-US" sz="1600" b="1" dirty="0" smtClean="0">
                <a:solidFill>
                  <a:schemeClr val="accent3">
                    <a:lumMod val="75000"/>
                  </a:schemeClr>
                </a:solidFill>
              </a:rPr>
              <a:t>= 149</a:t>
            </a:r>
            <a:endParaRPr lang="en-US" sz="1600" b="1" dirty="0">
              <a:solidFill>
                <a:schemeClr val="accent3">
                  <a:lumMod val="75000"/>
                </a:schemeClr>
              </a:solidFill>
            </a:endParaRPr>
          </a:p>
        </p:txBody>
      </p:sp>
      <p:sp>
        <p:nvSpPr>
          <p:cNvPr id="12" name="TextBox 11"/>
          <p:cNvSpPr txBox="1"/>
          <p:nvPr/>
        </p:nvSpPr>
        <p:spPr>
          <a:xfrm>
            <a:off x="2921623" y="2462368"/>
            <a:ext cx="530915" cy="461665"/>
          </a:xfrm>
          <a:prstGeom prst="rect">
            <a:avLst/>
          </a:prstGeom>
          <a:noFill/>
        </p:spPr>
        <p:txBody>
          <a:bodyPr wrap="none" rtlCol="0">
            <a:spAutoFit/>
          </a:bodyPr>
          <a:lstStyle/>
          <a:p>
            <a:pPr algn="ctr"/>
            <a:r>
              <a:rPr lang="en-US" sz="1200" b="1" u="sng" dirty="0" smtClean="0">
                <a:solidFill>
                  <a:schemeClr val="accent3">
                    <a:lumMod val="75000"/>
                  </a:schemeClr>
                </a:solidFill>
              </a:rPr>
              <a:t>n + w</a:t>
            </a:r>
          </a:p>
          <a:p>
            <a:pPr algn="ctr"/>
            <a:r>
              <a:rPr lang="en-US" sz="1200" b="1" dirty="0" smtClean="0">
                <a:solidFill>
                  <a:schemeClr val="accent3">
                    <a:lumMod val="75000"/>
                  </a:schemeClr>
                </a:solidFill>
              </a:rPr>
              <a:t>2</a:t>
            </a:r>
            <a:endParaRPr lang="en-US" sz="1200" b="1" dirty="0">
              <a:solidFill>
                <a:schemeClr val="accent3">
                  <a:lumMod val="75000"/>
                </a:schemeClr>
              </a:solidFill>
            </a:endParaRPr>
          </a:p>
        </p:txBody>
      </p:sp>
      <p:sp>
        <p:nvSpPr>
          <p:cNvPr id="13" name="TextBox 12"/>
          <p:cNvSpPr txBox="1"/>
          <p:nvPr/>
        </p:nvSpPr>
        <p:spPr>
          <a:xfrm>
            <a:off x="3442518" y="2481391"/>
            <a:ext cx="646331" cy="338554"/>
          </a:xfrm>
          <a:prstGeom prst="rect">
            <a:avLst/>
          </a:prstGeom>
          <a:noFill/>
        </p:spPr>
        <p:txBody>
          <a:bodyPr wrap="none" rtlCol="0">
            <a:spAutoFit/>
          </a:bodyPr>
          <a:lstStyle/>
          <a:p>
            <a:r>
              <a:rPr lang="en-US" sz="1600" b="1" dirty="0" smtClean="0">
                <a:solidFill>
                  <a:schemeClr val="accent3">
                    <a:lumMod val="75000"/>
                  </a:schemeClr>
                </a:solidFill>
              </a:rPr>
              <a:t>= 153</a:t>
            </a:r>
            <a:endParaRPr lang="en-US" sz="1600" b="1" dirty="0">
              <a:solidFill>
                <a:schemeClr val="accent3">
                  <a:lumMod val="75000"/>
                </a:schemeClr>
              </a:solidFill>
            </a:endParaRPr>
          </a:p>
        </p:txBody>
      </p:sp>
      <p:sp>
        <p:nvSpPr>
          <p:cNvPr id="3" name="Rectangle 2"/>
          <p:cNvSpPr/>
          <p:nvPr/>
        </p:nvSpPr>
        <p:spPr>
          <a:xfrm>
            <a:off x="2289517" y="3611115"/>
            <a:ext cx="308098" cy="369332"/>
          </a:xfrm>
          <a:prstGeom prst="rect">
            <a:avLst/>
          </a:prstGeom>
        </p:spPr>
        <p:txBody>
          <a:bodyPr wrap="none">
            <a:spAutoFit/>
          </a:bodyPr>
          <a:lstStyle/>
          <a:p>
            <a:r>
              <a:rPr lang="en-US" b="1" dirty="0">
                <a:solidFill>
                  <a:schemeClr val="accent3">
                    <a:lumMod val="75000"/>
                  </a:schemeClr>
                </a:solidFill>
              </a:rPr>
              <a:t>n</a:t>
            </a:r>
            <a:endParaRPr lang="en-US" dirty="0">
              <a:solidFill>
                <a:schemeClr val="accent3">
                  <a:lumMod val="75000"/>
                </a:schemeClr>
              </a:solidFill>
            </a:endParaRPr>
          </a:p>
        </p:txBody>
      </p:sp>
      <p:sp>
        <p:nvSpPr>
          <p:cNvPr id="14" name="Rectangle 13"/>
          <p:cNvSpPr/>
          <p:nvPr/>
        </p:nvSpPr>
        <p:spPr>
          <a:xfrm>
            <a:off x="4132496" y="3610748"/>
            <a:ext cx="356188" cy="369332"/>
          </a:xfrm>
          <a:prstGeom prst="rect">
            <a:avLst/>
          </a:prstGeom>
        </p:spPr>
        <p:txBody>
          <a:bodyPr wrap="none">
            <a:spAutoFit/>
          </a:bodyPr>
          <a:lstStyle/>
          <a:p>
            <a:r>
              <a:rPr lang="en-US" b="1" dirty="0" smtClean="0">
                <a:solidFill>
                  <a:schemeClr val="accent3">
                    <a:lumMod val="75000"/>
                  </a:schemeClr>
                </a:solidFill>
              </a:rPr>
              <a:t>w</a:t>
            </a:r>
            <a:endParaRPr lang="en-US" dirty="0">
              <a:solidFill>
                <a:schemeClr val="accent3">
                  <a:lumMod val="75000"/>
                </a:schemeClr>
              </a:solidFill>
            </a:endParaRPr>
          </a:p>
        </p:txBody>
      </p:sp>
    </p:spTree>
    <p:extLst>
      <p:ext uri="{BB962C8B-B14F-4D97-AF65-F5344CB8AC3E}">
        <p14:creationId xmlns:p14="http://schemas.microsoft.com/office/powerpoint/2010/main" val="49838363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BFF117EF-9718-4423-89B7-490956680319}" type="slidenum">
              <a:rPr lang="en-US" smtClean="0"/>
              <a:pPr/>
              <a:t>72</a:t>
            </a:fld>
            <a:endParaRPr lang="en-US" dirty="0"/>
          </a:p>
        </p:txBody>
      </p:sp>
    </p:spTree>
    <p:extLst>
      <p:ext uri="{BB962C8B-B14F-4D97-AF65-F5344CB8AC3E}">
        <p14:creationId xmlns:p14="http://schemas.microsoft.com/office/powerpoint/2010/main" val="247301193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3876" y="3654933"/>
            <a:ext cx="6518370" cy="1349372"/>
          </a:xfrm>
          <a:prstGeom prst="rect">
            <a:avLst/>
          </a:prstGeom>
        </p:spPr>
        <p:txBody>
          <a:bodyPr wrap="square" lIns="101882" tIns="50941" rIns="101882" bIns="50941">
            <a:spAutoFit/>
          </a:bodyPr>
          <a:lstStyle/>
          <a:p>
            <a:r>
              <a:rPr lang="en-US" sz="4900" b="1" dirty="0">
                <a:effectLst>
                  <a:glow rad="101600">
                    <a:schemeClr val="bg1">
                      <a:lumMod val="85000"/>
                      <a:alpha val="40000"/>
                    </a:schemeClr>
                  </a:glow>
                </a:effectLst>
              </a:rPr>
              <a:t>Constructed Response</a:t>
            </a:r>
          </a:p>
          <a:p>
            <a:r>
              <a:rPr lang="en-US" sz="1600" b="1" dirty="0">
                <a:effectLst>
                  <a:glow rad="101600">
                    <a:schemeClr val="bg1">
                      <a:lumMod val="85000"/>
                      <a:alpha val="40000"/>
                    </a:schemeClr>
                  </a:glow>
                </a:effectLst>
              </a:rPr>
              <a:t>Mod </a:t>
            </a:r>
            <a:r>
              <a:rPr lang="en-US" sz="1600" b="1" dirty="0" smtClean="0">
                <a:effectLst>
                  <a:glow rad="101600">
                    <a:schemeClr val="bg1">
                      <a:lumMod val="85000"/>
                      <a:alpha val="40000"/>
                    </a:schemeClr>
                  </a:glow>
                </a:effectLst>
              </a:rPr>
              <a:t>1: </a:t>
            </a:r>
            <a:r>
              <a:rPr lang="en-US" sz="1600" b="1" dirty="0">
                <a:effectLst>
                  <a:glow rad="101600">
                    <a:schemeClr val="bg1">
                      <a:lumMod val="85000"/>
                      <a:alpha val="40000"/>
                    </a:schemeClr>
                  </a:glow>
                </a:effectLst>
              </a:rPr>
              <a:t>Writing Practice</a:t>
            </a:r>
          </a:p>
          <a:p>
            <a:r>
              <a:rPr lang="en-US" sz="1600" b="1" dirty="0">
                <a:effectLst>
                  <a:glow rad="101600">
                    <a:schemeClr val="bg1">
                      <a:lumMod val="85000"/>
                      <a:alpha val="40000"/>
                    </a:schemeClr>
                  </a:glow>
                </a:effectLst>
              </a:rPr>
              <a:t>A1.1.1</a:t>
            </a:r>
            <a:endParaRPr lang="en-US" sz="1600" dirty="0"/>
          </a:p>
        </p:txBody>
      </p:sp>
      <p:sp>
        <p:nvSpPr>
          <p:cNvPr id="8" name="Rectangle 7"/>
          <p:cNvSpPr/>
          <p:nvPr/>
        </p:nvSpPr>
        <p:spPr>
          <a:xfrm>
            <a:off x="2533650" y="6858000"/>
            <a:ext cx="2905125" cy="1138773"/>
          </a:xfrm>
          <a:prstGeom prst="rect">
            <a:avLst/>
          </a:prstGeom>
          <a:solidFill>
            <a:schemeClr val="bg1">
              <a:lumMod val="85000"/>
            </a:schemeClr>
          </a:solidFill>
        </p:spPr>
        <p:txBody>
          <a:bodyPr wrap="square" rtlCol="0">
            <a:spAutoFit/>
          </a:bodyPr>
          <a:lstStyle/>
          <a:p>
            <a:r>
              <a:rPr lang="en-US" sz="1600" b="1" dirty="0" smtClean="0">
                <a:solidFill>
                  <a:schemeClr val="tx1"/>
                </a:solidFill>
              </a:rPr>
              <a:t>Rubric:</a:t>
            </a:r>
            <a:r>
              <a:rPr lang="en-US" sz="1600" b="1" dirty="0"/>
              <a:t> [4 points]</a:t>
            </a:r>
            <a:endParaRPr lang="en-US" sz="1600" b="1" dirty="0">
              <a:solidFill>
                <a:schemeClr val="tx1"/>
              </a:solidFill>
            </a:endParaRPr>
          </a:p>
          <a:p>
            <a:endParaRPr lang="en-US" sz="400" b="1" dirty="0">
              <a:solidFill>
                <a:schemeClr val="tx1"/>
              </a:solidFill>
            </a:endParaRPr>
          </a:p>
          <a:p>
            <a:endParaRPr lang="en-US" sz="400" dirty="0"/>
          </a:p>
          <a:p>
            <a:pPr marL="171450" indent="-171450">
              <a:buFont typeface="Arial" charset="0"/>
              <a:buChar char="•"/>
            </a:pPr>
            <a:r>
              <a:rPr lang="en-US" sz="1100" b="1" dirty="0" smtClean="0"/>
              <a:t>1 point </a:t>
            </a:r>
            <a:r>
              <a:rPr lang="en-US" sz="1100" dirty="0" smtClean="0"/>
              <a:t>for correct answers in the box</a:t>
            </a:r>
            <a:r>
              <a:rPr lang="en-US" sz="1100" dirty="0" smtClean="0">
                <a:solidFill>
                  <a:schemeClr val="tx1"/>
                </a:solidFill>
              </a:rPr>
              <a:t>.</a:t>
            </a:r>
          </a:p>
          <a:p>
            <a:pPr marL="171450" indent="-171450">
              <a:buFont typeface="Arial" charset="0"/>
              <a:buChar char="•"/>
            </a:pPr>
            <a:r>
              <a:rPr lang="en-US" sz="1100" b="1" dirty="0" smtClean="0"/>
              <a:t>1 additional point for correct description,</a:t>
            </a:r>
            <a:r>
              <a:rPr lang="en-US" sz="1100" dirty="0" smtClean="0"/>
              <a:t> when prompted.</a:t>
            </a:r>
            <a:endParaRPr lang="en-US" sz="1100" dirty="0" smtClean="0">
              <a:solidFill>
                <a:schemeClr val="tx1"/>
              </a:solidFill>
            </a:endParaRPr>
          </a:p>
          <a:p>
            <a:endParaRPr lang="en-US" sz="1100" b="1" dirty="0">
              <a:solidFill>
                <a:schemeClr val="tx1"/>
              </a:solidFill>
            </a:endParaRPr>
          </a:p>
        </p:txBody>
      </p:sp>
      <p:sp>
        <p:nvSpPr>
          <p:cNvPr id="11" name="Slide Number Placeholder 10"/>
          <p:cNvSpPr>
            <a:spLocks noGrp="1"/>
          </p:cNvSpPr>
          <p:nvPr>
            <p:ph type="sldNum" sz="quarter" idx="12"/>
          </p:nvPr>
        </p:nvSpPr>
        <p:spPr/>
        <p:txBody>
          <a:bodyPr/>
          <a:lstStyle/>
          <a:p>
            <a:fld id="{BFF117EF-9718-4423-89B7-490956680319}" type="slidenum">
              <a:rPr lang="en-US" smtClean="0"/>
              <a:pPr/>
              <a:t>73</a:t>
            </a:fld>
            <a:endParaRPr lang="en-US"/>
          </a:p>
        </p:txBody>
      </p:sp>
    </p:spTree>
    <p:extLst>
      <p:ext uri="{BB962C8B-B14F-4D97-AF65-F5344CB8AC3E}">
        <p14:creationId xmlns:p14="http://schemas.microsoft.com/office/powerpoint/2010/main" val="283070844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25524" y="881353"/>
            <a:ext cx="6525903" cy="8618867"/>
            <a:chOff x="1135" y="38688"/>
            <a:chExt cx="7586574" cy="10019712"/>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0962" t="19952" r="23845" b="10817"/>
            <a:stretch/>
          </p:blipFill>
          <p:spPr bwMode="auto">
            <a:xfrm>
              <a:off x="133140" y="5029200"/>
              <a:ext cx="4228042"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0914" t="13701" r="23317" b="16827"/>
            <a:stretch/>
          </p:blipFill>
          <p:spPr bwMode="auto">
            <a:xfrm>
              <a:off x="124263" y="38688"/>
              <a:ext cx="4234377" cy="4990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4188219" y="5859477"/>
              <a:ext cx="2083900" cy="656298"/>
            </a:xfrm>
            <a:prstGeom prst="rect">
              <a:avLst/>
            </a:prstGeom>
            <a:solidFill>
              <a:schemeClr val="bg2">
                <a:lumMod val="90000"/>
              </a:schemeClr>
            </a:solidFill>
          </p:spPr>
          <p:txBody>
            <a:bodyPr wrap="square" lIns="101882" tIns="50941" rIns="101882" bIns="50941" rtlCol="0">
              <a:spAutoFit/>
            </a:bodyPr>
            <a:lstStyle/>
            <a:p>
              <a:r>
                <a:rPr lang="en-US" sz="1200" b="1" dirty="0"/>
                <a:t>What’s the main idea?</a:t>
              </a:r>
            </a:p>
            <a:p>
              <a:pPr algn="ctr"/>
              <a:r>
                <a:rPr lang="en-US" sz="1800" dirty="0" smtClean="0">
                  <a:solidFill>
                    <a:srgbClr val="00B050"/>
                  </a:solidFill>
                </a:rPr>
                <a:t>A = L x W</a:t>
              </a:r>
              <a:endParaRPr lang="en-US" sz="1800" dirty="0">
                <a:solidFill>
                  <a:srgbClr val="00B050"/>
                </a:solidFill>
              </a:endParaRPr>
            </a:p>
          </p:txBody>
        </p:sp>
        <p:sp>
          <p:nvSpPr>
            <p:cNvPr id="13" name="TextBox 12"/>
            <p:cNvSpPr txBox="1"/>
            <p:nvPr/>
          </p:nvSpPr>
          <p:spPr>
            <a:xfrm>
              <a:off x="3551557" y="2957112"/>
              <a:ext cx="638038" cy="270843"/>
            </a:xfrm>
            <a:prstGeom prst="rect">
              <a:avLst/>
            </a:prstGeom>
            <a:solidFill>
              <a:schemeClr val="bg1">
                <a:lumMod val="75000"/>
              </a:schemeClr>
            </a:solidFill>
          </p:spPr>
          <p:txBody>
            <a:bodyPr wrap="none" lIns="101882" tIns="50941" rIns="101882" bIns="50941" rtlCol="0">
              <a:spAutoFit/>
            </a:bodyPr>
            <a:lstStyle/>
            <a:p>
              <a:r>
                <a:rPr lang="en-US" sz="1100" b="1" dirty="0"/>
                <a:t>1 Point</a:t>
              </a:r>
            </a:p>
          </p:txBody>
        </p:sp>
        <p:sp>
          <p:nvSpPr>
            <p:cNvPr id="14" name="TextBox 13"/>
            <p:cNvSpPr txBox="1"/>
            <p:nvPr/>
          </p:nvSpPr>
          <p:spPr>
            <a:xfrm>
              <a:off x="3551557" y="4507782"/>
              <a:ext cx="638038" cy="270843"/>
            </a:xfrm>
            <a:prstGeom prst="rect">
              <a:avLst/>
            </a:prstGeom>
            <a:solidFill>
              <a:schemeClr val="bg1">
                <a:lumMod val="75000"/>
              </a:schemeClr>
            </a:solidFill>
          </p:spPr>
          <p:txBody>
            <a:bodyPr wrap="none" lIns="101882" tIns="50941" rIns="101882" bIns="50941" rtlCol="0">
              <a:spAutoFit/>
            </a:bodyPr>
            <a:lstStyle/>
            <a:p>
              <a:r>
                <a:rPr lang="en-US" sz="1100" b="1" dirty="0"/>
                <a:t>1 Point</a:t>
              </a:r>
            </a:p>
          </p:txBody>
        </p:sp>
        <p:sp>
          <p:nvSpPr>
            <p:cNvPr id="15" name="TextBox 14"/>
            <p:cNvSpPr txBox="1"/>
            <p:nvPr/>
          </p:nvSpPr>
          <p:spPr>
            <a:xfrm>
              <a:off x="1135" y="7100636"/>
              <a:ext cx="638038" cy="270843"/>
            </a:xfrm>
            <a:prstGeom prst="rect">
              <a:avLst/>
            </a:prstGeom>
            <a:solidFill>
              <a:schemeClr val="bg1">
                <a:lumMod val="75000"/>
              </a:schemeClr>
            </a:solidFill>
          </p:spPr>
          <p:txBody>
            <a:bodyPr wrap="none" lIns="101882" tIns="50941" rIns="101882" bIns="50941" rtlCol="0">
              <a:spAutoFit/>
            </a:bodyPr>
            <a:lstStyle/>
            <a:p>
              <a:r>
                <a:rPr lang="en-US" sz="1100" b="1" dirty="0"/>
                <a:t>1 Point</a:t>
              </a:r>
            </a:p>
          </p:txBody>
        </p:sp>
        <p:sp>
          <p:nvSpPr>
            <p:cNvPr id="16" name="TextBox 15"/>
            <p:cNvSpPr txBox="1"/>
            <p:nvPr/>
          </p:nvSpPr>
          <p:spPr>
            <a:xfrm>
              <a:off x="3551557" y="8012178"/>
              <a:ext cx="638038" cy="270843"/>
            </a:xfrm>
            <a:prstGeom prst="rect">
              <a:avLst/>
            </a:prstGeom>
            <a:solidFill>
              <a:schemeClr val="bg1">
                <a:lumMod val="75000"/>
              </a:schemeClr>
            </a:solidFill>
          </p:spPr>
          <p:txBody>
            <a:bodyPr wrap="none" lIns="101882" tIns="50941" rIns="101882" bIns="50941" rtlCol="0">
              <a:spAutoFit/>
            </a:bodyPr>
            <a:lstStyle/>
            <a:p>
              <a:r>
                <a:rPr lang="en-US" sz="1100" b="1" dirty="0"/>
                <a:t>1 Point</a:t>
              </a:r>
            </a:p>
          </p:txBody>
        </p:sp>
        <p:sp>
          <p:nvSpPr>
            <p:cNvPr id="17" name="Rounded Rectangle 16"/>
            <p:cNvSpPr/>
            <p:nvPr/>
          </p:nvSpPr>
          <p:spPr>
            <a:xfrm>
              <a:off x="4587877" y="3541397"/>
              <a:ext cx="2999832" cy="2053589"/>
            </a:xfrm>
            <a:prstGeom prst="round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sp>
          <p:nvSpPr>
            <p:cNvPr id="18" name="TextBox 17"/>
            <p:cNvSpPr txBox="1"/>
            <p:nvPr/>
          </p:nvSpPr>
          <p:spPr>
            <a:xfrm>
              <a:off x="4768639" y="3448525"/>
              <a:ext cx="2184431" cy="405838"/>
            </a:xfrm>
            <a:prstGeom prst="rect">
              <a:avLst/>
            </a:prstGeom>
            <a:solidFill>
              <a:schemeClr val="bg1">
                <a:lumMod val="95000"/>
              </a:schemeClr>
            </a:solidFill>
          </p:spPr>
          <p:txBody>
            <a:bodyPr wrap="square" lIns="101882" tIns="50941" rIns="101882" bIns="50941" rtlCol="0">
              <a:spAutoFit/>
            </a:bodyPr>
            <a:lstStyle/>
            <a:p>
              <a:r>
                <a:rPr lang="en-US" sz="1600" b="1" dirty="0"/>
                <a:t>Draw the 3” frame</a:t>
              </a:r>
              <a:r>
                <a:rPr lang="en-US" sz="1300" dirty="0"/>
                <a:t>:</a:t>
              </a:r>
            </a:p>
          </p:txBody>
        </p:sp>
        <p:sp>
          <p:nvSpPr>
            <p:cNvPr id="20" name="TextBox 19"/>
            <p:cNvSpPr txBox="1"/>
            <p:nvPr/>
          </p:nvSpPr>
          <p:spPr>
            <a:xfrm>
              <a:off x="4189594" y="7249346"/>
              <a:ext cx="2082525" cy="316388"/>
            </a:xfrm>
            <a:prstGeom prst="rect">
              <a:avLst/>
            </a:prstGeom>
            <a:solidFill>
              <a:schemeClr val="accent6">
                <a:lumMod val="20000"/>
                <a:lumOff val="80000"/>
              </a:schemeClr>
            </a:solidFill>
          </p:spPr>
          <p:txBody>
            <a:bodyPr wrap="square" lIns="101882" tIns="50941" rIns="101882" bIns="50941" rtlCol="0">
              <a:spAutoFit/>
            </a:bodyPr>
            <a:lstStyle/>
            <a:p>
              <a:r>
                <a:rPr lang="en-US" sz="1100" b="1" dirty="0"/>
                <a:t>Why am I doing this step?</a:t>
              </a:r>
            </a:p>
          </p:txBody>
        </p:sp>
        <p:sp>
          <p:nvSpPr>
            <p:cNvPr id="23" name="TextBox 22"/>
            <p:cNvSpPr txBox="1"/>
            <p:nvPr/>
          </p:nvSpPr>
          <p:spPr>
            <a:xfrm>
              <a:off x="4199478" y="8522463"/>
              <a:ext cx="2072640" cy="709968"/>
            </a:xfrm>
            <a:prstGeom prst="rect">
              <a:avLst/>
            </a:prstGeom>
            <a:solidFill>
              <a:schemeClr val="accent3">
                <a:lumMod val="20000"/>
                <a:lumOff val="80000"/>
              </a:schemeClr>
            </a:solidFill>
          </p:spPr>
          <p:txBody>
            <a:bodyPr wrap="square" lIns="101882" tIns="50941" rIns="101882" bIns="50941" rtlCol="0">
              <a:spAutoFit/>
            </a:bodyPr>
            <a:lstStyle/>
            <a:p>
              <a:r>
                <a:rPr lang="en-US" sz="1100" b="1" dirty="0"/>
                <a:t>What does the answer mean to the average person?</a:t>
              </a:r>
            </a:p>
          </p:txBody>
        </p:sp>
        <p:sp>
          <p:nvSpPr>
            <p:cNvPr id="24" name="TextBox 23"/>
            <p:cNvSpPr txBox="1"/>
            <p:nvPr/>
          </p:nvSpPr>
          <p:spPr>
            <a:xfrm>
              <a:off x="4189594" y="6474010"/>
              <a:ext cx="2078785" cy="316388"/>
            </a:xfrm>
            <a:prstGeom prst="rect">
              <a:avLst/>
            </a:prstGeom>
            <a:solidFill>
              <a:schemeClr val="accent6">
                <a:lumMod val="20000"/>
                <a:lumOff val="80000"/>
              </a:schemeClr>
            </a:solidFill>
          </p:spPr>
          <p:txBody>
            <a:bodyPr wrap="square" lIns="101882" tIns="50941" rIns="101882" bIns="50941" rtlCol="0">
              <a:spAutoFit/>
            </a:bodyPr>
            <a:lstStyle/>
            <a:p>
              <a:r>
                <a:rPr lang="en-US" sz="1100" b="1" dirty="0"/>
                <a:t>Why am I doing this step?</a:t>
              </a:r>
            </a:p>
          </p:txBody>
        </p:sp>
        <p:sp>
          <p:nvSpPr>
            <p:cNvPr id="25" name="TextBox 24"/>
            <p:cNvSpPr txBox="1"/>
            <p:nvPr/>
          </p:nvSpPr>
          <p:spPr>
            <a:xfrm>
              <a:off x="4184479" y="2533942"/>
              <a:ext cx="2083900" cy="656298"/>
            </a:xfrm>
            <a:prstGeom prst="rect">
              <a:avLst/>
            </a:prstGeom>
            <a:solidFill>
              <a:schemeClr val="bg2">
                <a:lumMod val="90000"/>
              </a:schemeClr>
            </a:solidFill>
          </p:spPr>
          <p:txBody>
            <a:bodyPr wrap="square" lIns="101882" tIns="50941" rIns="101882" bIns="50941" rtlCol="0">
              <a:spAutoFit/>
            </a:bodyPr>
            <a:lstStyle/>
            <a:p>
              <a:r>
                <a:rPr lang="en-US" sz="1200" b="1" dirty="0"/>
                <a:t>What’s the main idea?</a:t>
              </a:r>
            </a:p>
            <a:p>
              <a:pPr algn="ctr"/>
              <a:r>
                <a:rPr lang="en-US" sz="1800" dirty="0" smtClean="0">
                  <a:solidFill>
                    <a:srgbClr val="00B050"/>
                  </a:solidFill>
                </a:rPr>
                <a:t>A = L x W</a:t>
              </a:r>
              <a:endParaRPr lang="en-US" sz="1800" dirty="0">
                <a:solidFill>
                  <a:srgbClr val="00B050"/>
                </a:solidFill>
              </a:endParaRPr>
            </a:p>
          </p:txBody>
        </p:sp>
      </p:grpSp>
      <p:sp>
        <p:nvSpPr>
          <p:cNvPr id="22" name="Slide Number Placeholder 16"/>
          <p:cNvSpPr>
            <a:spLocks noGrp="1"/>
          </p:cNvSpPr>
          <p:nvPr>
            <p:ph type="sldNum" sz="quarter" idx="12"/>
          </p:nvPr>
        </p:nvSpPr>
        <p:spPr>
          <a:xfrm>
            <a:off x="5570220" y="9322649"/>
            <a:ext cx="1813560" cy="535516"/>
          </a:xfrm>
        </p:spPr>
        <p:txBody>
          <a:bodyPr/>
          <a:lstStyle/>
          <a:p>
            <a:fld id="{BFF117EF-9718-4423-89B7-490956680319}" type="slidenum">
              <a:rPr lang="en-US" smtClean="0"/>
              <a:pPr/>
              <a:t>74</a:t>
            </a:fld>
            <a:endParaRPr lang="en-US" dirty="0"/>
          </a:p>
        </p:txBody>
      </p:sp>
      <p:grpSp>
        <p:nvGrpSpPr>
          <p:cNvPr id="19" name="Group 18"/>
          <p:cNvGrpSpPr/>
          <p:nvPr/>
        </p:nvGrpSpPr>
        <p:grpSpPr>
          <a:xfrm>
            <a:off x="4986218" y="4200101"/>
            <a:ext cx="1865376" cy="1284030"/>
            <a:chOff x="4974336" y="4190503"/>
            <a:chExt cx="1865376" cy="1284030"/>
          </a:xfrm>
        </p:grpSpPr>
        <p:sp>
          <p:nvSpPr>
            <p:cNvPr id="26" name="Rectangle 25"/>
            <p:cNvSpPr/>
            <p:nvPr/>
          </p:nvSpPr>
          <p:spPr>
            <a:xfrm>
              <a:off x="4998720" y="4267200"/>
              <a:ext cx="1804416" cy="11094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346192" y="4602480"/>
              <a:ext cx="1066800" cy="45366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4974336" y="4607263"/>
              <a:ext cx="426720" cy="400110"/>
            </a:xfrm>
            <a:prstGeom prst="rect">
              <a:avLst/>
            </a:prstGeom>
            <a:noFill/>
          </p:spPr>
          <p:txBody>
            <a:bodyPr wrap="none" rtlCol="0">
              <a:spAutoFit/>
            </a:bodyPr>
            <a:lstStyle/>
            <a:p>
              <a:r>
                <a:rPr lang="en-US" b="1" dirty="0" smtClean="0">
                  <a:solidFill>
                    <a:srgbClr val="FF0000"/>
                  </a:solidFill>
                </a:rPr>
                <a:t>3”</a:t>
              </a:r>
              <a:endParaRPr lang="en-US" b="1" dirty="0">
                <a:solidFill>
                  <a:srgbClr val="FF0000"/>
                </a:solidFill>
              </a:endParaRPr>
            </a:p>
          </p:txBody>
        </p:sp>
        <p:sp>
          <p:nvSpPr>
            <p:cNvPr id="29" name="TextBox 28"/>
            <p:cNvSpPr txBox="1"/>
            <p:nvPr/>
          </p:nvSpPr>
          <p:spPr>
            <a:xfrm>
              <a:off x="6412992" y="4613359"/>
              <a:ext cx="426720" cy="400110"/>
            </a:xfrm>
            <a:prstGeom prst="rect">
              <a:avLst/>
            </a:prstGeom>
            <a:noFill/>
          </p:spPr>
          <p:txBody>
            <a:bodyPr wrap="none" rtlCol="0">
              <a:spAutoFit/>
            </a:bodyPr>
            <a:lstStyle/>
            <a:p>
              <a:r>
                <a:rPr lang="en-US" b="1" dirty="0" smtClean="0">
                  <a:solidFill>
                    <a:srgbClr val="FF0000"/>
                  </a:solidFill>
                </a:rPr>
                <a:t>3”</a:t>
              </a:r>
              <a:endParaRPr lang="en-US" b="1" dirty="0">
                <a:solidFill>
                  <a:srgbClr val="FF0000"/>
                </a:solidFill>
              </a:endParaRPr>
            </a:p>
          </p:txBody>
        </p:sp>
        <p:sp>
          <p:nvSpPr>
            <p:cNvPr id="30" name="TextBox 29"/>
            <p:cNvSpPr txBox="1"/>
            <p:nvPr/>
          </p:nvSpPr>
          <p:spPr>
            <a:xfrm>
              <a:off x="5739384" y="4190503"/>
              <a:ext cx="426720" cy="400110"/>
            </a:xfrm>
            <a:prstGeom prst="rect">
              <a:avLst/>
            </a:prstGeom>
            <a:noFill/>
          </p:spPr>
          <p:txBody>
            <a:bodyPr wrap="none" rtlCol="0">
              <a:spAutoFit/>
            </a:bodyPr>
            <a:lstStyle/>
            <a:p>
              <a:r>
                <a:rPr lang="en-US" b="1" dirty="0" smtClean="0">
                  <a:solidFill>
                    <a:srgbClr val="FF0000"/>
                  </a:solidFill>
                </a:rPr>
                <a:t>3”</a:t>
              </a:r>
              <a:endParaRPr lang="en-US" b="1" dirty="0">
                <a:solidFill>
                  <a:srgbClr val="FF0000"/>
                </a:solidFill>
              </a:endParaRPr>
            </a:p>
          </p:txBody>
        </p:sp>
        <p:sp>
          <p:nvSpPr>
            <p:cNvPr id="31" name="TextBox 30"/>
            <p:cNvSpPr txBox="1"/>
            <p:nvPr/>
          </p:nvSpPr>
          <p:spPr>
            <a:xfrm>
              <a:off x="5745480" y="5074423"/>
              <a:ext cx="426720" cy="400110"/>
            </a:xfrm>
            <a:prstGeom prst="rect">
              <a:avLst/>
            </a:prstGeom>
            <a:noFill/>
          </p:spPr>
          <p:txBody>
            <a:bodyPr wrap="none" rtlCol="0">
              <a:spAutoFit/>
            </a:bodyPr>
            <a:lstStyle/>
            <a:p>
              <a:r>
                <a:rPr lang="en-US" b="1" dirty="0" smtClean="0">
                  <a:solidFill>
                    <a:srgbClr val="FF0000"/>
                  </a:solidFill>
                </a:rPr>
                <a:t>3”</a:t>
              </a:r>
              <a:endParaRPr lang="en-US" b="1" dirty="0">
                <a:solidFill>
                  <a:srgbClr val="FF0000"/>
                </a:solidFill>
              </a:endParaRPr>
            </a:p>
          </p:txBody>
        </p:sp>
      </p:grpSp>
      <p:sp>
        <p:nvSpPr>
          <p:cNvPr id="32" name="TextBox 31"/>
          <p:cNvSpPr txBox="1"/>
          <p:nvPr/>
        </p:nvSpPr>
        <p:spPr>
          <a:xfrm>
            <a:off x="168833" y="4014907"/>
            <a:ext cx="731107" cy="571577"/>
          </a:xfrm>
          <a:prstGeom prst="rect">
            <a:avLst/>
          </a:prstGeom>
          <a:solidFill>
            <a:schemeClr val="bg1">
              <a:lumMod val="65000"/>
            </a:schemeClr>
          </a:solidFill>
        </p:spPr>
        <p:txBody>
          <a:bodyPr vert="horz" wrap="square" rtlCol="0" anchor="ctr">
            <a:noAutofit/>
          </a:bodyPr>
          <a:lstStyle>
            <a:defPPr>
              <a:defRPr lang="en-US"/>
            </a:defPPr>
            <a:lvl1pPr algn="ctr">
              <a:defRPr sz="1100"/>
            </a:lvl1pPr>
          </a:lstStyle>
          <a:p>
            <a:r>
              <a:rPr lang="en-US" sz="800" b="1" dirty="0"/>
              <a:t>Operations with Real Numbers &amp; Expressions</a:t>
            </a:r>
          </a:p>
        </p:txBody>
      </p:sp>
      <p:sp>
        <p:nvSpPr>
          <p:cNvPr id="36" name="TextBox 35"/>
          <p:cNvSpPr txBox="1"/>
          <p:nvPr/>
        </p:nvSpPr>
        <p:spPr>
          <a:xfrm>
            <a:off x="174039" y="5663173"/>
            <a:ext cx="739074" cy="560173"/>
          </a:xfrm>
          <a:prstGeom prst="rect">
            <a:avLst/>
          </a:prstGeom>
          <a:solidFill>
            <a:srgbClr val="558ED5">
              <a:alpha val="74902"/>
            </a:srgbClr>
          </a:solidFill>
        </p:spPr>
        <p:txBody>
          <a:bodyPr vert="horz" wrap="square" rtlCol="0" anchor="ctr">
            <a:noAutofit/>
          </a:bodyPr>
          <a:lstStyle>
            <a:defPPr>
              <a:defRPr lang="en-US"/>
            </a:defPPr>
            <a:lvl1pPr algn="ctr">
              <a:defRPr sz="1100"/>
            </a:lvl1pPr>
          </a:lstStyle>
          <a:p>
            <a:r>
              <a:rPr lang="en-US" sz="800" b="1" dirty="0"/>
              <a:t>Linear Equations &amp; Inequalities</a:t>
            </a:r>
          </a:p>
        </p:txBody>
      </p:sp>
      <p:sp>
        <p:nvSpPr>
          <p:cNvPr id="37" name="TextBox 36"/>
          <p:cNvSpPr txBox="1"/>
          <p:nvPr/>
        </p:nvSpPr>
        <p:spPr>
          <a:xfrm>
            <a:off x="168832" y="2936666"/>
            <a:ext cx="731107" cy="571577"/>
          </a:xfrm>
          <a:prstGeom prst="rect">
            <a:avLst/>
          </a:prstGeom>
          <a:solidFill>
            <a:schemeClr val="bg1">
              <a:lumMod val="65000"/>
            </a:schemeClr>
          </a:solidFill>
        </p:spPr>
        <p:txBody>
          <a:bodyPr vert="horz" wrap="square" rtlCol="0" anchor="ctr">
            <a:noAutofit/>
          </a:bodyPr>
          <a:lstStyle>
            <a:defPPr>
              <a:defRPr lang="en-US"/>
            </a:defPPr>
            <a:lvl1pPr algn="ctr">
              <a:defRPr sz="1100"/>
            </a:lvl1pPr>
          </a:lstStyle>
          <a:p>
            <a:r>
              <a:rPr lang="en-US" sz="800" b="1" dirty="0"/>
              <a:t>Operations with Real Numbers &amp; Expressions</a:t>
            </a:r>
          </a:p>
        </p:txBody>
      </p:sp>
    </p:spTree>
    <p:extLst>
      <p:ext uri="{BB962C8B-B14F-4D97-AF65-F5344CB8AC3E}">
        <p14:creationId xmlns:p14="http://schemas.microsoft.com/office/powerpoint/2010/main" val="396280174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27796" y="644691"/>
            <a:ext cx="6576845" cy="9128071"/>
            <a:chOff x="124263" y="38688"/>
            <a:chExt cx="7219279" cy="10019712"/>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0962" t="19952" r="23845" b="10817"/>
            <a:stretch/>
          </p:blipFill>
          <p:spPr bwMode="auto">
            <a:xfrm>
              <a:off x="133140" y="5029200"/>
              <a:ext cx="4228042"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0914" t="13701" r="23317" b="16827"/>
            <a:stretch/>
          </p:blipFill>
          <p:spPr bwMode="auto">
            <a:xfrm>
              <a:off x="124263" y="38688"/>
              <a:ext cx="4234377" cy="4990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587875" y="2724152"/>
              <a:ext cx="2040256" cy="298738"/>
            </a:xfrm>
            <a:prstGeom prst="rect">
              <a:avLst/>
            </a:prstGeom>
            <a:solidFill>
              <a:schemeClr val="bg2">
                <a:lumMod val="90000"/>
              </a:schemeClr>
            </a:solidFill>
          </p:spPr>
          <p:txBody>
            <a:bodyPr wrap="square" lIns="101882" tIns="50941" rIns="101882" bIns="50941" rtlCol="0">
              <a:spAutoFit/>
            </a:bodyPr>
            <a:lstStyle/>
            <a:p>
              <a:r>
                <a:rPr lang="en-US" sz="1050" b="1" dirty="0"/>
                <a:t>What’s the main idea?</a:t>
              </a:r>
            </a:p>
          </p:txBody>
        </p:sp>
        <p:sp>
          <p:nvSpPr>
            <p:cNvPr id="13" name="TextBox 12"/>
            <p:cNvSpPr txBox="1"/>
            <p:nvPr/>
          </p:nvSpPr>
          <p:spPr>
            <a:xfrm>
              <a:off x="3551557" y="2957112"/>
              <a:ext cx="638038" cy="270843"/>
            </a:xfrm>
            <a:prstGeom prst="rect">
              <a:avLst/>
            </a:prstGeom>
            <a:solidFill>
              <a:schemeClr val="bg1">
                <a:lumMod val="75000"/>
              </a:schemeClr>
            </a:solidFill>
          </p:spPr>
          <p:txBody>
            <a:bodyPr wrap="none" lIns="101882" tIns="50941" rIns="101882" bIns="50941" rtlCol="0">
              <a:spAutoFit/>
            </a:bodyPr>
            <a:lstStyle/>
            <a:p>
              <a:r>
                <a:rPr lang="en-US" sz="1100" b="1" dirty="0"/>
                <a:t>1 Point</a:t>
              </a:r>
            </a:p>
          </p:txBody>
        </p:sp>
        <p:sp>
          <p:nvSpPr>
            <p:cNvPr id="14" name="TextBox 13"/>
            <p:cNvSpPr txBox="1"/>
            <p:nvPr/>
          </p:nvSpPr>
          <p:spPr>
            <a:xfrm>
              <a:off x="3551557" y="4507782"/>
              <a:ext cx="638038" cy="270843"/>
            </a:xfrm>
            <a:prstGeom prst="rect">
              <a:avLst/>
            </a:prstGeom>
            <a:solidFill>
              <a:schemeClr val="bg1">
                <a:lumMod val="75000"/>
              </a:schemeClr>
            </a:solidFill>
          </p:spPr>
          <p:txBody>
            <a:bodyPr wrap="none" lIns="101882" tIns="50941" rIns="101882" bIns="50941" rtlCol="0">
              <a:spAutoFit/>
            </a:bodyPr>
            <a:lstStyle/>
            <a:p>
              <a:r>
                <a:rPr lang="en-US" sz="1100" b="1" dirty="0"/>
                <a:t>1 Point</a:t>
              </a:r>
            </a:p>
          </p:txBody>
        </p:sp>
        <p:sp>
          <p:nvSpPr>
            <p:cNvPr id="17" name="Rounded Rectangle 16"/>
            <p:cNvSpPr/>
            <p:nvPr/>
          </p:nvSpPr>
          <p:spPr>
            <a:xfrm>
              <a:off x="4587877" y="3541397"/>
              <a:ext cx="2755665" cy="1655446"/>
            </a:xfrm>
            <a:prstGeom prst="round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sp>
          <p:nvSpPr>
            <p:cNvPr id="18" name="TextBox 17"/>
            <p:cNvSpPr txBox="1"/>
            <p:nvPr/>
          </p:nvSpPr>
          <p:spPr>
            <a:xfrm>
              <a:off x="4768639" y="3448524"/>
              <a:ext cx="1859492" cy="315631"/>
            </a:xfrm>
            <a:prstGeom prst="rect">
              <a:avLst/>
            </a:prstGeom>
            <a:solidFill>
              <a:schemeClr val="bg1">
                <a:lumMod val="95000"/>
              </a:schemeClr>
            </a:solidFill>
          </p:spPr>
          <p:txBody>
            <a:bodyPr wrap="square" lIns="101882" tIns="50941" rIns="101882" bIns="50941" rtlCol="0">
              <a:spAutoFit/>
            </a:bodyPr>
            <a:lstStyle/>
            <a:p>
              <a:r>
                <a:rPr lang="en-US" sz="1200" b="1" dirty="0"/>
                <a:t>Draw the 3” frame</a:t>
              </a:r>
              <a:r>
                <a:rPr lang="en-US" sz="1100" dirty="0"/>
                <a:t>:</a:t>
              </a:r>
            </a:p>
          </p:txBody>
        </p:sp>
        <p:sp>
          <p:nvSpPr>
            <p:cNvPr id="19" name="Rectangle 18"/>
            <p:cNvSpPr/>
            <p:nvPr/>
          </p:nvSpPr>
          <p:spPr>
            <a:xfrm>
              <a:off x="481032" y="2724152"/>
              <a:ext cx="3998894" cy="796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sp>
          <p:nvSpPr>
            <p:cNvPr id="20" name="Rectangle 19"/>
            <p:cNvSpPr/>
            <p:nvPr/>
          </p:nvSpPr>
          <p:spPr>
            <a:xfrm>
              <a:off x="485775" y="4191001"/>
              <a:ext cx="3982366" cy="775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sp>
          <p:nvSpPr>
            <p:cNvPr id="21" name="Rectangle 20"/>
            <p:cNvSpPr/>
            <p:nvPr/>
          </p:nvSpPr>
          <p:spPr>
            <a:xfrm>
              <a:off x="481032" y="6129763"/>
              <a:ext cx="3877608" cy="39268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sp>
          <p:nvSpPr>
            <p:cNvPr id="22" name="TextBox 21"/>
            <p:cNvSpPr txBox="1"/>
            <p:nvPr/>
          </p:nvSpPr>
          <p:spPr>
            <a:xfrm>
              <a:off x="5376823" y="6383642"/>
              <a:ext cx="1894384" cy="298738"/>
            </a:xfrm>
            <a:prstGeom prst="rect">
              <a:avLst/>
            </a:prstGeom>
            <a:solidFill>
              <a:schemeClr val="bg2">
                <a:lumMod val="90000"/>
              </a:schemeClr>
            </a:solidFill>
          </p:spPr>
          <p:txBody>
            <a:bodyPr wrap="square" lIns="101882" tIns="50941" rIns="101882" bIns="50941" rtlCol="0">
              <a:spAutoFit/>
            </a:bodyPr>
            <a:lstStyle/>
            <a:p>
              <a:pPr algn="ctr"/>
              <a:r>
                <a:rPr lang="en-US" sz="1050" b="1" dirty="0"/>
                <a:t>What’s the main idea?</a:t>
              </a:r>
            </a:p>
          </p:txBody>
        </p:sp>
        <p:sp>
          <p:nvSpPr>
            <p:cNvPr id="23" name="TextBox 22"/>
            <p:cNvSpPr txBox="1"/>
            <p:nvPr/>
          </p:nvSpPr>
          <p:spPr>
            <a:xfrm>
              <a:off x="5420720" y="7940860"/>
              <a:ext cx="1850486" cy="290293"/>
            </a:xfrm>
            <a:prstGeom prst="rect">
              <a:avLst/>
            </a:prstGeom>
            <a:solidFill>
              <a:schemeClr val="accent6">
                <a:lumMod val="20000"/>
                <a:lumOff val="80000"/>
              </a:schemeClr>
            </a:solidFill>
          </p:spPr>
          <p:txBody>
            <a:bodyPr wrap="square" lIns="101882" tIns="50941" rIns="101882" bIns="50941" rtlCol="0">
              <a:spAutoFit/>
            </a:bodyPr>
            <a:lstStyle/>
            <a:p>
              <a:pPr algn="ctr"/>
              <a:r>
                <a:rPr lang="en-US" sz="1050" b="1" dirty="0"/>
                <a:t>Why am I doing this step?</a:t>
              </a:r>
            </a:p>
          </p:txBody>
        </p:sp>
        <p:sp>
          <p:nvSpPr>
            <p:cNvPr id="26" name="TextBox 25"/>
            <p:cNvSpPr txBox="1"/>
            <p:nvPr/>
          </p:nvSpPr>
          <p:spPr>
            <a:xfrm>
              <a:off x="5386705" y="9434007"/>
              <a:ext cx="1884501" cy="450767"/>
            </a:xfrm>
            <a:prstGeom prst="rect">
              <a:avLst/>
            </a:prstGeom>
            <a:solidFill>
              <a:schemeClr val="accent3">
                <a:lumMod val="20000"/>
                <a:lumOff val="80000"/>
              </a:schemeClr>
            </a:solidFill>
          </p:spPr>
          <p:txBody>
            <a:bodyPr wrap="square" lIns="101882" tIns="50941" rIns="101882" bIns="50941" rtlCol="0">
              <a:spAutoFit/>
            </a:bodyPr>
            <a:lstStyle/>
            <a:p>
              <a:pPr algn="ctr"/>
              <a:r>
                <a:rPr lang="en-US" sz="1000" b="1" dirty="0"/>
                <a:t>What does the answer mean to the average person?</a:t>
              </a:r>
            </a:p>
          </p:txBody>
        </p:sp>
      </p:grpSp>
      <p:sp>
        <p:nvSpPr>
          <p:cNvPr id="25" name="Slide Number Placeholder 16"/>
          <p:cNvSpPr>
            <a:spLocks noGrp="1"/>
          </p:cNvSpPr>
          <p:nvPr>
            <p:ph type="sldNum" sz="quarter" idx="12"/>
          </p:nvPr>
        </p:nvSpPr>
        <p:spPr>
          <a:xfrm>
            <a:off x="5570220" y="9322649"/>
            <a:ext cx="1813560" cy="535516"/>
          </a:xfrm>
        </p:spPr>
        <p:txBody>
          <a:bodyPr/>
          <a:lstStyle/>
          <a:p>
            <a:fld id="{BFF117EF-9718-4423-89B7-490956680319}" type="slidenum">
              <a:rPr lang="en-US" smtClean="0"/>
              <a:pPr/>
              <a:t>75</a:t>
            </a:fld>
            <a:endParaRPr lang="en-US" dirty="0"/>
          </a:p>
        </p:txBody>
      </p:sp>
      <p:sp>
        <p:nvSpPr>
          <p:cNvPr id="27" name="Rectangle 26"/>
          <p:cNvSpPr/>
          <p:nvPr/>
        </p:nvSpPr>
        <p:spPr>
          <a:xfrm>
            <a:off x="7363258" y="6692329"/>
            <a:ext cx="409142" cy="168887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solidFill>
                  <a:schemeClr val="tx1"/>
                </a:solidFill>
              </a:rPr>
              <a:t>CR 2 MOD 1</a:t>
            </a:r>
            <a:endParaRPr lang="en-US" sz="1000" b="1" spc="-300" dirty="0">
              <a:solidFill>
                <a:schemeClr val="tx1"/>
              </a:solidFill>
            </a:endParaRPr>
          </a:p>
        </p:txBody>
      </p:sp>
      <p:grpSp>
        <p:nvGrpSpPr>
          <p:cNvPr id="28" name="Group 27"/>
          <p:cNvGrpSpPr/>
          <p:nvPr/>
        </p:nvGrpSpPr>
        <p:grpSpPr>
          <a:xfrm>
            <a:off x="4974336" y="4019815"/>
            <a:ext cx="1865376" cy="1284030"/>
            <a:chOff x="4974336" y="4190503"/>
            <a:chExt cx="1865376" cy="1284030"/>
          </a:xfrm>
        </p:grpSpPr>
        <p:sp>
          <p:nvSpPr>
            <p:cNvPr id="29" name="Rectangle 28"/>
            <p:cNvSpPr/>
            <p:nvPr/>
          </p:nvSpPr>
          <p:spPr>
            <a:xfrm>
              <a:off x="4998720" y="4267200"/>
              <a:ext cx="1804416" cy="11094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5346192" y="4602480"/>
              <a:ext cx="1066800" cy="45366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4974336" y="4607263"/>
              <a:ext cx="426720" cy="400110"/>
            </a:xfrm>
            <a:prstGeom prst="rect">
              <a:avLst/>
            </a:prstGeom>
            <a:noFill/>
          </p:spPr>
          <p:txBody>
            <a:bodyPr wrap="none" rtlCol="0">
              <a:spAutoFit/>
            </a:bodyPr>
            <a:lstStyle/>
            <a:p>
              <a:r>
                <a:rPr lang="en-US" b="1" dirty="0" smtClean="0">
                  <a:solidFill>
                    <a:srgbClr val="FF0000"/>
                  </a:solidFill>
                </a:rPr>
                <a:t>3”</a:t>
              </a:r>
              <a:endParaRPr lang="en-US" b="1" dirty="0">
                <a:solidFill>
                  <a:srgbClr val="FF0000"/>
                </a:solidFill>
              </a:endParaRPr>
            </a:p>
          </p:txBody>
        </p:sp>
        <p:sp>
          <p:nvSpPr>
            <p:cNvPr id="32" name="TextBox 31"/>
            <p:cNvSpPr txBox="1"/>
            <p:nvPr/>
          </p:nvSpPr>
          <p:spPr>
            <a:xfrm>
              <a:off x="6412992" y="4613359"/>
              <a:ext cx="426720" cy="400110"/>
            </a:xfrm>
            <a:prstGeom prst="rect">
              <a:avLst/>
            </a:prstGeom>
            <a:noFill/>
          </p:spPr>
          <p:txBody>
            <a:bodyPr wrap="none" rtlCol="0">
              <a:spAutoFit/>
            </a:bodyPr>
            <a:lstStyle/>
            <a:p>
              <a:r>
                <a:rPr lang="en-US" b="1" dirty="0" smtClean="0">
                  <a:solidFill>
                    <a:srgbClr val="FF0000"/>
                  </a:solidFill>
                </a:rPr>
                <a:t>3”</a:t>
              </a:r>
              <a:endParaRPr lang="en-US" b="1" dirty="0">
                <a:solidFill>
                  <a:srgbClr val="FF0000"/>
                </a:solidFill>
              </a:endParaRPr>
            </a:p>
          </p:txBody>
        </p:sp>
        <p:sp>
          <p:nvSpPr>
            <p:cNvPr id="33" name="TextBox 32"/>
            <p:cNvSpPr txBox="1"/>
            <p:nvPr/>
          </p:nvSpPr>
          <p:spPr>
            <a:xfrm>
              <a:off x="5739384" y="4190503"/>
              <a:ext cx="426720" cy="400110"/>
            </a:xfrm>
            <a:prstGeom prst="rect">
              <a:avLst/>
            </a:prstGeom>
            <a:noFill/>
          </p:spPr>
          <p:txBody>
            <a:bodyPr wrap="none" rtlCol="0">
              <a:spAutoFit/>
            </a:bodyPr>
            <a:lstStyle/>
            <a:p>
              <a:r>
                <a:rPr lang="en-US" b="1" dirty="0" smtClean="0">
                  <a:solidFill>
                    <a:srgbClr val="FF0000"/>
                  </a:solidFill>
                </a:rPr>
                <a:t>3”</a:t>
              </a:r>
              <a:endParaRPr lang="en-US" b="1" dirty="0">
                <a:solidFill>
                  <a:srgbClr val="FF0000"/>
                </a:solidFill>
              </a:endParaRPr>
            </a:p>
          </p:txBody>
        </p:sp>
        <p:sp>
          <p:nvSpPr>
            <p:cNvPr id="34" name="TextBox 33"/>
            <p:cNvSpPr txBox="1"/>
            <p:nvPr/>
          </p:nvSpPr>
          <p:spPr>
            <a:xfrm>
              <a:off x="5745480" y="5074423"/>
              <a:ext cx="426720" cy="400110"/>
            </a:xfrm>
            <a:prstGeom prst="rect">
              <a:avLst/>
            </a:prstGeom>
            <a:noFill/>
          </p:spPr>
          <p:txBody>
            <a:bodyPr wrap="none" rtlCol="0">
              <a:spAutoFit/>
            </a:bodyPr>
            <a:lstStyle/>
            <a:p>
              <a:r>
                <a:rPr lang="en-US" b="1" dirty="0" smtClean="0">
                  <a:solidFill>
                    <a:srgbClr val="FF0000"/>
                  </a:solidFill>
                </a:rPr>
                <a:t>3”</a:t>
              </a:r>
              <a:endParaRPr lang="en-US" b="1" dirty="0">
                <a:solidFill>
                  <a:srgbClr val="FF0000"/>
                </a:solidFill>
              </a:endParaRPr>
            </a:p>
          </p:txBody>
        </p:sp>
      </p:grpSp>
      <p:sp>
        <p:nvSpPr>
          <p:cNvPr id="35" name="TextBox 34"/>
          <p:cNvSpPr txBox="1"/>
          <p:nvPr/>
        </p:nvSpPr>
        <p:spPr>
          <a:xfrm>
            <a:off x="1086617" y="3174423"/>
            <a:ext cx="3036409" cy="400110"/>
          </a:xfrm>
          <a:prstGeom prst="rect">
            <a:avLst/>
          </a:prstGeom>
          <a:noFill/>
        </p:spPr>
        <p:txBody>
          <a:bodyPr wrap="none" rtlCol="0">
            <a:spAutoFit/>
          </a:bodyPr>
          <a:lstStyle/>
          <a:p>
            <a:r>
              <a:rPr lang="en-US" dirty="0" smtClean="0">
                <a:solidFill>
                  <a:srgbClr val="FF0000"/>
                </a:solidFill>
              </a:rPr>
              <a:t>A = </a:t>
            </a:r>
            <a:r>
              <a:rPr lang="en-US" dirty="0" err="1" smtClean="0">
                <a:solidFill>
                  <a:srgbClr val="FF0000"/>
                </a:solidFill>
              </a:rPr>
              <a:t>lw</a:t>
            </a:r>
            <a:r>
              <a:rPr lang="en-US" dirty="0" smtClean="0">
                <a:solidFill>
                  <a:srgbClr val="FF0000"/>
                </a:solidFill>
              </a:rPr>
              <a:t> = (h + 4)(h) = h</a:t>
            </a:r>
            <a:r>
              <a:rPr lang="en-US" baseline="30000" dirty="0" smtClean="0">
                <a:solidFill>
                  <a:srgbClr val="FF0000"/>
                </a:solidFill>
              </a:rPr>
              <a:t>2</a:t>
            </a:r>
            <a:r>
              <a:rPr lang="en-US" dirty="0" smtClean="0">
                <a:solidFill>
                  <a:srgbClr val="FF0000"/>
                </a:solidFill>
              </a:rPr>
              <a:t> + 4h</a:t>
            </a:r>
            <a:endParaRPr lang="en-US" dirty="0">
              <a:solidFill>
                <a:srgbClr val="FF0000"/>
              </a:solidFill>
            </a:endParaRPr>
          </a:p>
        </p:txBody>
      </p:sp>
      <p:sp>
        <p:nvSpPr>
          <p:cNvPr id="36" name="TextBox 35"/>
          <p:cNvSpPr txBox="1"/>
          <p:nvPr/>
        </p:nvSpPr>
        <p:spPr>
          <a:xfrm>
            <a:off x="806513" y="4459679"/>
            <a:ext cx="3542958" cy="523220"/>
          </a:xfrm>
          <a:prstGeom prst="rect">
            <a:avLst/>
          </a:prstGeom>
          <a:noFill/>
        </p:spPr>
        <p:txBody>
          <a:bodyPr wrap="none" rtlCol="0">
            <a:spAutoFit/>
          </a:bodyPr>
          <a:lstStyle/>
          <a:p>
            <a:r>
              <a:rPr lang="en-US" sz="1400" dirty="0" err="1" smtClean="0">
                <a:solidFill>
                  <a:srgbClr val="FF0000"/>
                </a:solidFill>
              </a:rPr>
              <a:t>lw</a:t>
            </a:r>
            <a:r>
              <a:rPr lang="en-US" sz="1400" dirty="0" smtClean="0">
                <a:solidFill>
                  <a:srgbClr val="FF0000"/>
                </a:solidFill>
              </a:rPr>
              <a:t> = (h + 4 + 3 + 3)(h</a:t>
            </a:r>
            <a:r>
              <a:rPr lang="en-US" sz="1400" dirty="0">
                <a:solidFill>
                  <a:srgbClr val="FF0000"/>
                </a:solidFill>
              </a:rPr>
              <a:t> + 3 + 3</a:t>
            </a:r>
            <a:r>
              <a:rPr lang="en-US" sz="1400" dirty="0" smtClean="0">
                <a:solidFill>
                  <a:srgbClr val="FF0000"/>
                </a:solidFill>
              </a:rPr>
              <a:t>) = (h + 10)(h + 6)</a:t>
            </a:r>
          </a:p>
          <a:p>
            <a:r>
              <a:rPr lang="en-US" sz="1400" dirty="0">
                <a:solidFill>
                  <a:srgbClr val="FF0000"/>
                </a:solidFill>
              </a:rPr>
              <a:t> </a:t>
            </a:r>
            <a:r>
              <a:rPr lang="en-US" sz="1400" dirty="0" smtClean="0">
                <a:solidFill>
                  <a:srgbClr val="FF0000"/>
                </a:solidFill>
              </a:rPr>
              <a:t>     = </a:t>
            </a:r>
            <a:r>
              <a:rPr lang="en-US" sz="1400" dirty="0">
                <a:solidFill>
                  <a:srgbClr val="FF0000"/>
                </a:solidFill>
              </a:rPr>
              <a:t>h</a:t>
            </a:r>
            <a:r>
              <a:rPr lang="en-US" sz="1400" baseline="30000" dirty="0">
                <a:solidFill>
                  <a:srgbClr val="FF0000"/>
                </a:solidFill>
              </a:rPr>
              <a:t>2</a:t>
            </a:r>
            <a:r>
              <a:rPr lang="en-US" sz="1400" dirty="0">
                <a:solidFill>
                  <a:srgbClr val="FF0000"/>
                </a:solidFill>
              </a:rPr>
              <a:t> + </a:t>
            </a:r>
            <a:r>
              <a:rPr lang="en-US" sz="1400" dirty="0" smtClean="0">
                <a:solidFill>
                  <a:srgbClr val="FF0000"/>
                </a:solidFill>
              </a:rPr>
              <a:t>10h + 6h + 60 </a:t>
            </a:r>
            <a:r>
              <a:rPr lang="en-US" sz="1400" dirty="0">
                <a:solidFill>
                  <a:srgbClr val="FF0000"/>
                </a:solidFill>
              </a:rPr>
              <a:t>h</a:t>
            </a:r>
            <a:r>
              <a:rPr lang="en-US" sz="1400" baseline="30000" dirty="0">
                <a:solidFill>
                  <a:srgbClr val="FF0000"/>
                </a:solidFill>
              </a:rPr>
              <a:t>2</a:t>
            </a:r>
            <a:r>
              <a:rPr lang="en-US" sz="1400" dirty="0">
                <a:solidFill>
                  <a:srgbClr val="FF0000"/>
                </a:solidFill>
              </a:rPr>
              <a:t> + </a:t>
            </a:r>
            <a:r>
              <a:rPr lang="en-US" sz="1400" dirty="0" smtClean="0">
                <a:solidFill>
                  <a:srgbClr val="FF0000"/>
                </a:solidFill>
              </a:rPr>
              <a:t>4h = h</a:t>
            </a:r>
            <a:r>
              <a:rPr lang="en-US" sz="1400" baseline="30000" dirty="0" smtClean="0">
                <a:solidFill>
                  <a:srgbClr val="FF0000"/>
                </a:solidFill>
              </a:rPr>
              <a:t>2</a:t>
            </a:r>
            <a:r>
              <a:rPr lang="en-US" sz="1400" dirty="0" smtClean="0">
                <a:solidFill>
                  <a:srgbClr val="FF0000"/>
                </a:solidFill>
              </a:rPr>
              <a:t> </a:t>
            </a:r>
            <a:r>
              <a:rPr lang="en-US" sz="1400" dirty="0">
                <a:solidFill>
                  <a:srgbClr val="FF0000"/>
                </a:solidFill>
              </a:rPr>
              <a:t>+ </a:t>
            </a:r>
            <a:r>
              <a:rPr lang="en-US" sz="1400" dirty="0" smtClean="0">
                <a:solidFill>
                  <a:srgbClr val="FF0000"/>
                </a:solidFill>
              </a:rPr>
              <a:t>16h + 60</a:t>
            </a:r>
            <a:endParaRPr lang="en-US" sz="1400" dirty="0">
              <a:solidFill>
                <a:srgbClr val="FF0000"/>
              </a:solidFill>
            </a:endParaRPr>
          </a:p>
        </p:txBody>
      </p:sp>
      <p:grpSp>
        <p:nvGrpSpPr>
          <p:cNvPr id="37" name="Group 36"/>
          <p:cNvGrpSpPr/>
          <p:nvPr/>
        </p:nvGrpSpPr>
        <p:grpSpPr>
          <a:xfrm>
            <a:off x="957138" y="8623185"/>
            <a:ext cx="1865376" cy="1284030"/>
            <a:chOff x="4974336" y="4190503"/>
            <a:chExt cx="1865376" cy="1284030"/>
          </a:xfrm>
        </p:grpSpPr>
        <p:sp>
          <p:nvSpPr>
            <p:cNvPr id="38" name="Rectangle 37"/>
            <p:cNvSpPr/>
            <p:nvPr/>
          </p:nvSpPr>
          <p:spPr>
            <a:xfrm>
              <a:off x="4998720" y="4267200"/>
              <a:ext cx="1804416" cy="11094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5346192" y="4602480"/>
              <a:ext cx="1066800" cy="45366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4974336" y="4607263"/>
              <a:ext cx="426720" cy="400110"/>
            </a:xfrm>
            <a:prstGeom prst="rect">
              <a:avLst/>
            </a:prstGeom>
            <a:noFill/>
          </p:spPr>
          <p:txBody>
            <a:bodyPr wrap="none" rtlCol="0">
              <a:spAutoFit/>
            </a:bodyPr>
            <a:lstStyle/>
            <a:p>
              <a:r>
                <a:rPr lang="en-US" b="1" dirty="0" smtClean="0">
                  <a:solidFill>
                    <a:srgbClr val="FF0000"/>
                  </a:solidFill>
                </a:rPr>
                <a:t>1”</a:t>
              </a:r>
              <a:endParaRPr lang="en-US" b="1" dirty="0">
                <a:solidFill>
                  <a:srgbClr val="FF0000"/>
                </a:solidFill>
              </a:endParaRPr>
            </a:p>
          </p:txBody>
        </p:sp>
        <p:sp>
          <p:nvSpPr>
            <p:cNvPr id="41" name="TextBox 40"/>
            <p:cNvSpPr txBox="1"/>
            <p:nvPr/>
          </p:nvSpPr>
          <p:spPr>
            <a:xfrm>
              <a:off x="6412992" y="4613359"/>
              <a:ext cx="426720" cy="400110"/>
            </a:xfrm>
            <a:prstGeom prst="rect">
              <a:avLst/>
            </a:prstGeom>
            <a:noFill/>
          </p:spPr>
          <p:txBody>
            <a:bodyPr wrap="none" rtlCol="0">
              <a:spAutoFit/>
            </a:bodyPr>
            <a:lstStyle/>
            <a:p>
              <a:r>
                <a:rPr lang="en-US" b="1" dirty="0" smtClean="0">
                  <a:solidFill>
                    <a:srgbClr val="FF0000"/>
                  </a:solidFill>
                </a:rPr>
                <a:t>1”</a:t>
              </a:r>
              <a:endParaRPr lang="en-US" b="1" dirty="0">
                <a:solidFill>
                  <a:srgbClr val="FF0000"/>
                </a:solidFill>
              </a:endParaRPr>
            </a:p>
          </p:txBody>
        </p:sp>
        <p:sp>
          <p:nvSpPr>
            <p:cNvPr id="42" name="TextBox 41"/>
            <p:cNvSpPr txBox="1"/>
            <p:nvPr/>
          </p:nvSpPr>
          <p:spPr>
            <a:xfrm>
              <a:off x="5739384" y="4190503"/>
              <a:ext cx="426720" cy="400110"/>
            </a:xfrm>
            <a:prstGeom prst="rect">
              <a:avLst/>
            </a:prstGeom>
            <a:noFill/>
          </p:spPr>
          <p:txBody>
            <a:bodyPr wrap="none" rtlCol="0">
              <a:spAutoFit/>
            </a:bodyPr>
            <a:lstStyle/>
            <a:p>
              <a:r>
                <a:rPr lang="en-US" b="1" dirty="0" smtClean="0">
                  <a:solidFill>
                    <a:srgbClr val="FF0000"/>
                  </a:solidFill>
                </a:rPr>
                <a:t>1”</a:t>
              </a:r>
              <a:endParaRPr lang="en-US" b="1" dirty="0">
                <a:solidFill>
                  <a:srgbClr val="FF0000"/>
                </a:solidFill>
              </a:endParaRPr>
            </a:p>
          </p:txBody>
        </p:sp>
        <p:sp>
          <p:nvSpPr>
            <p:cNvPr id="43" name="TextBox 42"/>
            <p:cNvSpPr txBox="1"/>
            <p:nvPr/>
          </p:nvSpPr>
          <p:spPr>
            <a:xfrm>
              <a:off x="5745480" y="5074423"/>
              <a:ext cx="426720" cy="400110"/>
            </a:xfrm>
            <a:prstGeom prst="rect">
              <a:avLst/>
            </a:prstGeom>
            <a:noFill/>
          </p:spPr>
          <p:txBody>
            <a:bodyPr wrap="none" rtlCol="0">
              <a:spAutoFit/>
            </a:bodyPr>
            <a:lstStyle/>
            <a:p>
              <a:r>
                <a:rPr lang="en-US" b="1" dirty="0" smtClean="0">
                  <a:solidFill>
                    <a:srgbClr val="FF0000"/>
                  </a:solidFill>
                </a:rPr>
                <a:t>1”</a:t>
              </a:r>
              <a:endParaRPr lang="en-US" b="1" dirty="0">
                <a:solidFill>
                  <a:srgbClr val="FF0000"/>
                </a:solidFill>
              </a:endParaRPr>
            </a:p>
          </p:txBody>
        </p:sp>
      </p:grpSp>
      <p:sp>
        <p:nvSpPr>
          <p:cNvPr id="44" name="TextBox 43"/>
          <p:cNvSpPr txBox="1"/>
          <p:nvPr/>
        </p:nvSpPr>
        <p:spPr>
          <a:xfrm>
            <a:off x="867106" y="6303264"/>
            <a:ext cx="2201244" cy="2246769"/>
          </a:xfrm>
          <a:prstGeom prst="rect">
            <a:avLst/>
          </a:prstGeom>
          <a:noFill/>
        </p:spPr>
        <p:txBody>
          <a:bodyPr wrap="none" rtlCol="0">
            <a:spAutoFit/>
          </a:bodyPr>
          <a:lstStyle/>
          <a:p>
            <a:r>
              <a:rPr lang="en-US" sz="1400" b="1" dirty="0" smtClean="0">
                <a:solidFill>
                  <a:srgbClr val="FF0000"/>
                </a:solidFill>
              </a:rPr>
              <a:t>                     A = l w</a:t>
            </a:r>
          </a:p>
          <a:p>
            <a:endParaRPr lang="en-US" sz="1400" b="1" dirty="0" smtClean="0">
              <a:solidFill>
                <a:srgbClr val="FF0000"/>
              </a:solidFill>
            </a:endParaRPr>
          </a:p>
          <a:p>
            <a:r>
              <a:rPr lang="en-US" sz="1400" b="1" dirty="0" smtClean="0">
                <a:solidFill>
                  <a:srgbClr val="FF0000"/>
                </a:solidFill>
              </a:rPr>
              <a:t> h</a:t>
            </a:r>
            <a:r>
              <a:rPr lang="en-US" sz="1400" b="1" baseline="30000" dirty="0" smtClean="0">
                <a:solidFill>
                  <a:srgbClr val="FF0000"/>
                </a:solidFill>
              </a:rPr>
              <a:t>2</a:t>
            </a:r>
            <a:r>
              <a:rPr lang="en-US" sz="1400" b="1" dirty="0" smtClean="0">
                <a:solidFill>
                  <a:srgbClr val="FF0000"/>
                </a:solidFill>
              </a:rPr>
              <a:t> </a:t>
            </a:r>
            <a:r>
              <a:rPr lang="en-US" sz="1400" b="1" dirty="0">
                <a:solidFill>
                  <a:srgbClr val="FF0000"/>
                </a:solidFill>
              </a:rPr>
              <a:t>+ </a:t>
            </a:r>
            <a:r>
              <a:rPr lang="en-US" sz="1400" b="1" dirty="0" smtClean="0">
                <a:solidFill>
                  <a:srgbClr val="FF0000"/>
                </a:solidFill>
              </a:rPr>
              <a:t>8h + 12 = (h + 6)(h + 2)</a:t>
            </a:r>
          </a:p>
          <a:p>
            <a:endParaRPr lang="en-US" sz="1400" b="1" dirty="0">
              <a:solidFill>
                <a:srgbClr val="FF0000"/>
              </a:solidFill>
            </a:endParaRPr>
          </a:p>
          <a:p>
            <a:endParaRPr lang="en-US" sz="1400" b="1" dirty="0" smtClean="0">
              <a:solidFill>
                <a:srgbClr val="FF0000"/>
              </a:solidFill>
            </a:endParaRPr>
          </a:p>
          <a:p>
            <a:r>
              <a:rPr lang="en-US" sz="1400" b="1" dirty="0" smtClean="0">
                <a:solidFill>
                  <a:srgbClr val="FF0000"/>
                </a:solidFill>
              </a:rPr>
              <a:t>h + 6 – (h + 4)</a:t>
            </a:r>
          </a:p>
          <a:p>
            <a:r>
              <a:rPr lang="en-US" sz="1400" b="1" dirty="0" smtClean="0">
                <a:solidFill>
                  <a:srgbClr val="FF0000"/>
                </a:solidFill>
              </a:rPr>
              <a:t>h + 6 – h – 4 = 2”</a:t>
            </a:r>
          </a:p>
          <a:p>
            <a:endParaRPr lang="en-US" sz="1400" b="1" dirty="0" smtClean="0">
              <a:solidFill>
                <a:srgbClr val="FF0000"/>
              </a:solidFill>
            </a:endParaRPr>
          </a:p>
          <a:p>
            <a:endParaRPr lang="en-US" sz="1400" b="1" dirty="0">
              <a:solidFill>
                <a:srgbClr val="FF0000"/>
              </a:solidFill>
            </a:endParaRPr>
          </a:p>
          <a:p>
            <a:r>
              <a:rPr lang="en-US" sz="1400" b="1" dirty="0" smtClean="0">
                <a:solidFill>
                  <a:srgbClr val="FF0000"/>
                </a:solidFill>
              </a:rPr>
              <a:t>h + 2 – h = 2”</a:t>
            </a:r>
            <a:endParaRPr lang="en-US" sz="1400" b="1" dirty="0">
              <a:solidFill>
                <a:srgbClr val="FF0000"/>
              </a:solidFill>
            </a:endParaRPr>
          </a:p>
        </p:txBody>
      </p:sp>
      <p:sp>
        <p:nvSpPr>
          <p:cNvPr id="45" name="TextBox 44"/>
          <p:cNvSpPr txBox="1"/>
          <p:nvPr/>
        </p:nvSpPr>
        <p:spPr>
          <a:xfrm>
            <a:off x="3169920" y="6621694"/>
            <a:ext cx="2261616" cy="2246769"/>
          </a:xfrm>
          <a:prstGeom prst="rect">
            <a:avLst/>
          </a:prstGeom>
          <a:noFill/>
        </p:spPr>
        <p:txBody>
          <a:bodyPr wrap="square" rtlCol="0">
            <a:spAutoFit/>
          </a:bodyPr>
          <a:lstStyle/>
          <a:p>
            <a:r>
              <a:rPr lang="en-US" sz="1400" b="1" dirty="0" smtClean="0">
                <a:solidFill>
                  <a:srgbClr val="FF0000"/>
                </a:solidFill>
              </a:rPr>
              <a:t>To find length &amp; width from a new area</a:t>
            </a:r>
          </a:p>
          <a:p>
            <a:endParaRPr lang="en-US" sz="1400" b="1" dirty="0">
              <a:solidFill>
                <a:srgbClr val="FF0000"/>
              </a:solidFill>
            </a:endParaRPr>
          </a:p>
          <a:p>
            <a:r>
              <a:rPr lang="en-US" sz="1400" b="1" dirty="0" smtClean="0">
                <a:solidFill>
                  <a:srgbClr val="FF0000"/>
                </a:solidFill>
              </a:rPr>
              <a:t>To find how much longer new length is on both sides of frame  (same for width)</a:t>
            </a:r>
          </a:p>
          <a:p>
            <a:endParaRPr lang="en-US" sz="1400" b="1" dirty="0">
              <a:solidFill>
                <a:srgbClr val="FF0000"/>
              </a:solidFill>
            </a:endParaRPr>
          </a:p>
          <a:p>
            <a:endParaRPr lang="en-US" sz="1400" b="1" dirty="0" smtClean="0">
              <a:solidFill>
                <a:srgbClr val="FF0000"/>
              </a:solidFill>
            </a:endParaRPr>
          </a:p>
          <a:p>
            <a:r>
              <a:rPr lang="en-US" sz="1400" b="1" dirty="0" smtClean="0">
                <a:solidFill>
                  <a:srgbClr val="FF0000"/>
                </a:solidFill>
              </a:rPr>
              <a:t>If 2”, then it’s 1 inch on each side for new frame</a:t>
            </a:r>
            <a:endParaRPr lang="en-US" sz="1400" b="1" dirty="0">
              <a:solidFill>
                <a:srgbClr val="FF0000"/>
              </a:solidFill>
            </a:endParaRPr>
          </a:p>
        </p:txBody>
      </p:sp>
      <p:sp>
        <p:nvSpPr>
          <p:cNvPr id="48" name="TextBox 47"/>
          <p:cNvSpPr txBox="1"/>
          <p:nvPr/>
        </p:nvSpPr>
        <p:spPr>
          <a:xfrm>
            <a:off x="102158" y="3980087"/>
            <a:ext cx="731107" cy="571577"/>
          </a:xfrm>
          <a:prstGeom prst="rect">
            <a:avLst/>
          </a:prstGeom>
          <a:solidFill>
            <a:schemeClr val="bg1">
              <a:lumMod val="65000"/>
            </a:schemeClr>
          </a:solidFill>
        </p:spPr>
        <p:txBody>
          <a:bodyPr vert="horz" wrap="square" rtlCol="0" anchor="ctr">
            <a:noAutofit/>
          </a:bodyPr>
          <a:lstStyle>
            <a:defPPr>
              <a:defRPr lang="en-US"/>
            </a:defPPr>
            <a:lvl1pPr algn="ctr">
              <a:defRPr sz="1100"/>
            </a:lvl1pPr>
          </a:lstStyle>
          <a:p>
            <a:r>
              <a:rPr lang="en-US" sz="800" b="1" dirty="0"/>
              <a:t>Operations with Real Numbers &amp; Expressions</a:t>
            </a:r>
          </a:p>
        </p:txBody>
      </p:sp>
      <p:sp>
        <p:nvSpPr>
          <p:cNvPr id="49" name="TextBox 48"/>
          <p:cNvSpPr txBox="1"/>
          <p:nvPr/>
        </p:nvSpPr>
        <p:spPr>
          <a:xfrm>
            <a:off x="102157" y="2831891"/>
            <a:ext cx="731107" cy="571577"/>
          </a:xfrm>
          <a:prstGeom prst="rect">
            <a:avLst/>
          </a:prstGeom>
          <a:solidFill>
            <a:schemeClr val="bg1">
              <a:lumMod val="65000"/>
            </a:schemeClr>
          </a:solidFill>
        </p:spPr>
        <p:txBody>
          <a:bodyPr vert="horz" wrap="square" rtlCol="0" anchor="ctr">
            <a:noAutofit/>
          </a:bodyPr>
          <a:lstStyle>
            <a:defPPr>
              <a:defRPr lang="en-US"/>
            </a:defPPr>
            <a:lvl1pPr algn="ctr">
              <a:defRPr sz="1100"/>
            </a:lvl1pPr>
          </a:lstStyle>
          <a:p>
            <a:r>
              <a:rPr lang="en-US" sz="800" b="1" dirty="0"/>
              <a:t>Operations with Real Numbers &amp; Expressions</a:t>
            </a:r>
          </a:p>
        </p:txBody>
      </p:sp>
      <p:sp>
        <p:nvSpPr>
          <p:cNvPr id="50" name="TextBox 49"/>
          <p:cNvSpPr txBox="1"/>
          <p:nvPr/>
        </p:nvSpPr>
        <p:spPr>
          <a:xfrm>
            <a:off x="75406" y="5532662"/>
            <a:ext cx="731107" cy="571577"/>
          </a:xfrm>
          <a:prstGeom prst="rect">
            <a:avLst/>
          </a:prstGeom>
          <a:solidFill>
            <a:schemeClr val="bg1">
              <a:lumMod val="65000"/>
            </a:schemeClr>
          </a:solidFill>
        </p:spPr>
        <p:txBody>
          <a:bodyPr vert="horz" wrap="square" rtlCol="0" anchor="ctr">
            <a:noAutofit/>
          </a:bodyPr>
          <a:lstStyle>
            <a:defPPr>
              <a:defRPr lang="en-US"/>
            </a:defPPr>
            <a:lvl1pPr algn="ctr">
              <a:defRPr sz="1100"/>
            </a:lvl1pPr>
          </a:lstStyle>
          <a:p>
            <a:r>
              <a:rPr lang="en-US" sz="800" b="1" dirty="0"/>
              <a:t>Operations with Real Numbers &amp; Expressions</a:t>
            </a:r>
          </a:p>
        </p:txBody>
      </p:sp>
    </p:spTree>
    <p:extLst>
      <p:ext uri="{BB962C8B-B14F-4D97-AF65-F5344CB8AC3E}">
        <p14:creationId xmlns:p14="http://schemas.microsoft.com/office/powerpoint/2010/main" val="221312708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621730" y="919635"/>
            <a:ext cx="6652274" cy="8174955"/>
            <a:chOff x="227012" y="428692"/>
            <a:chExt cx="7438852" cy="9141579"/>
          </a:xfrm>
        </p:grpSpPr>
        <p:sp>
          <p:nvSpPr>
            <p:cNvPr id="4" name="TextBox 3"/>
            <p:cNvSpPr txBox="1"/>
            <p:nvPr/>
          </p:nvSpPr>
          <p:spPr>
            <a:xfrm>
              <a:off x="528957" y="2451835"/>
              <a:ext cx="6299804" cy="473976"/>
            </a:xfrm>
            <a:prstGeom prst="rect">
              <a:avLst/>
            </a:prstGeom>
            <a:noFill/>
          </p:spPr>
          <p:txBody>
            <a:bodyPr wrap="square" lIns="101882" tIns="50941" rIns="101882" bIns="50941" rtlCol="0">
              <a:spAutoFit/>
            </a:bodyPr>
            <a:lstStyle/>
            <a:p>
              <a:endParaRPr lang="en-US" sz="1200" b="1" dirty="0"/>
            </a:p>
            <a:p>
              <a:r>
                <a:rPr lang="en-US" sz="1200" b="1" dirty="0"/>
                <a:t>A:  </a:t>
              </a:r>
              <a:r>
                <a:rPr lang="en-US" sz="1200" dirty="0"/>
                <a:t>Write a polynomial expression, in simplified </a:t>
              </a:r>
              <a:r>
                <a:rPr lang="en-US" sz="1200" dirty="0" smtClean="0"/>
                <a:t>form, which represents </a:t>
              </a:r>
              <a:r>
                <a:rPr lang="en-US" sz="1200" dirty="0"/>
                <a:t>the area of the paper.</a:t>
              </a:r>
            </a:p>
          </p:txBody>
        </p:sp>
        <p:sp>
          <p:nvSpPr>
            <p:cNvPr id="5" name="TextBox 4"/>
            <p:cNvSpPr txBox="1"/>
            <p:nvPr/>
          </p:nvSpPr>
          <p:spPr>
            <a:xfrm>
              <a:off x="528957" y="4282401"/>
              <a:ext cx="7027545" cy="1026207"/>
            </a:xfrm>
            <a:prstGeom prst="rect">
              <a:avLst/>
            </a:prstGeom>
            <a:noFill/>
          </p:spPr>
          <p:txBody>
            <a:bodyPr wrap="square" lIns="101882" tIns="50941" rIns="101882" bIns="50941" rtlCol="0">
              <a:spAutoFit/>
            </a:bodyPr>
            <a:lstStyle/>
            <a:p>
              <a:r>
                <a:rPr lang="en-US" sz="1200" b="1" dirty="0"/>
                <a:t>B: </a:t>
              </a:r>
              <a:r>
                <a:rPr lang="en-US" sz="1200" dirty="0" err="1"/>
                <a:t>Shalamar</a:t>
              </a:r>
              <a:r>
                <a:rPr lang="en-US" sz="1200" dirty="0"/>
                <a:t> </a:t>
              </a:r>
              <a:r>
                <a:rPr lang="en-US" sz="1200" dirty="0" smtClean="0"/>
                <a:t>wants </a:t>
              </a:r>
              <a:r>
                <a:rPr lang="en-US" sz="1200" dirty="0"/>
                <a:t>to make a poster out of her art work.  From experience, she knows that </a:t>
              </a:r>
              <a:r>
                <a:rPr lang="en-US" sz="1200" dirty="0" smtClean="0"/>
                <a:t>it is best not to reprint </a:t>
              </a:r>
              <a:r>
                <a:rPr lang="en-US" sz="1200" dirty="0"/>
                <a:t>this type of art more than </a:t>
              </a:r>
              <a:r>
                <a:rPr lang="en-US" sz="1200" dirty="0" smtClean="0"/>
                <a:t>4 times larger, as measured by area.  Write expressions, in simplified form, which represent the lengths and widths of the largest poster size that </a:t>
              </a:r>
              <a:r>
                <a:rPr lang="en-US" sz="1200" dirty="0" err="1" smtClean="0"/>
                <a:t>Shalamar</a:t>
              </a:r>
              <a:r>
                <a:rPr lang="en-US" sz="1200" dirty="0" smtClean="0"/>
                <a:t> may print, given the length of an original side, X.  [Note: Art reprints remain proportionate in size to the original.]</a:t>
              </a:r>
              <a:endParaRPr lang="en-US" sz="1200" b="1" dirty="0"/>
            </a:p>
            <a:p>
              <a:endParaRPr lang="en-US" sz="1200" dirty="0"/>
            </a:p>
          </p:txBody>
        </p:sp>
        <p:sp>
          <p:nvSpPr>
            <p:cNvPr id="6" name="TextBox 5"/>
            <p:cNvSpPr txBox="1"/>
            <p:nvPr/>
          </p:nvSpPr>
          <p:spPr>
            <a:xfrm>
              <a:off x="5376823" y="3157859"/>
              <a:ext cx="2285912" cy="338751"/>
            </a:xfrm>
            <a:prstGeom prst="rect">
              <a:avLst/>
            </a:prstGeom>
            <a:solidFill>
              <a:schemeClr val="bg2">
                <a:lumMod val="90000"/>
              </a:schemeClr>
            </a:solidFill>
          </p:spPr>
          <p:txBody>
            <a:bodyPr wrap="square" lIns="101882" tIns="50941" rIns="101882" bIns="50941" rtlCol="0">
              <a:spAutoFit/>
            </a:bodyPr>
            <a:lstStyle/>
            <a:p>
              <a:r>
                <a:rPr lang="en-US" sz="1300" b="1" dirty="0"/>
                <a:t>What’s the main idea?</a:t>
              </a:r>
            </a:p>
          </p:txBody>
        </p:sp>
        <p:sp>
          <p:nvSpPr>
            <p:cNvPr id="9" name="TextBox 8"/>
            <p:cNvSpPr txBox="1"/>
            <p:nvPr/>
          </p:nvSpPr>
          <p:spPr>
            <a:xfrm>
              <a:off x="5376820" y="7183558"/>
              <a:ext cx="2285914" cy="338751"/>
            </a:xfrm>
            <a:prstGeom prst="rect">
              <a:avLst/>
            </a:prstGeom>
            <a:solidFill>
              <a:schemeClr val="accent6">
                <a:lumMod val="20000"/>
                <a:lumOff val="80000"/>
              </a:schemeClr>
            </a:solidFill>
          </p:spPr>
          <p:txBody>
            <a:bodyPr wrap="square" lIns="101882" tIns="50941" rIns="101882" bIns="50941" rtlCol="0">
              <a:spAutoFit/>
            </a:bodyPr>
            <a:lstStyle/>
            <a:p>
              <a:r>
                <a:rPr lang="en-US" sz="1300" b="1" dirty="0"/>
                <a:t>Why am I doing this step?</a:t>
              </a:r>
            </a:p>
          </p:txBody>
        </p:sp>
        <p:sp>
          <p:nvSpPr>
            <p:cNvPr id="10" name="TextBox 9"/>
            <p:cNvSpPr txBox="1"/>
            <p:nvPr/>
          </p:nvSpPr>
          <p:spPr>
            <a:xfrm>
              <a:off x="5376823" y="5544869"/>
              <a:ext cx="2285912" cy="338751"/>
            </a:xfrm>
            <a:prstGeom prst="rect">
              <a:avLst/>
            </a:prstGeom>
            <a:solidFill>
              <a:schemeClr val="bg2">
                <a:lumMod val="90000"/>
              </a:schemeClr>
            </a:solidFill>
          </p:spPr>
          <p:txBody>
            <a:bodyPr wrap="square" lIns="101882" tIns="50941" rIns="101882" bIns="50941" rtlCol="0">
              <a:spAutoFit/>
            </a:bodyPr>
            <a:lstStyle/>
            <a:p>
              <a:r>
                <a:rPr lang="en-US" sz="1300" b="1" dirty="0"/>
                <a:t>What’s the main idea?</a:t>
              </a:r>
            </a:p>
          </p:txBody>
        </p:sp>
        <p:sp>
          <p:nvSpPr>
            <p:cNvPr id="11" name="TextBox 10"/>
            <p:cNvSpPr txBox="1"/>
            <p:nvPr/>
          </p:nvSpPr>
          <p:spPr>
            <a:xfrm>
              <a:off x="5376822" y="6483737"/>
              <a:ext cx="2285913" cy="338751"/>
            </a:xfrm>
            <a:prstGeom prst="rect">
              <a:avLst/>
            </a:prstGeom>
            <a:solidFill>
              <a:schemeClr val="accent6">
                <a:lumMod val="20000"/>
                <a:lumOff val="80000"/>
              </a:schemeClr>
            </a:solidFill>
          </p:spPr>
          <p:txBody>
            <a:bodyPr wrap="square" lIns="101882" tIns="50941" rIns="101882" bIns="50941" rtlCol="0">
              <a:spAutoFit/>
            </a:bodyPr>
            <a:lstStyle/>
            <a:p>
              <a:r>
                <a:rPr lang="en-US" sz="1300" b="1" dirty="0"/>
                <a:t>Why am I doing this step?</a:t>
              </a:r>
            </a:p>
          </p:txBody>
        </p:sp>
        <p:sp>
          <p:nvSpPr>
            <p:cNvPr id="12" name="TextBox 11"/>
            <p:cNvSpPr txBox="1"/>
            <p:nvPr/>
          </p:nvSpPr>
          <p:spPr>
            <a:xfrm>
              <a:off x="5386706" y="9042227"/>
              <a:ext cx="2279158" cy="528044"/>
            </a:xfrm>
            <a:prstGeom prst="rect">
              <a:avLst/>
            </a:prstGeom>
            <a:solidFill>
              <a:schemeClr val="accent3">
                <a:lumMod val="20000"/>
                <a:lumOff val="80000"/>
              </a:schemeClr>
            </a:solidFill>
          </p:spPr>
          <p:txBody>
            <a:bodyPr wrap="square" lIns="101882" tIns="50941" rIns="101882" bIns="50941" rtlCol="0">
              <a:spAutoFit/>
            </a:bodyPr>
            <a:lstStyle/>
            <a:p>
              <a:r>
                <a:rPr lang="en-US" sz="1200" b="1" dirty="0"/>
                <a:t>What does the answer mean to the average person?</a:t>
              </a:r>
            </a:p>
          </p:txBody>
        </p:sp>
        <p:sp>
          <p:nvSpPr>
            <p:cNvPr id="13" name="TextBox 12"/>
            <p:cNvSpPr txBox="1"/>
            <p:nvPr/>
          </p:nvSpPr>
          <p:spPr>
            <a:xfrm>
              <a:off x="227012" y="428693"/>
              <a:ext cx="3594030" cy="956777"/>
            </a:xfrm>
            <a:prstGeom prst="rect">
              <a:avLst/>
            </a:prstGeom>
            <a:solidFill>
              <a:schemeClr val="bg1">
                <a:lumMod val="85000"/>
              </a:schemeClr>
            </a:solidFill>
          </p:spPr>
          <p:txBody>
            <a:bodyPr wrap="square" lIns="101882" tIns="50941" rIns="101882" bIns="50941" rtlCol="0">
              <a:noAutofit/>
            </a:bodyPr>
            <a:lstStyle/>
            <a:p>
              <a:r>
                <a:rPr lang="en-US" sz="1200" b="1" dirty="0"/>
                <a:t>EX:  </a:t>
              </a:r>
              <a:r>
                <a:rPr lang="en-US" sz="1200" dirty="0" err="1"/>
                <a:t>Shalamar</a:t>
              </a:r>
              <a:r>
                <a:rPr lang="en-US" sz="1200" dirty="0"/>
                <a:t> made </a:t>
              </a:r>
              <a:r>
                <a:rPr lang="en-US" sz="1200" dirty="0" smtClean="0"/>
                <a:t>a </a:t>
              </a:r>
              <a:r>
                <a:rPr lang="en-US" sz="1200" dirty="0"/>
                <a:t>print in art class from ink, paint, carved blocks and objects from nature.  Paper sizes in art class always have one side with a length that is 17/22 of the longer side.</a:t>
              </a:r>
              <a:endParaRPr lang="en-US" sz="1200" b="1" dirty="0"/>
            </a:p>
          </p:txBody>
        </p:sp>
        <p:sp>
          <p:nvSpPr>
            <p:cNvPr id="2" name="Rectangle 1"/>
            <p:cNvSpPr/>
            <p:nvPr/>
          </p:nvSpPr>
          <p:spPr>
            <a:xfrm rot="16200000">
              <a:off x="5560705" y="228240"/>
              <a:ext cx="1366942" cy="176784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spcCol="0" rtlCol="0" anchor="ctr"/>
            <a:lstStyle/>
            <a:p>
              <a:pPr algn="ctr"/>
              <a:endParaRPr lang="en-US"/>
            </a:p>
          </p:txBody>
        </p:sp>
        <p:sp>
          <p:nvSpPr>
            <p:cNvPr id="3" name="TextBox 2"/>
            <p:cNvSpPr txBox="1"/>
            <p:nvPr/>
          </p:nvSpPr>
          <p:spPr>
            <a:xfrm>
              <a:off x="6054598" y="1385469"/>
              <a:ext cx="351698" cy="413003"/>
            </a:xfrm>
            <a:prstGeom prst="rect">
              <a:avLst/>
            </a:prstGeom>
            <a:noFill/>
          </p:spPr>
          <p:txBody>
            <a:bodyPr wrap="none" rtlCol="0">
              <a:spAutoFit/>
            </a:bodyPr>
            <a:lstStyle/>
            <a:p>
              <a:r>
                <a:rPr lang="en-US" b="1" dirty="0" smtClean="0">
                  <a:latin typeface="Cambria Math" pitchFamily="18" charset="0"/>
                  <a:ea typeface="Cambria Math" pitchFamily="18" charset="0"/>
                </a:rPr>
                <a:t>X</a:t>
              </a:r>
              <a:endParaRPr lang="en-US" b="1" dirty="0">
                <a:latin typeface="Cambria Math" pitchFamily="18" charset="0"/>
                <a:ea typeface="Cambria Math" pitchFamily="18" charset="0"/>
              </a:endParaRPr>
            </a:p>
          </p:txBody>
        </p:sp>
      </p:grpSp>
      <p:sp>
        <p:nvSpPr>
          <p:cNvPr id="20" name="Slide Number Placeholder 19"/>
          <p:cNvSpPr>
            <a:spLocks noGrp="1"/>
          </p:cNvSpPr>
          <p:nvPr>
            <p:ph type="sldNum" sz="quarter" idx="12"/>
          </p:nvPr>
        </p:nvSpPr>
        <p:spPr/>
        <p:txBody>
          <a:bodyPr/>
          <a:lstStyle/>
          <a:p>
            <a:fld id="{BFF117EF-9718-4423-89B7-490956680319}" type="slidenum">
              <a:rPr lang="en-US" smtClean="0"/>
              <a:pPr/>
              <a:t>76</a:t>
            </a:fld>
            <a:endParaRPr lang="en-US"/>
          </a:p>
        </p:txBody>
      </p:sp>
      <p:sp>
        <p:nvSpPr>
          <p:cNvPr id="8" name="TextBox 7"/>
          <p:cNvSpPr txBox="1"/>
          <p:nvPr/>
        </p:nvSpPr>
        <p:spPr>
          <a:xfrm>
            <a:off x="1483497" y="3360222"/>
            <a:ext cx="1459054" cy="923330"/>
          </a:xfrm>
          <a:prstGeom prst="rect">
            <a:avLst/>
          </a:prstGeom>
          <a:noFill/>
        </p:spPr>
        <p:txBody>
          <a:bodyPr wrap="none" rtlCol="0">
            <a:spAutoFit/>
          </a:bodyPr>
          <a:lstStyle/>
          <a:p>
            <a:r>
              <a:rPr lang="en-US" b="1" dirty="0" smtClean="0">
                <a:solidFill>
                  <a:srgbClr val="FF0000"/>
                </a:solidFill>
              </a:rPr>
              <a:t>A = </a:t>
            </a:r>
            <a:r>
              <a:rPr lang="en-US" b="1" dirty="0" err="1" smtClean="0">
                <a:solidFill>
                  <a:srgbClr val="FF0000"/>
                </a:solidFill>
              </a:rPr>
              <a:t>lw</a:t>
            </a:r>
            <a:endParaRPr lang="en-US" b="1" dirty="0" smtClean="0">
              <a:solidFill>
                <a:srgbClr val="FF0000"/>
              </a:solidFill>
            </a:endParaRPr>
          </a:p>
          <a:p>
            <a:r>
              <a:rPr lang="en-US" b="1" dirty="0" smtClean="0">
                <a:solidFill>
                  <a:srgbClr val="FF0000"/>
                </a:solidFill>
              </a:rPr>
              <a:t>A = ((</a:t>
            </a:r>
            <a:r>
              <a:rPr lang="en-US" b="1" baseline="30000" dirty="0" smtClean="0">
                <a:solidFill>
                  <a:srgbClr val="FF0000"/>
                </a:solidFill>
              </a:rPr>
              <a:t>17</a:t>
            </a:r>
            <a:r>
              <a:rPr lang="en-US" b="1" dirty="0" smtClean="0">
                <a:solidFill>
                  <a:srgbClr val="FF0000"/>
                </a:solidFill>
              </a:rPr>
              <a:t>/</a:t>
            </a:r>
            <a:r>
              <a:rPr lang="en-US" b="1" baseline="-25000" dirty="0" smtClean="0">
                <a:solidFill>
                  <a:srgbClr val="FF0000"/>
                </a:solidFill>
              </a:rPr>
              <a:t>22</a:t>
            </a:r>
            <a:r>
              <a:rPr lang="en-US" b="1" dirty="0" smtClean="0">
                <a:solidFill>
                  <a:srgbClr val="FF0000"/>
                </a:solidFill>
              </a:rPr>
              <a:t>)x)x</a:t>
            </a:r>
          </a:p>
          <a:p>
            <a:r>
              <a:rPr lang="en-US" b="1" dirty="0" smtClean="0">
                <a:solidFill>
                  <a:srgbClr val="FF0000"/>
                </a:solidFill>
              </a:rPr>
              <a:t>A =( </a:t>
            </a:r>
            <a:r>
              <a:rPr lang="en-US" b="1" baseline="30000" dirty="0" smtClean="0">
                <a:solidFill>
                  <a:srgbClr val="FF0000"/>
                </a:solidFill>
              </a:rPr>
              <a:t>17</a:t>
            </a:r>
            <a:r>
              <a:rPr lang="en-US" b="1" dirty="0" smtClean="0">
                <a:solidFill>
                  <a:srgbClr val="FF0000"/>
                </a:solidFill>
              </a:rPr>
              <a:t>/</a:t>
            </a:r>
            <a:r>
              <a:rPr lang="en-US" b="1" baseline="-25000" dirty="0" smtClean="0">
                <a:solidFill>
                  <a:srgbClr val="FF0000"/>
                </a:solidFill>
              </a:rPr>
              <a:t>22</a:t>
            </a:r>
            <a:r>
              <a:rPr lang="en-US" b="1" dirty="0" smtClean="0">
                <a:solidFill>
                  <a:srgbClr val="FF0000"/>
                </a:solidFill>
              </a:rPr>
              <a:t> )x</a:t>
            </a:r>
            <a:r>
              <a:rPr lang="en-US" b="1" baseline="30000" dirty="0" smtClean="0">
                <a:solidFill>
                  <a:srgbClr val="FF0000"/>
                </a:solidFill>
              </a:rPr>
              <a:t>2</a:t>
            </a:r>
            <a:endParaRPr lang="en-US" b="1" baseline="30000" dirty="0">
              <a:solidFill>
                <a:srgbClr val="FF0000"/>
              </a:solidFill>
            </a:endParaRPr>
          </a:p>
        </p:txBody>
      </p:sp>
      <p:sp>
        <p:nvSpPr>
          <p:cNvPr id="15" name="TextBox 14"/>
          <p:cNvSpPr txBox="1"/>
          <p:nvPr/>
        </p:nvSpPr>
        <p:spPr>
          <a:xfrm>
            <a:off x="3096926" y="3416933"/>
            <a:ext cx="1729961" cy="246221"/>
          </a:xfrm>
          <a:prstGeom prst="rect">
            <a:avLst/>
          </a:prstGeom>
          <a:noFill/>
        </p:spPr>
        <p:txBody>
          <a:bodyPr wrap="none" rtlCol="0">
            <a:spAutoFit/>
          </a:bodyPr>
          <a:lstStyle/>
          <a:p>
            <a:r>
              <a:rPr lang="en-US" sz="1000" dirty="0" smtClean="0">
                <a:solidFill>
                  <a:srgbClr val="FF0000"/>
                </a:solidFill>
              </a:rPr>
              <a:t>to find the area of the square</a:t>
            </a:r>
            <a:endParaRPr lang="en-US" sz="1000" dirty="0">
              <a:solidFill>
                <a:srgbClr val="FF0000"/>
              </a:solidFill>
            </a:endParaRPr>
          </a:p>
        </p:txBody>
      </p:sp>
      <p:sp>
        <p:nvSpPr>
          <p:cNvPr id="16" name="TextBox 15"/>
          <p:cNvSpPr txBox="1"/>
          <p:nvPr/>
        </p:nvSpPr>
        <p:spPr>
          <a:xfrm>
            <a:off x="4617535" y="1207670"/>
            <a:ext cx="418704" cy="646331"/>
          </a:xfrm>
          <a:prstGeom prst="rect">
            <a:avLst/>
          </a:prstGeom>
          <a:noFill/>
        </p:spPr>
        <p:txBody>
          <a:bodyPr wrap="none" rtlCol="0">
            <a:spAutoFit/>
          </a:bodyPr>
          <a:lstStyle/>
          <a:p>
            <a:r>
              <a:rPr lang="en-US" b="1" u="sng" dirty="0" smtClean="0"/>
              <a:t>17</a:t>
            </a:r>
          </a:p>
          <a:p>
            <a:r>
              <a:rPr lang="en-US" b="1" dirty="0" smtClean="0"/>
              <a:t>22</a:t>
            </a:r>
            <a:endParaRPr lang="en-US" b="1" dirty="0"/>
          </a:p>
        </p:txBody>
      </p:sp>
      <p:sp>
        <p:nvSpPr>
          <p:cNvPr id="18" name="TextBox 17"/>
          <p:cNvSpPr txBox="1"/>
          <p:nvPr/>
        </p:nvSpPr>
        <p:spPr>
          <a:xfrm>
            <a:off x="4900560" y="1300695"/>
            <a:ext cx="311304" cy="369332"/>
          </a:xfrm>
          <a:prstGeom prst="rect">
            <a:avLst/>
          </a:prstGeom>
          <a:noFill/>
        </p:spPr>
        <p:txBody>
          <a:bodyPr wrap="none" rtlCol="0">
            <a:spAutoFit/>
          </a:bodyPr>
          <a:lstStyle/>
          <a:p>
            <a:r>
              <a:rPr lang="en-US" b="1" dirty="0" smtClean="0"/>
              <a:t>X</a:t>
            </a:r>
            <a:endParaRPr lang="en-US" b="1" dirty="0"/>
          </a:p>
        </p:txBody>
      </p:sp>
      <p:sp>
        <p:nvSpPr>
          <p:cNvPr id="19" name="TextBox 18"/>
          <p:cNvSpPr txBox="1"/>
          <p:nvPr/>
        </p:nvSpPr>
        <p:spPr>
          <a:xfrm>
            <a:off x="651560" y="5478403"/>
            <a:ext cx="2029723" cy="2800767"/>
          </a:xfrm>
          <a:prstGeom prst="rect">
            <a:avLst/>
          </a:prstGeom>
          <a:noFill/>
        </p:spPr>
        <p:txBody>
          <a:bodyPr wrap="none" rtlCol="0">
            <a:spAutoFit/>
          </a:bodyPr>
          <a:lstStyle/>
          <a:p>
            <a:r>
              <a:rPr lang="en-US" sz="1600" b="1" dirty="0" smtClean="0">
                <a:solidFill>
                  <a:srgbClr val="FF0000"/>
                </a:solidFill>
              </a:rPr>
              <a:t>A = </a:t>
            </a:r>
            <a:r>
              <a:rPr lang="en-US" sz="1600" b="1" dirty="0" err="1" smtClean="0">
                <a:solidFill>
                  <a:srgbClr val="FF0000"/>
                </a:solidFill>
              </a:rPr>
              <a:t>lw</a:t>
            </a:r>
            <a:endParaRPr lang="en-US" sz="1600" b="1" dirty="0" smtClean="0">
              <a:solidFill>
                <a:srgbClr val="FF0000"/>
              </a:solidFill>
            </a:endParaRPr>
          </a:p>
          <a:p>
            <a:endParaRPr lang="en-US" sz="1600" b="1" dirty="0" smtClean="0">
              <a:solidFill>
                <a:srgbClr val="FF0000"/>
              </a:solidFill>
            </a:endParaRPr>
          </a:p>
          <a:p>
            <a:r>
              <a:rPr lang="en-US" sz="1600" b="1" dirty="0" smtClean="0">
                <a:solidFill>
                  <a:srgbClr val="FF0000"/>
                </a:solidFill>
              </a:rPr>
              <a:t>4A = 4( </a:t>
            </a:r>
            <a:r>
              <a:rPr lang="en-US" sz="1600" b="1" baseline="30000" dirty="0" smtClean="0">
                <a:solidFill>
                  <a:srgbClr val="FF0000"/>
                </a:solidFill>
              </a:rPr>
              <a:t>17</a:t>
            </a:r>
            <a:r>
              <a:rPr lang="en-US" sz="1600" b="1" dirty="0" smtClean="0">
                <a:solidFill>
                  <a:srgbClr val="FF0000"/>
                </a:solidFill>
              </a:rPr>
              <a:t>/</a:t>
            </a:r>
            <a:r>
              <a:rPr lang="en-US" sz="1600" b="1" baseline="-25000" dirty="0" smtClean="0">
                <a:solidFill>
                  <a:srgbClr val="FF0000"/>
                </a:solidFill>
              </a:rPr>
              <a:t>22</a:t>
            </a:r>
            <a:r>
              <a:rPr lang="en-US" sz="1600" b="1" dirty="0" smtClean="0">
                <a:solidFill>
                  <a:srgbClr val="FF0000"/>
                </a:solidFill>
              </a:rPr>
              <a:t> )x</a:t>
            </a:r>
            <a:r>
              <a:rPr lang="en-US" sz="1600" b="1" baseline="30000" dirty="0" smtClean="0">
                <a:solidFill>
                  <a:srgbClr val="FF0000"/>
                </a:solidFill>
              </a:rPr>
              <a:t>2</a:t>
            </a:r>
            <a:endParaRPr lang="en-US" sz="1600" b="1" dirty="0" smtClean="0">
              <a:solidFill>
                <a:srgbClr val="FF0000"/>
              </a:solidFill>
            </a:endParaRPr>
          </a:p>
          <a:p>
            <a:endParaRPr lang="en-US" sz="1600" b="1" dirty="0" smtClean="0">
              <a:solidFill>
                <a:srgbClr val="FF0000"/>
              </a:solidFill>
            </a:endParaRPr>
          </a:p>
          <a:p>
            <a:r>
              <a:rPr lang="en-US" sz="1600" b="1" dirty="0">
                <a:solidFill>
                  <a:srgbClr val="FF0000"/>
                </a:solidFill>
              </a:rPr>
              <a:t>4A = </a:t>
            </a:r>
            <a:r>
              <a:rPr lang="en-US" sz="1600" b="1" dirty="0" smtClean="0">
                <a:solidFill>
                  <a:srgbClr val="FF0000"/>
                </a:solidFill>
              </a:rPr>
              <a:t>( </a:t>
            </a:r>
            <a:r>
              <a:rPr lang="en-US" sz="1600" b="1" baseline="30000" dirty="0">
                <a:solidFill>
                  <a:srgbClr val="FF0000"/>
                </a:solidFill>
              </a:rPr>
              <a:t>17</a:t>
            </a:r>
            <a:r>
              <a:rPr lang="en-US" sz="1600" b="1" dirty="0">
                <a:solidFill>
                  <a:srgbClr val="FF0000"/>
                </a:solidFill>
              </a:rPr>
              <a:t>/</a:t>
            </a:r>
            <a:r>
              <a:rPr lang="en-US" sz="1600" b="1" baseline="-25000" dirty="0">
                <a:solidFill>
                  <a:srgbClr val="FF0000"/>
                </a:solidFill>
              </a:rPr>
              <a:t>22</a:t>
            </a:r>
            <a:r>
              <a:rPr lang="en-US" sz="1600" b="1" dirty="0">
                <a:solidFill>
                  <a:srgbClr val="FF0000"/>
                </a:solidFill>
              </a:rPr>
              <a:t> </a:t>
            </a:r>
            <a:r>
              <a:rPr lang="en-US" sz="1600" b="1" dirty="0" smtClean="0">
                <a:solidFill>
                  <a:srgbClr val="FF0000"/>
                </a:solidFill>
              </a:rPr>
              <a:t>)(2x)</a:t>
            </a:r>
            <a:r>
              <a:rPr lang="en-US" sz="1600" b="1" baseline="30000" dirty="0" smtClean="0">
                <a:solidFill>
                  <a:srgbClr val="FF0000"/>
                </a:solidFill>
              </a:rPr>
              <a:t>2</a:t>
            </a:r>
            <a:endParaRPr lang="en-US" sz="1600" b="1" dirty="0">
              <a:solidFill>
                <a:srgbClr val="FF0000"/>
              </a:solidFill>
            </a:endParaRPr>
          </a:p>
          <a:p>
            <a:endParaRPr lang="en-US" sz="1600" b="1" dirty="0">
              <a:solidFill>
                <a:srgbClr val="FF0000"/>
              </a:solidFill>
            </a:endParaRPr>
          </a:p>
          <a:p>
            <a:r>
              <a:rPr lang="en-US" sz="1600" b="1" dirty="0">
                <a:solidFill>
                  <a:srgbClr val="FF0000"/>
                </a:solidFill>
              </a:rPr>
              <a:t>4A = </a:t>
            </a:r>
            <a:r>
              <a:rPr lang="en-US" sz="1600" b="1" dirty="0" smtClean="0">
                <a:solidFill>
                  <a:srgbClr val="FF0000"/>
                </a:solidFill>
              </a:rPr>
              <a:t>[( </a:t>
            </a:r>
            <a:r>
              <a:rPr lang="en-US" sz="1600" b="1" baseline="30000" dirty="0">
                <a:solidFill>
                  <a:srgbClr val="FF0000"/>
                </a:solidFill>
              </a:rPr>
              <a:t>17</a:t>
            </a:r>
            <a:r>
              <a:rPr lang="en-US" sz="1600" b="1" dirty="0">
                <a:solidFill>
                  <a:srgbClr val="FF0000"/>
                </a:solidFill>
              </a:rPr>
              <a:t>/</a:t>
            </a:r>
            <a:r>
              <a:rPr lang="en-US" sz="1600" b="1" baseline="-25000" dirty="0">
                <a:solidFill>
                  <a:srgbClr val="FF0000"/>
                </a:solidFill>
              </a:rPr>
              <a:t>22</a:t>
            </a:r>
            <a:r>
              <a:rPr lang="en-US" sz="1600" b="1" dirty="0">
                <a:solidFill>
                  <a:srgbClr val="FF0000"/>
                </a:solidFill>
              </a:rPr>
              <a:t> )(2x</a:t>
            </a:r>
            <a:r>
              <a:rPr lang="en-US" sz="1600" b="1" dirty="0" smtClean="0">
                <a:solidFill>
                  <a:srgbClr val="FF0000"/>
                </a:solidFill>
              </a:rPr>
              <a:t>)] [2x]</a:t>
            </a:r>
            <a:endParaRPr lang="en-US" sz="1600" b="1" dirty="0">
              <a:solidFill>
                <a:srgbClr val="FF0000"/>
              </a:solidFill>
            </a:endParaRPr>
          </a:p>
          <a:p>
            <a:endParaRPr lang="en-US" sz="1600" b="1" dirty="0" smtClean="0">
              <a:solidFill>
                <a:srgbClr val="FF0000"/>
              </a:solidFill>
            </a:endParaRPr>
          </a:p>
          <a:p>
            <a:r>
              <a:rPr lang="en-US" sz="1600" b="1" dirty="0">
                <a:solidFill>
                  <a:srgbClr val="FF0000"/>
                </a:solidFill>
              </a:rPr>
              <a:t>length = ( </a:t>
            </a:r>
            <a:r>
              <a:rPr lang="en-US" sz="1600" b="1" baseline="30000" dirty="0" smtClean="0">
                <a:solidFill>
                  <a:srgbClr val="FF0000"/>
                </a:solidFill>
              </a:rPr>
              <a:t>17</a:t>
            </a:r>
            <a:r>
              <a:rPr lang="en-US" sz="1600" b="1" dirty="0" smtClean="0">
                <a:solidFill>
                  <a:srgbClr val="FF0000"/>
                </a:solidFill>
              </a:rPr>
              <a:t>/</a:t>
            </a:r>
            <a:r>
              <a:rPr lang="en-US" sz="1600" b="1" baseline="-25000" dirty="0" smtClean="0">
                <a:solidFill>
                  <a:srgbClr val="FF0000"/>
                </a:solidFill>
              </a:rPr>
              <a:t>11</a:t>
            </a:r>
            <a:r>
              <a:rPr lang="en-US" sz="1600" b="1" dirty="0" smtClean="0">
                <a:solidFill>
                  <a:srgbClr val="FF0000"/>
                </a:solidFill>
              </a:rPr>
              <a:t> )(x)</a:t>
            </a:r>
            <a:endParaRPr lang="en-US" sz="1600" b="1" dirty="0">
              <a:solidFill>
                <a:srgbClr val="FF0000"/>
              </a:solidFill>
            </a:endParaRPr>
          </a:p>
          <a:p>
            <a:endParaRPr lang="en-US" sz="1600" b="1" dirty="0">
              <a:solidFill>
                <a:srgbClr val="FF0000"/>
              </a:solidFill>
            </a:endParaRPr>
          </a:p>
          <a:p>
            <a:r>
              <a:rPr lang="en-US" sz="1600" b="1" dirty="0" smtClean="0">
                <a:solidFill>
                  <a:srgbClr val="FF0000"/>
                </a:solidFill>
              </a:rPr>
              <a:t>width = 2x</a:t>
            </a:r>
            <a:endParaRPr lang="en-US" sz="1600" b="1" dirty="0">
              <a:solidFill>
                <a:srgbClr val="FF0000"/>
              </a:solidFill>
            </a:endParaRPr>
          </a:p>
        </p:txBody>
      </p:sp>
      <p:sp>
        <p:nvSpPr>
          <p:cNvPr id="21" name="TextBox 20"/>
          <p:cNvSpPr txBox="1"/>
          <p:nvPr/>
        </p:nvSpPr>
        <p:spPr>
          <a:xfrm>
            <a:off x="2484241" y="5872394"/>
            <a:ext cx="2261616" cy="2031325"/>
          </a:xfrm>
          <a:prstGeom prst="rect">
            <a:avLst/>
          </a:prstGeom>
          <a:noFill/>
        </p:spPr>
        <p:txBody>
          <a:bodyPr wrap="square" rtlCol="0">
            <a:spAutoFit/>
          </a:bodyPr>
          <a:lstStyle/>
          <a:p>
            <a:r>
              <a:rPr lang="en-US" sz="1400" b="1" dirty="0" smtClean="0">
                <a:solidFill>
                  <a:srgbClr val="FF0000"/>
                </a:solidFill>
              </a:rPr>
              <a:t>To find length &amp; width from a new area</a:t>
            </a:r>
          </a:p>
          <a:p>
            <a:endParaRPr lang="en-US" sz="1400" b="1" dirty="0">
              <a:solidFill>
                <a:srgbClr val="FF0000"/>
              </a:solidFill>
            </a:endParaRPr>
          </a:p>
          <a:p>
            <a:r>
              <a:rPr lang="en-US" sz="1400" b="1" dirty="0" smtClean="0">
                <a:solidFill>
                  <a:srgbClr val="FF0000"/>
                </a:solidFill>
              </a:rPr>
              <a:t>Refactor the 4 as a square.</a:t>
            </a:r>
          </a:p>
          <a:p>
            <a:endParaRPr lang="en-US" sz="1400" b="1" dirty="0">
              <a:solidFill>
                <a:srgbClr val="FF0000"/>
              </a:solidFill>
            </a:endParaRPr>
          </a:p>
          <a:p>
            <a:endParaRPr lang="en-US" sz="1400" b="1" dirty="0" smtClean="0">
              <a:solidFill>
                <a:srgbClr val="FF0000"/>
              </a:solidFill>
            </a:endParaRPr>
          </a:p>
          <a:p>
            <a:endParaRPr lang="en-US" sz="1400" b="1" dirty="0">
              <a:solidFill>
                <a:srgbClr val="FF0000"/>
              </a:solidFill>
            </a:endParaRPr>
          </a:p>
          <a:p>
            <a:endParaRPr lang="en-US" sz="1400" b="1" dirty="0" smtClean="0">
              <a:solidFill>
                <a:srgbClr val="FF0000"/>
              </a:solidFill>
            </a:endParaRPr>
          </a:p>
          <a:p>
            <a:r>
              <a:rPr lang="en-US" sz="1400" b="1" dirty="0" smtClean="0">
                <a:solidFill>
                  <a:srgbClr val="FF0000"/>
                </a:solidFill>
              </a:rPr>
              <a:t>Redefine terms.</a:t>
            </a:r>
            <a:endParaRPr lang="en-US" sz="1400" b="1" dirty="0">
              <a:solidFill>
                <a:srgbClr val="FF0000"/>
              </a:solidFill>
            </a:endParaRPr>
          </a:p>
        </p:txBody>
      </p:sp>
      <p:grpSp>
        <p:nvGrpSpPr>
          <p:cNvPr id="17" name="Group 16"/>
          <p:cNvGrpSpPr/>
          <p:nvPr/>
        </p:nvGrpSpPr>
        <p:grpSpPr>
          <a:xfrm>
            <a:off x="194015" y="8712332"/>
            <a:ext cx="1181693" cy="984816"/>
            <a:chOff x="645260" y="8540882"/>
            <a:chExt cx="1181693" cy="984816"/>
          </a:xfrm>
        </p:grpSpPr>
        <p:sp>
          <p:nvSpPr>
            <p:cNvPr id="22" name="Rectangle 21"/>
            <p:cNvSpPr/>
            <p:nvPr/>
          </p:nvSpPr>
          <p:spPr>
            <a:xfrm rot="16200000">
              <a:off x="956578" y="8754145"/>
              <a:ext cx="348913" cy="451244"/>
            </a:xfrm>
            <a:prstGeom prst="rect">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spcCol="0" rtlCol="0" anchor="ctr"/>
            <a:lstStyle/>
            <a:p>
              <a:pPr algn="ctr"/>
              <a:endParaRPr lang="en-US"/>
            </a:p>
          </p:txBody>
        </p:sp>
        <p:sp>
          <p:nvSpPr>
            <p:cNvPr id="23" name="Rectangle 22"/>
            <p:cNvSpPr/>
            <p:nvPr/>
          </p:nvSpPr>
          <p:spPr>
            <a:xfrm rot="16200000">
              <a:off x="1426874" y="8754145"/>
              <a:ext cx="348913" cy="45124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spcCol="0" rtlCol="0" anchor="ctr"/>
            <a:lstStyle/>
            <a:p>
              <a:pPr algn="ctr"/>
              <a:endParaRPr lang="en-US"/>
            </a:p>
          </p:txBody>
        </p:sp>
        <p:sp>
          <p:nvSpPr>
            <p:cNvPr id="24" name="Rectangle 23"/>
            <p:cNvSpPr/>
            <p:nvPr/>
          </p:nvSpPr>
          <p:spPr>
            <a:xfrm rot="16200000">
              <a:off x="956578" y="9125620"/>
              <a:ext cx="348913" cy="45124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spcCol="0" rtlCol="0" anchor="ctr"/>
            <a:lstStyle/>
            <a:p>
              <a:pPr algn="ctr"/>
              <a:endParaRPr lang="en-US"/>
            </a:p>
          </p:txBody>
        </p:sp>
        <p:sp>
          <p:nvSpPr>
            <p:cNvPr id="25" name="Rectangle 24"/>
            <p:cNvSpPr/>
            <p:nvPr/>
          </p:nvSpPr>
          <p:spPr>
            <a:xfrm rot="16200000">
              <a:off x="1426874" y="9125620"/>
              <a:ext cx="348913" cy="45124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spcCol="0" rtlCol="0" anchor="ctr"/>
            <a:lstStyle/>
            <a:p>
              <a:pPr algn="ctr"/>
              <a:endParaRPr lang="en-US"/>
            </a:p>
          </p:txBody>
        </p:sp>
        <p:sp>
          <p:nvSpPr>
            <p:cNvPr id="14" name="Rectangle 13"/>
            <p:cNvSpPr/>
            <p:nvPr/>
          </p:nvSpPr>
          <p:spPr>
            <a:xfrm>
              <a:off x="1020664" y="8540882"/>
              <a:ext cx="697883" cy="372411"/>
            </a:xfrm>
            <a:prstGeom prst="rect">
              <a:avLst/>
            </a:prstGeom>
          </p:spPr>
          <p:txBody>
            <a:bodyPr wrap="none">
              <a:spAutoFit/>
            </a:bodyPr>
            <a:lstStyle/>
            <a:p>
              <a:r>
                <a:rPr lang="en-US" sz="1400" b="1" dirty="0">
                  <a:solidFill>
                    <a:srgbClr val="FF0000"/>
                  </a:solidFill>
                </a:rPr>
                <a:t>length </a:t>
              </a:r>
              <a:endParaRPr lang="en-US" sz="1400" dirty="0"/>
            </a:p>
          </p:txBody>
        </p:sp>
        <p:sp>
          <p:nvSpPr>
            <p:cNvPr id="26" name="Rectangle 25"/>
            <p:cNvSpPr/>
            <p:nvPr/>
          </p:nvSpPr>
          <p:spPr>
            <a:xfrm rot="16200000">
              <a:off x="490410" y="9022897"/>
              <a:ext cx="617477" cy="307777"/>
            </a:xfrm>
            <a:prstGeom prst="rect">
              <a:avLst/>
            </a:prstGeom>
          </p:spPr>
          <p:txBody>
            <a:bodyPr wrap="none">
              <a:spAutoFit/>
            </a:bodyPr>
            <a:lstStyle/>
            <a:p>
              <a:r>
                <a:rPr lang="en-US" sz="1400" b="1" dirty="0" smtClean="0">
                  <a:solidFill>
                    <a:srgbClr val="FF0000"/>
                  </a:solidFill>
                </a:rPr>
                <a:t>width</a:t>
              </a:r>
              <a:endParaRPr lang="en-US" sz="1400" dirty="0"/>
            </a:p>
          </p:txBody>
        </p:sp>
      </p:grpSp>
      <p:sp>
        <p:nvSpPr>
          <p:cNvPr id="27" name="TextBox 26"/>
          <p:cNvSpPr txBox="1"/>
          <p:nvPr/>
        </p:nvSpPr>
        <p:spPr>
          <a:xfrm>
            <a:off x="2213024" y="8404797"/>
            <a:ext cx="2930476" cy="1384995"/>
          </a:xfrm>
          <a:prstGeom prst="rect">
            <a:avLst/>
          </a:prstGeom>
          <a:noFill/>
        </p:spPr>
        <p:txBody>
          <a:bodyPr wrap="square" rtlCol="0">
            <a:spAutoFit/>
          </a:bodyPr>
          <a:lstStyle/>
          <a:p>
            <a:r>
              <a:rPr lang="en-US" sz="1400" b="1" dirty="0" smtClean="0">
                <a:solidFill>
                  <a:srgbClr val="FF0000"/>
                </a:solidFill>
              </a:rPr>
              <a:t>To keep a picture proportional while enlarging fourfold, one doubles the length and the width.  This makes sense because it’s like four pieces of paper put together to make a larger paper of the same proportions.</a:t>
            </a:r>
            <a:endParaRPr lang="en-US" sz="1400" b="1" dirty="0">
              <a:solidFill>
                <a:srgbClr val="FF0000"/>
              </a:solidFill>
            </a:endParaRPr>
          </a:p>
        </p:txBody>
      </p:sp>
      <p:sp>
        <p:nvSpPr>
          <p:cNvPr id="28" name="TextBox 27"/>
          <p:cNvSpPr txBox="1"/>
          <p:nvPr/>
        </p:nvSpPr>
        <p:spPr>
          <a:xfrm>
            <a:off x="1267302" y="8676206"/>
            <a:ext cx="810542" cy="1200329"/>
          </a:xfrm>
          <a:prstGeom prst="rect">
            <a:avLst/>
          </a:prstGeom>
          <a:noFill/>
        </p:spPr>
        <p:txBody>
          <a:bodyPr wrap="square" rtlCol="0" anchor="ctr">
            <a:spAutoFit/>
          </a:bodyPr>
          <a:lstStyle/>
          <a:p>
            <a:r>
              <a:rPr lang="en-US" sz="7200" dirty="0" smtClean="0">
                <a:solidFill>
                  <a:srgbClr val="FF0000"/>
                </a:solidFill>
              </a:rPr>
              <a:t>}</a:t>
            </a:r>
            <a:r>
              <a:rPr lang="en-US" sz="1400" dirty="0" smtClean="0">
                <a:solidFill>
                  <a:srgbClr val="FF0000"/>
                </a:solidFill>
              </a:rPr>
              <a:t>2x</a:t>
            </a:r>
            <a:endParaRPr lang="en-US" sz="1400" dirty="0">
              <a:solidFill>
                <a:srgbClr val="FF0000"/>
              </a:solidFill>
            </a:endParaRPr>
          </a:p>
        </p:txBody>
      </p:sp>
    </p:spTree>
    <p:extLst>
      <p:ext uri="{BB962C8B-B14F-4D97-AF65-F5344CB8AC3E}">
        <p14:creationId xmlns:p14="http://schemas.microsoft.com/office/powerpoint/2010/main" val="83104236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8957" y="904249"/>
            <a:ext cx="7027545" cy="1210873"/>
          </a:xfrm>
          <a:prstGeom prst="rect">
            <a:avLst/>
          </a:prstGeom>
          <a:noFill/>
        </p:spPr>
        <p:txBody>
          <a:bodyPr wrap="square" lIns="101882" tIns="50941" rIns="101882" bIns="50941" rtlCol="0">
            <a:spAutoFit/>
          </a:bodyPr>
          <a:lstStyle/>
          <a:p>
            <a:r>
              <a:rPr lang="en-US" sz="1200" b="1" dirty="0" smtClean="0"/>
              <a:t>C:</a:t>
            </a:r>
            <a:r>
              <a:rPr lang="en-US" sz="1200" dirty="0" smtClean="0"/>
              <a:t> The poster is too big for the marquis in the school hallway.  So, </a:t>
            </a:r>
            <a:r>
              <a:rPr lang="en-US" sz="1200" dirty="0" err="1" smtClean="0"/>
              <a:t>Shalamar</a:t>
            </a:r>
            <a:r>
              <a:rPr lang="en-US" sz="1200" dirty="0" smtClean="0"/>
              <a:t> makes another poster which is only 2 ¼ times larger than the original.  What are the new dimensions?  [Note: Art reprints remain proportionate in size to the original.]  </a:t>
            </a:r>
          </a:p>
          <a:p>
            <a:endParaRPr lang="en-US" sz="1200" dirty="0"/>
          </a:p>
          <a:p>
            <a:r>
              <a:rPr lang="en-US" sz="1200" dirty="0" smtClean="0"/>
              <a:t>Show all your work.  Explain why you did each step.</a:t>
            </a:r>
            <a:endParaRPr lang="en-US" sz="1200" dirty="0"/>
          </a:p>
          <a:p>
            <a:endParaRPr lang="en-US" sz="1200" dirty="0"/>
          </a:p>
        </p:txBody>
      </p:sp>
      <p:sp>
        <p:nvSpPr>
          <p:cNvPr id="9" name="TextBox 8"/>
          <p:cNvSpPr txBox="1"/>
          <p:nvPr/>
        </p:nvSpPr>
        <p:spPr>
          <a:xfrm>
            <a:off x="5376821" y="5417800"/>
            <a:ext cx="1894386" cy="287543"/>
          </a:xfrm>
          <a:prstGeom prst="rect">
            <a:avLst/>
          </a:prstGeom>
          <a:solidFill>
            <a:schemeClr val="accent6">
              <a:lumMod val="20000"/>
              <a:lumOff val="80000"/>
            </a:schemeClr>
          </a:solidFill>
        </p:spPr>
        <p:txBody>
          <a:bodyPr wrap="square" lIns="101882" tIns="50941" rIns="101882" bIns="50941" rtlCol="0">
            <a:spAutoFit/>
          </a:bodyPr>
          <a:lstStyle/>
          <a:p>
            <a:r>
              <a:rPr lang="en-US" sz="1200" b="1" dirty="0"/>
              <a:t>Why am I doing this step?</a:t>
            </a:r>
          </a:p>
        </p:txBody>
      </p:sp>
      <p:sp>
        <p:nvSpPr>
          <p:cNvPr id="10" name="TextBox 9"/>
          <p:cNvSpPr txBox="1"/>
          <p:nvPr/>
        </p:nvSpPr>
        <p:spPr>
          <a:xfrm>
            <a:off x="5376823" y="2478677"/>
            <a:ext cx="1894384" cy="287543"/>
          </a:xfrm>
          <a:prstGeom prst="rect">
            <a:avLst/>
          </a:prstGeom>
          <a:solidFill>
            <a:schemeClr val="bg2">
              <a:lumMod val="90000"/>
            </a:schemeClr>
          </a:solidFill>
        </p:spPr>
        <p:txBody>
          <a:bodyPr wrap="square" lIns="101882" tIns="50941" rIns="101882" bIns="50941" rtlCol="0">
            <a:spAutoFit/>
          </a:bodyPr>
          <a:lstStyle/>
          <a:p>
            <a:r>
              <a:rPr lang="en-US" sz="1200" b="1" dirty="0"/>
              <a:t>What’s the main idea?</a:t>
            </a:r>
          </a:p>
        </p:txBody>
      </p:sp>
      <p:sp>
        <p:nvSpPr>
          <p:cNvPr id="11" name="TextBox 10"/>
          <p:cNvSpPr txBox="1"/>
          <p:nvPr/>
        </p:nvSpPr>
        <p:spPr>
          <a:xfrm>
            <a:off x="5376821" y="3899174"/>
            <a:ext cx="1894386" cy="287543"/>
          </a:xfrm>
          <a:prstGeom prst="rect">
            <a:avLst/>
          </a:prstGeom>
          <a:solidFill>
            <a:schemeClr val="accent6">
              <a:lumMod val="20000"/>
              <a:lumOff val="80000"/>
            </a:schemeClr>
          </a:solidFill>
        </p:spPr>
        <p:txBody>
          <a:bodyPr wrap="square" lIns="101882" tIns="50941" rIns="101882" bIns="50941" rtlCol="0">
            <a:spAutoFit/>
          </a:bodyPr>
          <a:lstStyle/>
          <a:p>
            <a:r>
              <a:rPr lang="en-US" sz="1200" b="1" dirty="0"/>
              <a:t>Why am I doing this step?</a:t>
            </a:r>
          </a:p>
        </p:txBody>
      </p:sp>
      <p:sp>
        <p:nvSpPr>
          <p:cNvPr id="12" name="TextBox 11"/>
          <p:cNvSpPr txBox="1"/>
          <p:nvPr/>
        </p:nvSpPr>
        <p:spPr>
          <a:xfrm>
            <a:off x="5386705" y="8248473"/>
            <a:ext cx="1884502" cy="441431"/>
          </a:xfrm>
          <a:prstGeom prst="rect">
            <a:avLst/>
          </a:prstGeom>
          <a:solidFill>
            <a:schemeClr val="accent3">
              <a:lumMod val="20000"/>
              <a:lumOff val="80000"/>
            </a:schemeClr>
          </a:solidFill>
        </p:spPr>
        <p:txBody>
          <a:bodyPr wrap="square" lIns="101882" tIns="50941" rIns="101882" bIns="50941" rtlCol="0">
            <a:spAutoFit/>
          </a:bodyPr>
          <a:lstStyle/>
          <a:p>
            <a:r>
              <a:rPr lang="en-US" sz="1100" b="1" dirty="0"/>
              <a:t>What does the answer mean to the average person?</a:t>
            </a:r>
          </a:p>
        </p:txBody>
      </p:sp>
      <p:sp>
        <p:nvSpPr>
          <p:cNvPr id="7" name="Slide Number Placeholder 6"/>
          <p:cNvSpPr>
            <a:spLocks noGrp="1"/>
          </p:cNvSpPr>
          <p:nvPr>
            <p:ph type="sldNum" sz="quarter" idx="12"/>
          </p:nvPr>
        </p:nvSpPr>
        <p:spPr/>
        <p:txBody>
          <a:bodyPr/>
          <a:lstStyle/>
          <a:p>
            <a:fld id="{BFF117EF-9718-4423-89B7-490956680319}" type="slidenum">
              <a:rPr lang="en-US" smtClean="0"/>
              <a:pPr/>
              <a:t>77</a:t>
            </a:fld>
            <a:endParaRPr lang="en-US"/>
          </a:p>
        </p:txBody>
      </p:sp>
      <p:sp>
        <p:nvSpPr>
          <p:cNvPr id="13" name="Rectangle 12"/>
          <p:cNvSpPr/>
          <p:nvPr/>
        </p:nvSpPr>
        <p:spPr>
          <a:xfrm>
            <a:off x="7363258" y="6692329"/>
            <a:ext cx="409142" cy="168887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solidFill>
                  <a:schemeClr val="tx1"/>
                </a:solidFill>
              </a:rPr>
              <a:t>CR 2 MOD 1</a:t>
            </a:r>
            <a:endParaRPr lang="en-US" sz="1000" b="1" spc="-300" dirty="0">
              <a:solidFill>
                <a:schemeClr val="tx1"/>
              </a:solidFill>
            </a:endParaRPr>
          </a:p>
        </p:txBody>
      </p:sp>
      <p:sp>
        <p:nvSpPr>
          <p:cNvPr id="14" name="TextBox 13"/>
          <p:cNvSpPr txBox="1"/>
          <p:nvPr/>
        </p:nvSpPr>
        <p:spPr>
          <a:xfrm>
            <a:off x="651560" y="2115122"/>
            <a:ext cx="2763898" cy="3693319"/>
          </a:xfrm>
          <a:prstGeom prst="rect">
            <a:avLst/>
          </a:prstGeom>
          <a:noFill/>
        </p:spPr>
        <p:txBody>
          <a:bodyPr wrap="none" rtlCol="0">
            <a:spAutoFit/>
          </a:bodyPr>
          <a:lstStyle/>
          <a:p>
            <a:r>
              <a:rPr lang="en-US" b="1" dirty="0" smtClean="0">
                <a:solidFill>
                  <a:srgbClr val="FF0000"/>
                </a:solidFill>
              </a:rPr>
              <a:t>A = </a:t>
            </a:r>
            <a:r>
              <a:rPr lang="en-US" b="1" dirty="0" err="1" smtClean="0">
                <a:solidFill>
                  <a:srgbClr val="FF0000"/>
                </a:solidFill>
              </a:rPr>
              <a:t>lw</a:t>
            </a:r>
            <a:endParaRPr lang="en-US" b="1" dirty="0" smtClean="0">
              <a:solidFill>
                <a:srgbClr val="FF0000"/>
              </a:solidFill>
            </a:endParaRPr>
          </a:p>
          <a:p>
            <a:endParaRPr lang="en-US" b="1" dirty="0" smtClean="0">
              <a:solidFill>
                <a:srgbClr val="FF0000"/>
              </a:solidFill>
            </a:endParaRPr>
          </a:p>
          <a:p>
            <a:r>
              <a:rPr lang="en-US" b="1" dirty="0" smtClean="0">
                <a:solidFill>
                  <a:srgbClr val="FF0000"/>
                </a:solidFill>
              </a:rPr>
              <a:t>2.25A = 2.25( </a:t>
            </a:r>
            <a:r>
              <a:rPr lang="en-US" b="1" baseline="30000" dirty="0" smtClean="0">
                <a:solidFill>
                  <a:srgbClr val="FF0000"/>
                </a:solidFill>
              </a:rPr>
              <a:t>17</a:t>
            </a:r>
            <a:r>
              <a:rPr lang="en-US" b="1" dirty="0" smtClean="0">
                <a:solidFill>
                  <a:srgbClr val="FF0000"/>
                </a:solidFill>
              </a:rPr>
              <a:t>/</a:t>
            </a:r>
            <a:r>
              <a:rPr lang="en-US" b="1" baseline="-25000" dirty="0" smtClean="0">
                <a:solidFill>
                  <a:srgbClr val="FF0000"/>
                </a:solidFill>
              </a:rPr>
              <a:t>22</a:t>
            </a:r>
            <a:r>
              <a:rPr lang="en-US" b="1" dirty="0" smtClean="0">
                <a:solidFill>
                  <a:srgbClr val="FF0000"/>
                </a:solidFill>
              </a:rPr>
              <a:t> )x</a:t>
            </a:r>
            <a:r>
              <a:rPr lang="en-US" b="1" baseline="30000" dirty="0" smtClean="0">
                <a:solidFill>
                  <a:srgbClr val="FF0000"/>
                </a:solidFill>
              </a:rPr>
              <a:t>2</a:t>
            </a:r>
            <a:endParaRPr lang="en-US" b="1" dirty="0" smtClean="0">
              <a:solidFill>
                <a:srgbClr val="FF0000"/>
              </a:solidFill>
            </a:endParaRPr>
          </a:p>
          <a:p>
            <a:endParaRPr lang="en-US" b="1" dirty="0" smtClean="0">
              <a:solidFill>
                <a:srgbClr val="FF0000"/>
              </a:solidFill>
            </a:endParaRPr>
          </a:p>
          <a:p>
            <a:r>
              <a:rPr lang="en-US" b="1" dirty="0" smtClean="0">
                <a:solidFill>
                  <a:srgbClr val="FF0000"/>
                </a:solidFill>
              </a:rPr>
              <a:t>2.25A </a:t>
            </a:r>
            <a:r>
              <a:rPr lang="en-US" b="1" dirty="0">
                <a:solidFill>
                  <a:srgbClr val="FF0000"/>
                </a:solidFill>
              </a:rPr>
              <a:t>= </a:t>
            </a:r>
            <a:r>
              <a:rPr lang="en-US" b="1" dirty="0" smtClean="0">
                <a:solidFill>
                  <a:srgbClr val="FF0000"/>
                </a:solidFill>
              </a:rPr>
              <a:t>( </a:t>
            </a:r>
            <a:r>
              <a:rPr lang="en-US" b="1" baseline="30000" dirty="0">
                <a:solidFill>
                  <a:srgbClr val="FF0000"/>
                </a:solidFill>
              </a:rPr>
              <a:t>17</a:t>
            </a:r>
            <a:r>
              <a:rPr lang="en-US" b="1" dirty="0">
                <a:solidFill>
                  <a:srgbClr val="FF0000"/>
                </a:solidFill>
              </a:rPr>
              <a:t>/</a:t>
            </a:r>
            <a:r>
              <a:rPr lang="en-US" b="1" baseline="-25000" dirty="0">
                <a:solidFill>
                  <a:srgbClr val="FF0000"/>
                </a:solidFill>
              </a:rPr>
              <a:t>22</a:t>
            </a:r>
            <a:r>
              <a:rPr lang="en-US" b="1" dirty="0">
                <a:solidFill>
                  <a:srgbClr val="FF0000"/>
                </a:solidFill>
              </a:rPr>
              <a:t> </a:t>
            </a:r>
            <a:r>
              <a:rPr lang="en-US" b="1" dirty="0" smtClean="0">
                <a:solidFill>
                  <a:srgbClr val="FF0000"/>
                </a:solidFill>
              </a:rPr>
              <a:t>)(1.5x)</a:t>
            </a:r>
            <a:r>
              <a:rPr lang="en-US" b="1" baseline="30000" dirty="0" smtClean="0">
                <a:solidFill>
                  <a:srgbClr val="FF0000"/>
                </a:solidFill>
              </a:rPr>
              <a:t>2</a:t>
            </a:r>
            <a:endParaRPr lang="en-US" b="1" dirty="0">
              <a:solidFill>
                <a:srgbClr val="FF0000"/>
              </a:solidFill>
            </a:endParaRPr>
          </a:p>
          <a:p>
            <a:endParaRPr lang="en-US" b="1" dirty="0" smtClean="0">
              <a:solidFill>
                <a:srgbClr val="FF0000"/>
              </a:solidFill>
            </a:endParaRPr>
          </a:p>
          <a:p>
            <a:r>
              <a:rPr lang="en-US" b="1" dirty="0">
                <a:solidFill>
                  <a:srgbClr val="FF0000"/>
                </a:solidFill>
              </a:rPr>
              <a:t>2.25A = ( </a:t>
            </a:r>
            <a:r>
              <a:rPr lang="en-US" b="1" baseline="30000" dirty="0">
                <a:solidFill>
                  <a:srgbClr val="FF0000"/>
                </a:solidFill>
              </a:rPr>
              <a:t>17</a:t>
            </a:r>
            <a:r>
              <a:rPr lang="en-US" b="1" dirty="0">
                <a:solidFill>
                  <a:srgbClr val="FF0000"/>
                </a:solidFill>
              </a:rPr>
              <a:t>/</a:t>
            </a:r>
            <a:r>
              <a:rPr lang="en-US" b="1" baseline="-25000" dirty="0">
                <a:solidFill>
                  <a:srgbClr val="FF0000"/>
                </a:solidFill>
              </a:rPr>
              <a:t>22</a:t>
            </a:r>
            <a:r>
              <a:rPr lang="en-US" b="1" dirty="0">
                <a:solidFill>
                  <a:srgbClr val="FF0000"/>
                </a:solidFill>
              </a:rPr>
              <a:t> )(1.5x</a:t>
            </a:r>
            <a:r>
              <a:rPr lang="en-US" b="1" dirty="0" smtClean="0">
                <a:solidFill>
                  <a:srgbClr val="FF0000"/>
                </a:solidFill>
              </a:rPr>
              <a:t>)</a:t>
            </a:r>
            <a:r>
              <a:rPr lang="en-US" b="1" dirty="0">
                <a:solidFill>
                  <a:srgbClr val="FF0000"/>
                </a:solidFill>
              </a:rPr>
              <a:t> (1.5x)</a:t>
            </a:r>
          </a:p>
          <a:p>
            <a:endParaRPr lang="en-US" b="1" dirty="0">
              <a:solidFill>
                <a:srgbClr val="FF0000"/>
              </a:solidFill>
            </a:endParaRPr>
          </a:p>
          <a:p>
            <a:endParaRPr lang="en-US" b="1" dirty="0">
              <a:solidFill>
                <a:srgbClr val="FF0000"/>
              </a:solidFill>
            </a:endParaRPr>
          </a:p>
          <a:p>
            <a:r>
              <a:rPr lang="en-US" b="1" dirty="0" smtClean="0">
                <a:solidFill>
                  <a:srgbClr val="FF0000"/>
                </a:solidFill>
              </a:rPr>
              <a:t>length </a:t>
            </a:r>
            <a:r>
              <a:rPr lang="en-US" b="1" dirty="0">
                <a:solidFill>
                  <a:srgbClr val="FF0000"/>
                </a:solidFill>
              </a:rPr>
              <a:t>= ( </a:t>
            </a:r>
            <a:r>
              <a:rPr lang="en-US" b="1" baseline="30000" dirty="0" smtClean="0">
                <a:solidFill>
                  <a:srgbClr val="FF0000"/>
                </a:solidFill>
              </a:rPr>
              <a:t>51</a:t>
            </a:r>
            <a:r>
              <a:rPr lang="en-US" b="1" dirty="0" smtClean="0">
                <a:solidFill>
                  <a:srgbClr val="FF0000"/>
                </a:solidFill>
              </a:rPr>
              <a:t>/</a:t>
            </a:r>
            <a:r>
              <a:rPr lang="en-US" b="1" baseline="-25000" dirty="0" smtClean="0">
                <a:solidFill>
                  <a:srgbClr val="FF0000"/>
                </a:solidFill>
              </a:rPr>
              <a:t>44</a:t>
            </a:r>
            <a:r>
              <a:rPr lang="en-US" b="1" dirty="0" smtClean="0">
                <a:solidFill>
                  <a:srgbClr val="FF0000"/>
                </a:solidFill>
              </a:rPr>
              <a:t> )(x)</a:t>
            </a:r>
          </a:p>
          <a:p>
            <a:endParaRPr lang="en-US" b="1" dirty="0">
              <a:solidFill>
                <a:srgbClr val="FF0000"/>
              </a:solidFill>
            </a:endParaRPr>
          </a:p>
          <a:p>
            <a:r>
              <a:rPr lang="en-US" b="1" dirty="0" smtClean="0">
                <a:solidFill>
                  <a:srgbClr val="FF0000"/>
                </a:solidFill>
              </a:rPr>
              <a:t>width = 1.5x</a:t>
            </a:r>
            <a:endParaRPr lang="en-US" b="1" dirty="0">
              <a:solidFill>
                <a:srgbClr val="FF0000"/>
              </a:solidFill>
            </a:endParaRPr>
          </a:p>
          <a:p>
            <a:endParaRPr lang="en-US" b="1" dirty="0">
              <a:solidFill>
                <a:srgbClr val="FF0000"/>
              </a:solidFill>
            </a:endParaRPr>
          </a:p>
        </p:txBody>
      </p:sp>
      <p:sp>
        <p:nvSpPr>
          <p:cNvPr id="15" name="TextBox 14"/>
          <p:cNvSpPr txBox="1"/>
          <p:nvPr/>
        </p:nvSpPr>
        <p:spPr>
          <a:xfrm>
            <a:off x="2995989" y="2615521"/>
            <a:ext cx="2261616" cy="2677656"/>
          </a:xfrm>
          <a:prstGeom prst="rect">
            <a:avLst/>
          </a:prstGeom>
          <a:noFill/>
        </p:spPr>
        <p:txBody>
          <a:bodyPr wrap="square" rtlCol="0">
            <a:spAutoFit/>
          </a:bodyPr>
          <a:lstStyle/>
          <a:p>
            <a:r>
              <a:rPr lang="en-US" sz="1400" b="1" dirty="0" smtClean="0">
                <a:solidFill>
                  <a:srgbClr val="FF0000"/>
                </a:solidFill>
              </a:rPr>
              <a:t>To find length &amp; width from a new area</a:t>
            </a:r>
          </a:p>
          <a:p>
            <a:endParaRPr lang="en-US" sz="1400" b="1" dirty="0">
              <a:solidFill>
                <a:srgbClr val="FF0000"/>
              </a:solidFill>
            </a:endParaRPr>
          </a:p>
          <a:p>
            <a:r>
              <a:rPr lang="en-US" sz="1400" b="1" dirty="0" smtClean="0">
                <a:solidFill>
                  <a:srgbClr val="FF0000"/>
                </a:solidFill>
              </a:rPr>
              <a:t>Refactor the 4 as a square.</a:t>
            </a:r>
          </a:p>
          <a:p>
            <a:endParaRPr lang="en-US" sz="1400" b="1" dirty="0">
              <a:solidFill>
                <a:srgbClr val="FF0000"/>
              </a:solidFill>
            </a:endParaRPr>
          </a:p>
          <a:p>
            <a:endParaRPr lang="en-US" sz="1400" b="1" dirty="0" smtClean="0">
              <a:solidFill>
                <a:srgbClr val="FF0000"/>
              </a:solidFill>
            </a:endParaRPr>
          </a:p>
          <a:p>
            <a:endParaRPr lang="en-US" sz="1400" b="1" dirty="0">
              <a:solidFill>
                <a:srgbClr val="FF0000"/>
              </a:solidFill>
            </a:endParaRPr>
          </a:p>
          <a:p>
            <a:endParaRPr lang="en-US" sz="1400" b="1" dirty="0" smtClean="0">
              <a:solidFill>
                <a:srgbClr val="FF0000"/>
              </a:solidFill>
            </a:endParaRPr>
          </a:p>
          <a:p>
            <a:endParaRPr lang="en-US" sz="1400" b="1" dirty="0">
              <a:solidFill>
                <a:srgbClr val="FF0000"/>
              </a:solidFill>
            </a:endParaRPr>
          </a:p>
          <a:p>
            <a:endParaRPr lang="en-US" sz="1400" b="1" dirty="0" smtClean="0">
              <a:solidFill>
                <a:srgbClr val="FF0000"/>
              </a:solidFill>
            </a:endParaRPr>
          </a:p>
          <a:p>
            <a:endParaRPr lang="en-US" sz="1400" b="1" dirty="0" smtClean="0">
              <a:solidFill>
                <a:srgbClr val="FF0000"/>
              </a:solidFill>
            </a:endParaRPr>
          </a:p>
          <a:p>
            <a:r>
              <a:rPr lang="en-US" sz="1400" b="1" dirty="0" smtClean="0">
                <a:solidFill>
                  <a:srgbClr val="FF0000"/>
                </a:solidFill>
              </a:rPr>
              <a:t>Redefine terms.</a:t>
            </a:r>
            <a:endParaRPr lang="en-US" sz="1400" b="1" dirty="0">
              <a:solidFill>
                <a:srgbClr val="FF0000"/>
              </a:solidFill>
            </a:endParaRPr>
          </a:p>
        </p:txBody>
      </p:sp>
      <p:grpSp>
        <p:nvGrpSpPr>
          <p:cNvPr id="16" name="Group 15"/>
          <p:cNvGrpSpPr/>
          <p:nvPr/>
        </p:nvGrpSpPr>
        <p:grpSpPr>
          <a:xfrm>
            <a:off x="370625" y="8112478"/>
            <a:ext cx="1073287" cy="944642"/>
            <a:chOff x="645260" y="8540882"/>
            <a:chExt cx="1073287" cy="944642"/>
          </a:xfrm>
        </p:grpSpPr>
        <p:sp>
          <p:nvSpPr>
            <p:cNvPr id="17" name="Rectangle 16"/>
            <p:cNvSpPr/>
            <p:nvPr/>
          </p:nvSpPr>
          <p:spPr>
            <a:xfrm rot="16200000">
              <a:off x="956578" y="8754145"/>
              <a:ext cx="348913" cy="451244"/>
            </a:xfrm>
            <a:prstGeom prst="rect">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spcCol="0" rtlCol="0" anchor="ctr"/>
            <a:lstStyle/>
            <a:p>
              <a:pPr algn="ctr"/>
              <a:endParaRPr lang="en-US"/>
            </a:p>
          </p:txBody>
        </p:sp>
        <p:sp>
          <p:nvSpPr>
            <p:cNvPr id="18" name="Rectangle 17"/>
            <p:cNvSpPr/>
            <p:nvPr/>
          </p:nvSpPr>
          <p:spPr>
            <a:xfrm rot="16200000">
              <a:off x="1314064" y="8866955"/>
              <a:ext cx="348913" cy="22562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spcCol="0" rtlCol="0" anchor="ctr"/>
            <a:lstStyle/>
            <a:p>
              <a:pPr algn="ctr"/>
              <a:endParaRPr lang="en-US"/>
            </a:p>
          </p:txBody>
        </p:sp>
        <p:sp>
          <p:nvSpPr>
            <p:cNvPr id="19" name="Rectangle 18"/>
            <p:cNvSpPr/>
            <p:nvPr/>
          </p:nvSpPr>
          <p:spPr>
            <a:xfrm rot="16200000">
              <a:off x="1043807" y="9038392"/>
              <a:ext cx="174456" cy="45124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spcCol="0" rtlCol="0" anchor="ctr"/>
            <a:lstStyle/>
            <a:p>
              <a:pPr algn="ctr"/>
              <a:endParaRPr lang="en-US"/>
            </a:p>
          </p:txBody>
        </p:sp>
        <p:sp>
          <p:nvSpPr>
            <p:cNvPr id="20" name="Rectangle 19"/>
            <p:cNvSpPr/>
            <p:nvPr/>
          </p:nvSpPr>
          <p:spPr>
            <a:xfrm rot="16200000">
              <a:off x="1401292" y="9151201"/>
              <a:ext cx="174458" cy="22562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spcCol="0" rtlCol="0" anchor="ctr"/>
            <a:lstStyle/>
            <a:p>
              <a:pPr algn="ctr"/>
              <a:endParaRPr lang="en-US"/>
            </a:p>
          </p:txBody>
        </p:sp>
        <p:sp>
          <p:nvSpPr>
            <p:cNvPr id="21" name="Rectangle 20"/>
            <p:cNvSpPr/>
            <p:nvPr/>
          </p:nvSpPr>
          <p:spPr>
            <a:xfrm>
              <a:off x="1020664" y="8540882"/>
              <a:ext cx="697883" cy="372411"/>
            </a:xfrm>
            <a:prstGeom prst="rect">
              <a:avLst/>
            </a:prstGeom>
          </p:spPr>
          <p:txBody>
            <a:bodyPr wrap="none">
              <a:spAutoFit/>
            </a:bodyPr>
            <a:lstStyle/>
            <a:p>
              <a:r>
                <a:rPr lang="en-US" sz="1400" b="1" dirty="0">
                  <a:solidFill>
                    <a:srgbClr val="FF0000"/>
                  </a:solidFill>
                </a:rPr>
                <a:t>length </a:t>
              </a:r>
              <a:endParaRPr lang="en-US" sz="1400" dirty="0"/>
            </a:p>
          </p:txBody>
        </p:sp>
        <p:sp>
          <p:nvSpPr>
            <p:cNvPr id="22" name="Rectangle 21"/>
            <p:cNvSpPr/>
            <p:nvPr/>
          </p:nvSpPr>
          <p:spPr>
            <a:xfrm rot="16200000">
              <a:off x="490410" y="9022897"/>
              <a:ext cx="617477" cy="307777"/>
            </a:xfrm>
            <a:prstGeom prst="rect">
              <a:avLst/>
            </a:prstGeom>
          </p:spPr>
          <p:txBody>
            <a:bodyPr wrap="none">
              <a:spAutoFit/>
            </a:bodyPr>
            <a:lstStyle/>
            <a:p>
              <a:r>
                <a:rPr lang="en-US" sz="1400" b="1" dirty="0" smtClean="0">
                  <a:solidFill>
                    <a:srgbClr val="FF0000"/>
                  </a:solidFill>
                </a:rPr>
                <a:t>width</a:t>
              </a:r>
              <a:endParaRPr lang="en-US" sz="1400" dirty="0"/>
            </a:p>
          </p:txBody>
        </p:sp>
      </p:grpSp>
      <p:sp>
        <p:nvSpPr>
          <p:cNvPr id="23" name="TextBox 22"/>
          <p:cNvSpPr txBox="1"/>
          <p:nvPr/>
        </p:nvSpPr>
        <p:spPr>
          <a:xfrm>
            <a:off x="2213024" y="8070311"/>
            <a:ext cx="2930476" cy="738664"/>
          </a:xfrm>
          <a:prstGeom prst="rect">
            <a:avLst/>
          </a:prstGeom>
          <a:noFill/>
        </p:spPr>
        <p:txBody>
          <a:bodyPr wrap="square" rtlCol="0">
            <a:spAutoFit/>
          </a:bodyPr>
          <a:lstStyle/>
          <a:p>
            <a:r>
              <a:rPr lang="en-US" sz="1400" b="1" dirty="0" smtClean="0">
                <a:solidFill>
                  <a:srgbClr val="FF0000"/>
                </a:solidFill>
              </a:rPr>
              <a:t>To keep a picture proportional while enlarging 2 1/4, one increases the length and the width by 50%.  </a:t>
            </a:r>
            <a:endParaRPr lang="en-US" sz="1400" b="1" dirty="0">
              <a:solidFill>
                <a:srgbClr val="FF0000"/>
              </a:solidFill>
            </a:endParaRPr>
          </a:p>
        </p:txBody>
      </p:sp>
      <p:sp>
        <p:nvSpPr>
          <p:cNvPr id="2" name="TextBox 1"/>
          <p:cNvSpPr txBox="1"/>
          <p:nvPr/>
        </p:nvSpPr>
        <p:spPr>
          <a:xfrm>
            <a:off x="1246908" y="8142154"/>
            <a:ext cx="760312" cy="923330"/>
          </a:xfrm>
          <a:prstGeom prst="rect">
            <a:avLst/>
          </a:prstGeom>
          <a:noFill/>
        </p:spPr>
        <p:txBody>
          <a:bodyPr wrap="square" rtlCol="0" anchor="ctr">
            <a:spAutoFit/>
          </a:bodyPr>
          <a:lstStyle/>
          <a:p>
            <a:r>
              <a:rPr lang="en-US" sz="5400" dirty="0" smtClean="0">
                <a:solidFill>
                  <a:srgbClr val="FF0000"/>
                </a:solidFill>
              </a:rPr>
              <a:t>}</a:t>
            </a:r>
            <a:r>
              <a:rPr lang="en-US" sz="1400" dirty="0" smtClean="0">
                <a:solidFill>
                  <a:srgbClr val="FF0000"/>
                </a:solidFill>
              </a:rPr>
              <a:t>1.5x</a:t>
            </a:r>
            <a:endParaRPr lang="en-US" sz="1400" dirty="0">
              <a:solidFill>
                <a:srgbClr val="FF0000"/>
              </a:solidFill>
            </a:endParaRPr>
          </a:p>
        </p:txBody>
      </p:sp>
    </p:spTree>
    <p:extLst>
      <p:ext uri="{BB962C8B-B14F-4D97-AF65-F5344CB8AC3E}">
        <p14:creationId xmlns:p14="http://schemas.microsoft.com/office/powerpoint/2010/main" val="194257643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BFF117EF-9718-4423-89B7-490956680319}" type="slidenum">
              <a:rPr lang="en-US" smtClean="0"/>
              <a:pPr/>
              <a:t>78</a:t>
            </a:fld>
            <a:endParaRPr lang="en-US" dirty="0"/>
          </a:p>
        </p:txBody>
      </p:sp>
    </p:spTree>
    <p:extLst>
      <p:ext uri="{BB962C8B-B14F-4D97-AF65-F5344CB8AC3E}">
        <p14:creationId xmlns:p14="http://schemas.microsoft.com/office/powerpoint/2010/main" val="247301193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2490" y="3654933"/>
            <a:ext cx="6388949" cy="1349372"/>
          </a:xfrm>
          <a:prstGeom prst="rect">
            <a:avLst/>
          </a:prstGeom>
        </p:spPr>
        <p:txBody>
          <a:bodyPr wrap="square" lIns="101882" tIns="50941" rIns="101882" bIns="50941">
            <a:spAutoFit/>
          </a:bodyPr>
          <a:lstStyle/>
          <a:p>
            <a:r>
              <a:rPr lang="en-US" sz="4900" b="1" dirty="0">
                <a:effectLst>
                  <a:glow rad="101600">
                    <a:schemeClr val="bg1">
                      <a:lumMod val="85000"/>
                      <a:alpha val="40000"/>
                    </a:schemeClr>
                  </a:glow>
                </a:effectLst>
              </a:rPr>
              <a:t>Constructed Response</a:t>
            </a:r>
          </a:p>
          <a:p>
            <a:r>
              <a:rPr lang="en-US" sz="1600" b="1" dirty="0" smtClean="0">
                <a:effectLst>
                  <a:glow rad="101600">
                    <a:schemeClr val="bg1">
                      <a:lumMod val="85000"/>
                      <a:alpha val="40000"/>
                    </a:schemeClr>
                  </a:glow>
                </a:effectLst>
              </a:rPr>
              <a:t>Mod 2: Writing </a:t>
            </a:r>
            <a:r>
              <a:rPr lang="en-US" sz="1600" b="1" dirty="0">
                <a:effectLst>
                  <a:glow rad="101600">
                    <a:schemeClr val="bg1">
                      <a:lumMod val="85000"/>
                      <a:alpha val="40000"/>
                    </a:schemeClr>
                  </a:glow>
                </a:effectLst>
              </a:rPr>
              <a:t>Practice</a:t>
            </a:r>
          </a:p>
          <a:p>
            <a:r>
              <a:rPr lang="en-US" sz="1600" b="1" dirty="0">
                <a:effectLst>
                  <a:glow rad="101600">
                    <a:schemeClr val="bg1">
                      <a:lumMod val="85000"/>
                      <a:alpha val="40000"/>
                    </a:schemeClr>
                  </a:glow>
                </a:effectLst>
              </a:rPr>
              <a:t>A1.2.1</a:t>
            </a:r>
            <a:endParaRPr lang="en-US" sz="1600" dirty="0"/>
          </a:p>
        </p:txBody>
      </p:sp>
      <p:sp>
        <p:nvSpPr>
          <p:cNvPr id="7" name="Rectangle 6"/>
          <p:cNvSpPr/>
          <p:nvPr/>
        </p:nvSpPr>
        <p:spPr>
          <a:xfrm>
            <a:off x="2533649" y="6858000"/>
            <a:ext cx="3009901" cy="1308050"/>
          </a:xfrm>
          <a:prstGeom prst="rect">
            <a:avLst/>
          </a:prstGeom>
          <a:solidFill>
            <a:schemeClr val="bg1">
              <a:lumMod val="85000"/>
            </a:schemeClr>
          </a:solidFill>
        </p:spPr>
        <p:txBody>
          <a:bodyPr wrap="square" rtlCol="0">
            <a:spAutoFit/>
          </a:bodyPr>
          <a:lstStyle/>
          <a:p>
            <a:r>
              <a:rPr lang="en-US" sz="1600" b="1" dirty="0" smtClean="0">
                <a:solidFill>
                  <a:schemeClr val="tx1"/>
                </a:solidFill>
              </a:rPr>
              <a:t>Rubric:  [4 points]</a:t>
            </a:r>
            <a:endParaRPr lang="en-US" sz="1600" b="1" dirty="0">
              <a:solidFill>
                <a:schemeClr val="tx1"/>
              </a:solidFill>
            </a:endParaRPr>
          </a:p>
          <a:p>
            <a:endParaRPr lang="en-US" sz="400" b="1" dirty="0">
              <a:solidFill>
                <a:schemeClr val="tx1"/>
              </a:solidFill>
            </a:endParaRPr>
          </a:p>
          <a:p>
            <a:endParaRPr lang="en-US" sz="400" dirty="0"/>
          </a:p>
          <a:p>
            <a:pPr marL="171450" indent="-171450">
              <a:buFont typeface="Arial" charset="0"/>
              <a:buChar char="•"/>
            </a:pPr>
            <a:r>
              <a:rPr lang="en-US" sz="1100" b="1" dirty="0" smtClean="0"/>
              <a:t>1 point </a:t>
            </a:r>
            <a:r>
              <a:rPr lang="en-US" sz="1100" dirty="0" smtClean="0"/>
              <a:t>for correct answers in the box</a:t>
            </a:r>
            <a:r>
              <a:rPr lang="en-US" sz="1100" dirty="0" smtClean="0">
                <a:solidFill>
                  <a:schemeClr val="tx1"/>
                </a:solidFill>
              </a:rPr>
              <a:t>.</a:t>
            </a:r>
          </a:p>
          <a:p>
            <a:pPr marL="171450" indent="-171450">
              <a:buFont typeface="Arial" charset="0"/>
              <a:buChar char="•"/>
            </a:pPr>
            <a:r>
              <a:rPr lang="en-US" sz="1100" b="1" dirty="0" smtClean="0"/>
              <a:t>1 point </a:t>
            </a:r>
            <a:r>
              <a:rPr lang="en-US" sz="1100" dirty="0" smtClean="0"/>
              <a:t>for a correct graph [2 points and line]</a:t>
            </a:r>
            <a:endParaRPr lang="en-US" sz="1100" dirty="0" smtClean="0">
              <a:solidFill>
                <a:schemeClr val="tx1"/>
              </a:solidFill>
            </a:endParaRPr>
          </a:p>
          <a:p>
            <a:pPr marL="171450" indent="-171450">
              <a:buFont typeface="Arial" charset="0"/>
              <a:buChar char="•"/>
            </a:pPr>
            <a:r>
              <a:rPr lang="en-US" sz="1100" b="1" dirty="0" smtClean="0"/>
              <a:t>1 additional point for correct description,</a:t>
            </a:r>
            <a:r>
              <a:rPr lang="en-US" sz="1100" dirty="0" smtClean="0"/>
              <a:t> when prompted.</a:t>
            </a:r>
            <a:endParaRPr lang="en-US" sz="1100" dirty="0" smtClean="0">
              <a:solidFill>
                <a:schemeClr val="tx1"/>
              </a:solidFill>
            </a:endParaRPr>
          </a:p>
          <a:p>
            <a:endParaRPr lang="en-US" sz="1100" b="1" dirty="0">
              <a:solidFill>
                <a:schemeClr val="tx1"/>
              </a:solidFill>
            </a:endParaRPr>
          </a:p>
        </p:txBody>
      </p:sp>
      <p:sp>
        <p:nvSpPr>
          <p:cNvPr id="10" name="Slide Number Placeholder 9"/>
          <p:cNvSpPr>
            <a:spLocks noGrp="1"/>
          </p:cNvSpPr>
          <p:nvPr>
            <p:ph type="sldNum" sz="quarter" idx="12"/>
          </p:nvPr>
        </p:nvSpPr>
        <p:spPr/>
        <p:txBody>
          <a:bodyPr/>
          <a:lstStyle/>
          <a:p>
            <a:fld id="{BFF117EF-9718-4423-89B7-490956680319}" type="slidenum">
              <a:rPr lang="en-US" smtClean="0"/>
              <a:pPr/>
              <a:t>79</a:t>
            </a:fld>
            <a:endParaRPr lang="en-US"/>
          </a:p>
        </p:txBody>
      </p:sp>
    </p:spTree>
    <p:extLst>
      <p:ext uri="{BB962C8B-B14F-4D97-AF65-F5344CB8AC3E}">
        <p14:creationId xmlns:p14="http://schemas.microsoft.com/office/powerpoint/2010/main" val="1431679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600151723"/>
              </p:ext>
            </p:extLst>
          </p:nvPr>
        </p:nvGraphicFramePr>
        <p:xfrm>
          <a:off x="228600" y="1172939"/>
          <a:ext cx="6995160" cy="1850745"/>
        </p:xfrm>
        <a:graphic>
          <a:graphicData uri="http://schemas.openxmlformats.org/drawingml/2006/table">
            <a:tbl>
              <a:tblPr>
                <a:tableStyleId>{5C22544A-7EE6-4342-B048-85BDC9FD1C3A}</a:tableStyleId>
              </a:tblPr>
              <a:tblGrid>
                <a:gridCol w="1748790"/>
                <a:gridCol w="1748790"/>
                <a:gridCol w="1748790"/>
                <a:gridCol w="1748790"/>
              </a:tblGrid>
              <a:tr h="925373">
                <a:tc>
                  <a:txBody>
                    <a:bodyPr/>
                    <a:lstStyle/>
                    <a:p>
                      <a:pPr marL="0" marR="0" algn="ctr">
                        <a:lnSpc>
                          <a:spcPct val="115000"/>
                        </a:lnSpc>
                        <a:spcBef>
                          <a:spcPts val="0"/>
                        </a:spcBef>
                        <a:spcAft>
                          <a:spcPts val="0"/>
                        </a:spcAft>
                      </a:pPr>
                      <a:r>
                        <a:rPr lang="en-US" sz="1300" dirty="0">
                          <a:effectLst/>
                        </a:rPr>
                        <a:t>Assessment Anchors Covered</a:t>
                      </a:r>
                      <a:endParaRPr lang="en-US" sz="1300" dirty="0">
                        <a:solidFill>
                          <a:srgbClr val="000000"/>
                        </a:solidFill>
                        <a:effectLst/>
                        <a:latin typeface="Calibri"/>
                        <a:ea typeface="Calibri"/>
                        <a:cs typeface="Calibri"/>
                      </a:endParaRPr>
                    </a:p>
                  </a:txBody>
                  <a:tcPr marL="77724" marR="77724" marT="0" marB="0"/>
                </a:tc>
                <a:tc>
                  <a:txBody>
                    <a:bodyPr/>
                    <a:lstStyle/>
                    <a:p>
                      <a:pPr marL="0" marR="0" algn="ctr">
                        <a:lnSpc>
                          <a:spcPct val="115000"/>
                        </a:lnSpc>
                        <a:spcBef>
                          <a:spcPts val="0"/>
                        </a:spcBef>
                        <a:spcAft>
                          <a:spcPts val="0"/>
                        </a:spcAft>
                      </a:pPr>
                      <a:r>
                        <a:rPr lang="en-US" sz="1300" dirty="0">
                          <a:effectLst/>
                        </a:rPr>
                        <a:t>Module 1: Operations and</a:t>
                      </a:r>
                    </a:p>
                    <a:p>
                      <a:pPr marL="0" marR="0" algn="ctr">
                        <a:lnSpc>
                          <a:spcPct val="115000"/>
                        </a:lnSpc>
                        <a:spcBef>
                          <a:spcPts val="0"/>
                        </a:spcBef>
                        <a:spcAft>
                          <a:spcPts val="0"/>
                        </a:spcAft>
                      </a:pPr>
                      <a:r>
                        <a:rPr lang="en-US" sz="1300" dirty="0">
                          <a:effectLst/>
                        </a:rPr>
                        <a:t>Linear Equations and Inequalities</a:t>
                      </a:r>
                      <a:endParaRPr lang="en-US" sz="1300" dirty="0">
                        <a:solidFill>
                          <a:srgbClr val="000000"/>
                        </a:solidFill>
                        <a:effectLst/>
                        <a:latin typeface="Calibri"/>
                        <a:ea typeface="Calibri"/>
                        <a:cs typeface="Calibri"/>
                      </a:endParaRPr>
                    </a:p>
                  </a:txBody>
                  <a:tcPr marL="77724" marR="77724" marT="0" marB="0" anchor="ctr"/>
                </a:tc>
                <a:tc>
                  <a:txBody>
                    <a:bodyPr/>
                    <a:lstStyle/>
                    <a:p>
                      <a:pPr marL="0" marR="0" algn="ctr">
                        <a:lnSpc>
                          <a:spcPct val="115000"/>
                        </a:lnSpc>
                        <a:spcBef>
                          <a:spcPts val="0"/>
                        </a:spcBef>
                        <a:spcAft>
                          <a:spcPts val="0"/>
                        </a:spcAft>
                      </a:pPr>
                      <a:r>
                        <a:rPr lang="en-US" sz="1300" dirty="0">
                          <a:effectLst/>
                        </a:rPr>
                        <a:t>Module 2: </a:t>
                      </a:r>
                    </a:p>
                    <a:p>
                      <a:pPr marL="0" marR="0" algn="ctr">
                        <a:lnSpc>
                          <a:spcPct val="115000"/>
                        </a:lnSpc>
                        <a:spcBef>
                          <a:spcPts val="0"/>
                        </a:spcBef>
                        <a:spcAft>
                          <a:spcPts val="0"/>
                        </a:spcAft>
                      </a:pPr>
                      <a:r>
                        <a:rPr lang="en-US" sz="1300" dirty="0">
                          <a:effectLst/>
                        </a:rPr>
                        <a:t>Linear Functions and</a:t>
                      </a:r>
                    </a:p>
                    <a:p>
                      <a:pPr marL="0" marR="0" algn="ctr">
                        <a:lnSpc>
                          <a:spcPct val="115000"/>
                        </a:lnSpc>
                        <a:spcBef>
                          <a:spcPts val="0"/>
                        </a:spcBef>
                        <a:spcAft>
                          <a:spcPts val="0"/>
                        </a:spcAft>
                      </a:pPr>
                      <a:r>
                        <a:rPr lang="en-US" sz="1300" dirty="0">
                          <a:effectLst/>
                        </a:rPr>
                        <a:t>Data Organization</a:t>
                      </a:r>
                      <a:endParaRPr lang="en-US" sz="1300" dirty="0">
                        <a:solidFill>
                          <a:srgbClr val="000000"/>
                        </a:solidFill>
                        <a:effectLst/>
                        <a:latin typeface="Calibri"/>
                        <a:ea typeface="Calibri"/>
                        <a:cs typeface="Calibri"/>
                      </a:endParaRPr>
                    </a:p>
                  </a:txBody>
                  <a:tcPr marL="77724" marR="77724" marT="0" marB="0" anchor="ctr"/>
                </a:tc>
                <a:tc>
                  <a:txBody>
                    <a:bodyPr/>
                    <a:lstStyle/>
                    <a:p>
                      <a:pPr marL="0" marR="0" algn="ctr">
                        <a:lnSpc>
                          <a:spcPct val="115000"/>
                        </a:lnSpc>
                        <a:spcBef>
                          <a:spcPts val="0"/>
                        </a:spcBef>
                        <a:spcAft>
                          <a:spcPts val="0"/>
                        </a:spcAft>
                      </a:pPr>
                      <a:r>
                        <a:rPr lang="en-US" sz="1300" dirty="0">
                          <a:effectLst/>
                        </a:rPr>
                        <a:t>Total</a:t>
                      </a:r>
                      <a:endParaRPr lang="en-US" sz="1300" dirty="0">
                        <a:solidFill>
                          <a:srgbClr val="000000"/>
                        </a:solidFill>
                        <a:effectLst/>
                        <a:latin typeface="Calibri"/>
                        <a:ea typeface="Calibri"/>
                        <a:cs typeface="Calibri"/>
                      </a:endParaRPr>
                    </a:p>
                  </a:txBody>
                  <a:tcPr marL="77724" marR="77724" marT="0" marB="0" anchor="ctr"/>
                </a:tc>
              </a:tr>
              <a:tr h="462686">
                <a:tc>
                  <a:txBody>
                    <a:bodyPr/>
                    <a:lstStyle/>
                    <a:p>
                      <a:pPr marL="0" marR="0" algn="ctr">
                        <a:lnSpc>
                          <a:spcPct val="115000"/>
                        </a:lnSpc>
                        <a:spcBef>
                          <a:spcPts val="0"/>
                        </a:spcBef>
                        <a:spcAft>
                          <a:spcPts val="0"/>
                        </a:spcAft>
                      </a:pPr>
                      <a:r>
                        <a:rPr lang="en-US" sz="1300">
                          <a:effectLst/>
                        </a:rPr>
                        <a:t>Number of Multiple Choice Questions</a:t>
                      </a:r>
                      <a:endParaRPr lang="en-US" sz="1300">
                        <a:solidFill>
                          <a:srgbClr val="000000"/>
                        </a:solidFill>
                        <a:effectLst/>
                        <a:latin typeface="Calibri"/>
                        <a:ea typeface="Calibri"/>
                        <a:cs typeface="Calibri"/>
                      </a:endParaRPr>
                    </a:p>
                  </a:txBody>
                  <a:tcPr marL="77724" marR="77724" marT="0" marB="0"/>
                </a:tc>
                <a:tc>
                  <a:txBody>
                    <a:bodyPr/>
                    <a:lstStyle/>
                    <a:p>
                      <a:pPr marL="0" marR="0" algn="ctr">
                        <a:lnSpc>
                          <a:spcPct val="115000"/>
                        </a:lnSpc>
                        <a:spcBef>
                          <a:spcPts val="0"/>
                        </a:spcBef>
                        <a:spcAft>
                          <a:spcPts val="0"/>
                        </a:spcAft>
                      </a:pPr>
                      <a:r>
                        <a:rPr lang="en-US" sz="1300" dirty="0">
                          <a:effectLst/>
                        </a:rPr>
                        <a:t>23</a:t>
                      </a:r>
                      <a:endParaRPr lang="en-US" sz="1300" dirty="0">
                        <a:solidFill>
                          <a:srgbClr val="000000"/>
                        </a:solidFill>
                        <a:effectLst/>
                        <a:latin typeface="Calibri"/>
                        <a:ea typeface="Calibri"/>
                        <a:cs typeface="Calibri"/>
                      </a:endParaRPr>
                    </a:p>
                  </a:txBody>
                  <a:tcPr marL="77724" marR="77724" marT="0" marB="0" anchor="ctr"/>
                </a:tc>
                <a:tc>
                  <a:txBody>
                    <a:bodyPr/>
                    <a:lstStyle/>
                    <a:p>
                      <a:pPr marL="0" marR="0" algn="ctr">
                        <a:lnSpc>
                          <a:spcPct val="115000"/>
                        </a:lnSpc>
                        <a:spcBef>
                          <a:spcPts val="0"/>
                        </a:spcBef>
                        <a:spcAft>
                          <a:spcPts val="0"/>
                        </a:spcAft>
                      </a:pPr>
                      <a:r>
                        <a:rPr lang="en-US" sz="1300" dirty="0">
                          <a:effectLst/>
                        </a:rPr>
                        <a:t>23</a:t>
                      </a:r>
                      <a:endParaRPr lang="en-US" sz="1300" dirty="0">
                        <a:solidFill>
                          <a:srgbClr val="000000"/>
                        </a:solidFill>
                        <a:effectLst/>
                        <a:latin typeface="Calibri"/>
                        <a:ea typeface="Calibri"/>
                        <a:cs typeface="Calibri"/>
                      </a:endParaRPr>
                    </a:p>
                  </a:txBody>
                  <a:tcPr marL="77724" marR="77724" marT="0" marB="0" anchor="ctr"/>
                </a:tc>
                <a:tc>
                  <a:txBody>
                    <a:bodyPr/>
                    <a:lstStyle/>
                    <a:p>
                      <a:pPr marL="0" marR="0" algn="ctr">
                        <a:lnSpc>
                          <a:spcPct val="115000"/>
                        </a:lnSpc>
                        <a:spcBef>
                          <a:spcPts val="0"/>
                        </a:spcBef>
                        <a:spcAft>
                          <a:spcPts val="0"/>
                        </a:spcAft>
                      </a:pPr>
                      <a:r>
                        <a:rPr lang="en-US" sz="1300" dirty="0">
                          <a:effectLst/>
                        </a:rPr>
                        <a:t>46</a:t>
                      </a:r>
                      <a:endParaRPr lang="en-US" sz="1300" dirty="0">
                        <a:solidFill>
                          <a:srgbClr val="000000"/>
                        </a:solidFill>
                        <a:effectLst/>
                        <a:latin typeface="Calibri"/>
                        <a:ea typeface="Calibri"/>
                        <a:cs typeface="Calibri"/>
                      </a:endParaRPr>
                    </a:p>
                  </a:txBody>
                  <a:tcPr marL="77724" marR="77724" marT="0" marB="0" anchor="ctr"/>
                </a:tc>
              </a:tr>
              <a:tr h="462686">
                <a:tc>
                  <a:txBody>
                    <a:bodyPr/>
                    <a:lstStyle/>
                    <a:p>
                      <a:pPr marL="0" marR="0" algn="ctr">
                        <a:lnSpc>
                          <a:spcPct val="115000"/>
                        </a:lnSpc>
                        <a:spcBef>
                          <a:spcPts val="0"/>
                        </a:spcBef>
                        <a:spcAft>
                          <a:spcPts val="0"/>
                        </a:spcAft>
                      </a:pPr>
                      <a:r>
                        <a:rPr lang="en-US" sz="1300">
                          <a:effectLst/>
                        </a:rPr>
                        <a:t>Number of Constructed Response Questions</a:t>
                      </a:r>
                      <a:endParaRPr lang="en-US" sz="1300">
                        <a:solidFill>
                          <a:srgbClr val="000000"/>
                        </a:solidFill>
                        <a:effectLst/>
                        <a:latin typeface="Calibri"/>
                        <a:ea typeface="Calibri"/>
                        <a:cs typeface="Calibri"/>
                      </a:endParaRPr>
                    </a:p>
                  </a:txBody>
                  <a:tcPr marL="77724" marR="77724" marT="0" marB="0"/>
                </a:tc>
                <a:tc>
                  <a:txBody>
                    <a:bodyPr/>
                    <a:lstStyle/>
                    <a:p>
                      <a:pPr marL="0" marR="0" algn="ctr">
                        <a:lnSpc>
                          <a:spcPct val="115000"/>
                        </a:lnSpc>
                        <a:spcBef>
                          <a:spcPts val="0"/>
                        </a:spcBef>
                        <a:spcAft>
                          <a:spcPts val="0"/>
                        </a:spcAft>
                      </a:pPr>
                      <a:r>
                        <a:rPr lang="en-US" sz="1300" dirty="0">
                          <a:effectLst/>
                        </a:rPr>
                        <a:t>4</a:t>
                      </a:r>
                      <a:endParaRPr lang="en-US" sz="1300" dirty="0">
                        <a:solidFill>
                          <a:srgbClr val="000000"/>
                        </a:solidFill>
                        <a:effectLst/>
                        <a:latin typeface="Calibri"/>
                        <a:ea typeface="Calibri"/>
                        <a:cs typeface="Calibri"/>
                      </a:endParaRPr>
                    </a:p>
                  </a:txBody>
                  <a:tcPr marL="77724" marR="77724" marT="0" marB="0" anchor="ctr"/>
                </a:tc>
                <a:tc>
                  <a:txBody>
                    <a:bodyPr/>
                    <a:lstStyle/>
                    <a:p>
                      <a:pPr marL="0" marR="0" algn="ctr">
                        <a:lnSpc>
                          <a:spcPct val="115000"/>
                        </a:lnSpc>
                        <a:spcBef>
                          <a:spcPts val="0"/>
                        </a:spcBef>
                        <a:spcAft>
                          <a:spcPts val="0"/>
                        </a:spcAft>
                      </a:pPr>
                      <a:r>
                        <a:rPr lang="en-US" sz="1300">
                          <a:effectLst/>
                        </a:rPr>
                        <a:t>4</a:t>
                      </a:r>
                      <a:endParaRPr lang="en-US" sz="1300">
                        <a:solidFill>
                          <a:srgbClr val="000000"/>
                        </a:solidFill>
                        <a:effectLst/>
                        <a:latin typeface="Calibri"/>
                        <a:ea typeface="Calibri"/>
                        <a:cs typeface="Calibri"/>
                      </a:endParaRPr>
                    </a:p>
                  </a:txBody>
                  <a:tcPr marL="77724" marR="77724" marT="0" marB="0" anchor="ctr"/>
                </a:tc>
                <a:tc>
                  <a:txBody>
                    <a:bodyPr/>
                    <a:lstStyle/>
                    <a:p>
                      <a:pPr marL="0" marR="0" algn="ctr">
                        <a:lnSpc>
                          <a:spcPct val="115000"/>
                        </a:lnSpc>
                        <a:spcBef>
                          <a:spcPts val="0"/>
                        </a:spcBef>
                        <a:spcAft>
                          <a:spcPts val="0"/>
                        </a:spcAft>
                      </a:pPr>
                      <a:r>
                        <a:rPr lang="en-US" sz="1300" dirty="0">
                          <a:effectLst/>
                        </a:rPr>
                        <a:t>8</a:t>
                      </a:r>
                      <a:endParaRPr lang="en-US" sz="1300" dirty="0">
                        <a:solidFill>
                          <a:srgbClr val="000000"/>
                        </a:solidFill>
                        <a:effectLst/>
                        <a:latin typeface="Calibri"/>
                        <a:ea typeface="Calibri"/>
                        <a:cs typeface="Calibri"/>
                      </a:endParaRPr>
                    </a:p>
                  </a:txBody>
                  <a:tcPr marL="77724" marR="77724" marT="0" marB="0" anchor="ctr"/>
                </a:tc>
              </a:tr>
            </a:tbl>
          </a:graphicData>
        </a:graphic>
      </p:graphicFrame>
      <p:sp>
        <p:nvSpPr>
          <p:cNvPr id="4" name="Rectangle 1"/>
          <p:cNvSpPr>
            <a:spLocks noChangeArrowheads="1"/>
          </p:cNvSpPr>
          <p:nvPr/>
        </p:nvSpPr>
        <p:spPr bwMode="auto">
          <a:xfrm>
            <a:off x="1920746" y="179756"/>
            <a:ext cx="358546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Algebra I Keystone Exam Quick Facts</a:t>
            </a: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1" y="3268981"/>
            <a:ext cx="6209023" cy="2294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585269" y="6096000"/>
            <a:ext cx="4256422" cy="369332"/>
          </a:xfrm>
          <a:prstGeom prst="rect">
            <a:avLst/>
          </a:prstGeom>
          <a:noFill/>
        </p:spPr>
        <p:txBody>
          <a:bodyPr wrap="none" rtlCol="0">
            <a:spAutoFit/>
          </a:bodyPr>
          <a:lstStyle/>
          <a:p>
            <a:r>
              <a:rPr lang="en-US" dirty="0" smtClean="0"/>
              <a:t>Estimated time to take the test is 2.5 hours.</a:t>
            </a:r>
            <a:endParaRPr lang="en-US" dirty="0"/>
          </a:p>
        </p:txBody>
      </p:sp>
      <p:sp>
        <p:nvSpPr>
          <p:cNvPr id="10" name="Slide Number Placeholder 9"/>
          <p:cNvSpPr>
            <a:spLocks noGrp="1"/>
          </p:cNvSpPr>
          <p:nvPr>
            <p:ph type="sldNum" sz="quarter" idx="12"/>
          </p:nvPr>
        </p:nvSpPr>
        <p:spPr/>
        <p:txBody>
          <a:bodyPr/>
          <a:lstStyle/>
          <a:p>
            <a:fld id="{BFF117EF-9718-4423-89B7-490956680319}" type="slidenum">
              <a:rPr lang="en-US" smtClean="0"/>
              <a:pPr/>
              <a:t>8</a:t>
            </a:fld>
            <a:endParaRPr lang="en-US"/>
          </a:p>
        </p:txBody>
      </p:sp>
    </p:spTree>
    <p:extLst>
      <p:ext uri="{BB962C8B-B14F-4D97-AF65-F5344CB8AC3E}">
        <p14:creationId xmlns:p14="http://schemas.microsoft.com/office/powerpoint/2010/main" val="327930384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895" t="8634" r="10395" b="5016"/>
          <a:stretch/>
        </p:blipFill>
        <p:spPr bwMode="auto">
          <a:xfrm>
            <a:off x="142776" y="1443787"/>
            <a:ext cx="7308784" cy="818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TextBox 35"/>
          <p:cNvSpPr txBox="1"/>
          <p:nvPr/>
        </p:nvSpPr>
        <p:spPr>
          <a:xfrm>
            <a:off x="721895" y="594862"/>
            <a:ext cx="6320589" cy="379876"/>
          </a:xfrm>
          <a:prstGeom prst="rect">
            <a:avLst/>
          </a:prstGeom>
          <a:solidFill>
            <a:schemeClr val="bg1">
              <a:lumMod val="95000"/>
            </a:schemeClr>
          </a:solidFill>
        </p:spPr>
        <p:txBody>
          <a:bodyPr wrap="square" lIns="101882" tIns="50941" rIns="101882" bIns="50941" rtlCol="0">
            <a:spAutoFit/>
          </a:bodyPr>
          <a:lstStyle/>
          <a:p>
            <a:r>
              <a:rPr lang="en-US" b="1" dirty="0"/>
              <a:t>Let’s </a:t>
            </a:r>
            <a:r>
              <a:rPr lang="en-US" b="1" dirty="0" smtClean="0"/>
              <a:t>look at the correct way to answer a constructed response:</a:t>
            </a:r>
            <a:endParaRPr lang="en-US" sz="1400" dirty="0"/>
          </a:p>
        </p:txBody>
      </p:sp>
      <p:sp>
        <p:nvSpPr>
          <p:cNvPr id="37" name="Slide Number Placeholder 16"/>
          <p:cNvSpPr>
            <a:spLocks noGrp="1"/>
          </p:cNvSpPr>
          <p:nvPr>
            <p:ph type="sldNum" sz="quarter" idx="12"/>
          </p:nvPr>
        </p:nvSpPr>
        <p:spPr>
          <a:xfrm>
            <a:off x="5570220" y="9322649"/>
            <a:ext cx="1813560" cy="535516"/>
          </a:xfrm>
        </p:spPr>
        <p:txBody>
          <a:bodyPr/>
          <a:lstStyle/>
          <a:p>
            <a:fld id="{BFF117EF-9718-4423-89B7-490956680319}" type="slidenum">
              <a:rPr lang="en-US" smtClean="0"/>
              <a:pPr/>
              <a:t>80</a:t>
            </a:fld>
            <a:endParaRPr lang="en-US" dirty="0"/>
          </a:p>
        </p:txBody>
      </p:sp>
    </p:spTree>
    <p:extLst>
      <p:ext uri="{BB962C8B-B14F-4D97-AF65-F5344CB8AC3E}">
        <p14:creationId xmlns:p14="http://schemas.microsoft.com/office/powerpoint/2010/main" val="43145347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84925" y="254090"/>
            <a:ext cx="7021615" cy="9638057"/>
            <a:chOff x="1" y="-251747"/>
            <a:chExt cx="7772400" cy="10668603"/>
          </a:xfrm>
        </p:grpSpPr>
        <p:pic>
          <p:nvPicPr>
            <p:cNvPr id="1029"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228" t="38787" r="10772" b="25919"/>
            <a:stretch/>
          </p:blipFill>
          <p:spPr bwMode="auto">
            <a:xfrm>
              <a:off x="1" y="5020623"/>
              <a:ext cx="7772400" cy="3042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a:xfrm>
              <a:off x="161927" y="7931468"/>
              <a:ext cx="7515783" cy="2364819"/>
            </a:xfrm>
            <a:prstGeom prst="round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sp>
          <p:nvSpPr>
            <p:cNvPr id="11" name="TextBox 10"/>
            <p:cNvSpPr txBox="1"/>
            <p:nvPr/>
          </p:nvSpPr>
          <p:spPr>
            <a:xfrm>
              <a:off x="421007" y="6810378"/>
              <a:ext cx="5991225" cy="522700"/>
            </a:xfrm>
            <a:prstGeom prst="rect">
              <a:avLst/>
            </a:prstGeom>
            <a:noFill/>
          </p:spPr>
          <p:txBody>
            <a:bodyPr wrap="square" lIns="101882" tIns="50941" rIns="101882" bIns="50941" rtlCol="0">
              <a:spAutoFit/>
            </a:bodyPr>
            <a:lstStyle/>
            <a:p>
              <a:r>
                <a:rPr lang="en-US" sz="1200" b="1" dirty="0">
                  <a:solidFill>
                    <a:schemeClr val="accent6"/>
                  </a:solidFill>
                </a:rPr>
                <a:t>This is a bare minimum explanation – notice that it does not explain that the slope is </a:t>
              </a:r>
              <a:r>
                <a:rPr lang="en-US" sz="1200" b="1" dirty="0">
                  <a:solidFill>
                    <a:srgbClr val="FF0000"/>
                  </a:solidFill>
                </a:rPr>
                <a:t>negative</a:t>
              </a:r>
              <a:r>
                <a:rPr lang="en-US" sz="1200" b="1" dirty="0">
                  <a:solidFill>
                    <a:schemeClr val="accent6"/>
                  </a:solidFill>
                </a:rPr>
                <a:t> or restate the meaning like, “You burn up gas as you drive.”</a:t>
              </a:r>
            </a:p>
          </p:txBody>
        </p:sp>
        <p:sp>
          <p:nvSpPr>
            <p:cNvPr id="2" name="TextBox 1"/>
            <p:cNvSpPr txBox="1"/>
            <p:nvPr/>
          </p:nvSpPr>
          <p:spPr>
            <a:xfrm>
              <a:off x="6595747" y="6979652"/>
              <a:ext cx="887336" cy="386425"/>
            </a:xfrm>
            <a:prstGeom prst="rect">
              <a:avLst/>
            </a:prstGeom>
            <a:solidFill>
              <a:schemeClr val="bg1">
                <a:lumMod val="75000"/>
              </a:schemeClr>
            </a:solidFill>
          </p:spPr>
          <p:txBody>
            <a:bodyPr wrap="none" lIns="101882" tIns="50941" rIns="101882" bIns="50941" rtlCol="0">
              <a:spAutoFit/>
            </a:bodyPr>
            <a:lstStyle/>
            <a:p>
              <a:r>
                <a:rPr lang="en-US" sz="1600" b="1" dirty="0"/>
                <a:t>1 Point</a:t>
              </a:r>
            </a:p>
          </p:txBody>
        </p:sp>
        <p:sp>
          <p:nvSpPr>
            <p:cNvPr id="13" name="TextBox 12"/>
            <p:cNvSpPr txBox="1"/>
            <p:nvPr/>
          </p:nvSpPr>
          <p:spPr>
            <a:xfrm>
              <a:off x="342689" y="7398538"/>
              <a:ext cx="3796944" cy="595319"/>
            </a:xfrm>
            <a:prstGeom prst="rect">
              <a:avLst/>
            </a:prstGeom>
            <a:solidFill>
              <a:schemeClr val="bg1">
                <a:lumMod val="95000"/>
              </a:schemeClr>
            </a:solidFill>
          </p:spPr>
          <p:txBody>
            <a:bodyPr wrap="square" lIns="101882" tIns="50941" rIns="101882" bIns="50941" rtlCol="0">
              <a:spAutoFit/>
            </a:bodyPr>
            <a:lstStyle/>
            <a:p>
              <a:r>
                <a:rPr lang="en-US" sz="1400" b="1" dirty="0"/>
                <a:t>Now, rewrite the explanation.  Use your own words and explain all 4 points above</a:t>
              </a:r>
              <a:r>
                <a:rPr lang="en-US" sz="1200" dirty="0"/>
                <a:t>:</a:t>
              </a:r>
            </a:p>
          </p:txBody>
        </p:sp>
        <p:grpSp>
          <p:nvGrpSpPr>
            <p:cNvPr id="16" name="Group 15"/>
            <p:cNvGrpSpPr/>
            <p:nvPr/>
          </p:nvGrpSpPr>
          <p:grpSpPr>
            <a:xfrm>
              <a:off x="1014417" y="99495"/>
              <a:ext cx="5708016" cy="4126367"/>
              <a:chOff x="-600353" y="-271500"/>
              <a:chExt cx="5036485" cy="3751241"/>
            </a:xfrm>
          </p:grpSpPr>
          <p:pic>
            <p:nvPicPr>
              <p:cNvPr id="1028"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8346" t="14707" r="10771" b="19301"/>
              <a:stretch/>
            </p:blipFill>
            <p:spPr bwMode="auto">
              <a:xfrm>
                <a:off x="-600353" y="-271500"/>
                <a:ext cx="5036485" cy="3751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rot="16200000">
                <a:off x="-723157" y="1742927"/>
                <a:ext cx="1481583" cy="257989"/>
              </a:xfrm>
              <a:prstGeom prst="rect">
                <a:avLst/>
              </a:prstGeom>
              <a:solidFill>
                <a:schemeClr val="bg1"/>
              </a:solidFill>
            </p:spPr>
            <p:txBody>
              <a:bodyPr wrap="none" rtlCol="0">
                <a:spAutoFit/>
              </a:bodyPr>
              <a:lstStyle/>
              <a:p>
                <a:r>
                  <a:rPr lang="en-US" sz="1300" b="1" dirty="0">
                    <a:solidFill>
                      <a:schemeClr val="tx1">
                        <a:lumMod val="50000"/>
                        <a:lumOff val="50000"/>
                      </a:schemeClr>
                    </a:solidFill>
                  </a:rPr>
                  <a:t>gallons of gas in tank</a:t>
                </a:r>
              </a:p>
            </p:txBody>
          </p:sp>
          <p:sp>
            <p:nvSpPr>
              <p:cNvPr id="12" name="TextBox 11"/>
              <p:cNvSpPr txBox="1"/>
              <p:nvPr/>
            </p:nvSpPr>
            <p:spPr>
              <a:xfrm>
                <a:off x="3038733" y="1750271"/>
                <a:ext cx="780535" cy="338554"/>
              </a:xfrm>
              <a:prstGeom prst="rect">
                <a:avLst/>
              </a:prstGeom>
              <a:solidFill>
                <a:schemeClr val="bg1">
                  <a:lumMod val="75000"/>
                </a:schemeClr>
              </a:solidFill>
            </p:spPr>
            <p:txBody>
              <a:bodyPr wrap="none" rtlCol="0">
                <a:spAutoFit/>
              </a:bodyPr>
              <a:lstStyle/>
              <a:p>
                <a:r>
                  <a:rPr lang="en-US" sz="1600" b="1" dirty="0"/>
                  <a:t>1 Point</a:t>
                </a:r>
              </a:p>
            </p:txBody>
          </p:sp>
          <p:sp>
            <p:nvSpPr>
              <p:cNvPr id="69" name="TextBox 68"/>
              <p:cNvSpPr txBox="1"/>
              <p:nvPr/>
            </p:nvSpPr>
            <p:spPr>
              <a:xfrm>
                <a:off x="2820700" y="3192722"/>
                <a:ext cx="911223" cy="265807"/>
              </a:xfrm>
              <a:prstGeom prst="rect">
                <a:avLst/>
              </a:prstGeom>
              <a:solidFill>
                <a:schemeClr val="bg1"/>
              </a:solidFill>
            </p:spPr>
            <p:txBody>
              <a:bodyPr wrap="none" rtlCol="0">
                <a:spAutoFit/>
              </a:bodyPr>
              <a:lstStyle/>
              <a:p>
                <a:r>
                  <a:rPr lang="en-US" sz="1300" b="1" dirty="0">
                    <a:solidFill>
                      <a:schemeClr val="tx1">
                        <a:lumMod val="50000"/>
                        <a:lumOff val="50000"/>
                      </a:schemeClr>
                    </a:solidFill>
                  </a:rPr>
                  <a:t>miles driven</a:t>
                </a:r>
              </a:p>
            </p:txBody>
          </p:sp>
        </p:grpSp>
        <p:sp>
          <p:nvSpPr>
            <p:cNvPr id="27" name="TextBox 26"/>
            <p:cNvSpPr txBox="1"/>
            <p:nvPr/>
          </p:nvSpPr>
          <p:spPr>
            <a:xfrm>
              <a:off x="260034" y="9943019"/>
              <a:ext cx="7161503" cy="473837"/>
            </a:xfrm>
            <a:prstGeom prst="rect">
              <a:avLst/>
            </a:prstGeom>
            <a:solidFill>
              <a:schemeClr val="bg1">
                <a:lumMod val="95000"/>
              </a:schemeClr>
            </a:solidFill>
          </p:spPr>
          <p:txBody>
            <a:bodyPr wrap="square" lIns="101882" tIns="50941" rIns="101882" bIns="50941" rtlCol="0">
              <a:noAutofit/>
            </a:bodyPr>
            <a:lstStyle/>
            <a:p>
              <a:r>
                <a:rPr lang="en-US" sz="1200" b="1" dirty="0"/>
                <a:t>Now, trade papers with a partner.  Circle and number all 4 explanation points from above</a:t>
              </a:r>
              <a:r>
                <a:rPr lang="en-US" sz="1200" dirty="0"/>
                <a:t>.  </a:t>
              </a:r>
              <a:r>
                <a:rPr lang="en-US" sz="1200" b="1" dirty="0"/>
                <a:t>Add what they missed.</a:t>
              </a:r>
            </a:p>
          </p:txBody>
        </p:sp>
        <p:sp>
          <p:nvSpPr>
            <p:cNvPr id="28" name="TextBox 27"/>
            <p:cNvSpPr txBox="1"/>
            <p:nvPr/>
          </p:nvSpPr>
          <p:spPr>
            <a:xfrm>
              <a:off x="260034" y="-251747"/>
              <a:ext cx="5780480" cy="383628"/>
            </a:xfrm>
            <a:prstGeom prst="rect">
              <a:avLst/>
            </a:prstGeom>
            <a:noFill/>
          </p:spPr>
          <p:txBody>
            <a:bodyPr wrap="square" lIns="101882" tIns="50941" rIns="101882" bIns="50941" rtlCol="0">
              <a:spAutoFit/>
            </a:bodyPr>
            <a:lstStyle/>
            <a:p>
              <a:r>
                <a:rPr lang="en-US" sz="1600" b="1" dirty="0"/>
                <a:t>A1.2.1 Response </a:t>
              </a:r>
              <a:r>
                <a:rPr lang="en-US" sz="1600" b="1" dirty="0" smtClean="0"/>
                <a:t>Score </a:t>
              </a:r>
              <a:endParaRPr lang="en-US" sz="1600" b="1" dirty="0"/>
            </a:p>
          </p:txBody>
        </p:sp>
        <p:sp>
          <p:nvSpPr>
            <p:cNvPr id="39" name="Oval 38"/>
            <p:cNvSpPr/>
            <p:nvPr/>
          </p:nvSpPr>
          <p:spPr>
            <a:xfrm>
              <a:off x="330282" y="7100091"/>
              <a:ext cx="181448" cy="1761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b="1" dirty="0" smtClean="0"/>
                <a:t>1</a:t>
              </a:r>
              <a:endParaRPr lang="en-US" b="1" dirty="0"/>
            </a:p>
          </p:txBody>
        </p:sp>
        <p:sp>
          <p:nvSpPr>
            <p:cNvPr id="40" name="Oval 39"/>
            <p:cNvSpPr/>
            <p:nvPr/>
          </p:nvSpPr>
          <p:spPr>
            <a:xfrm>
              <a:off x="2968825" y="6722322"/>
              <a:ext cx="181448" cy="1761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b="1" dirty="0" smtClean="0"/>
                <a:t>2</a:t>
              </a:r>
              <a:endParaRPr lang="en-US" b="1" dirty="0"/>
            </a:p>
          </p:txBody>
        </p:sp>
        <p:sp>
          <p:nvSpPr>
            <p:cNvPr id="41" name="Oval 40"/>
            <p:cNvSpPr/>
            <p:nvPr/>
          </p:nvSpPr>
          <p:spPr>
            <a:xfrm>
              <a:off x="3734805" y="5792034"/>
              <a:ext cx="181448" cy="1761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b="1" dirty="0" smtClean="0"/>
                <a:t>3</a:t>
              </a:r>
              <a:endParaRPr lang="en-US" b="1" dirty="0"/>
            </a:p>
          </p:txBody>
        </p:sp>
        <p:sp>
          <p:nvSpPr>
            <p:cNvPr id="42" name="Oval 41"/>
            <p:cNvSpPr/>
            <p:nvPr/>
          </p:nvSpPr>
          <p:spPr>
            <a:xfrm>
              <a:off x="6061115" y="7068601"/>
              <a:ext cx="181448" cy="17611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b="1" dirty="0" smtClean="0"/>
                <a:t>4</a:t>
              </a:r>
              <a:endParaRPr lang="en-US" b="1" dirty="0"/>
            </a:p>
          </p:txBody>
        </p:sp>
        <p:grpSp>
          <p:nvGrpSpPr>
            <p:cNvPr id="43" name="Group 42"/>
            <p:cNvGrpSpPr/>
            <p:nvPr/>
          </p:nvGrpSpPr>
          <p:grpSpPr>
            <a:xfrm>
              <a:off x="612380" y="4277771"/>
              <a:ext cx="6651417" cy="836428"/>
              <a:chOff x="108170" y="3867980"/>
              <a:chExt cx="5868898" cy="760388"/>
            </a:xfrm>
          </p:grpSpPr>
          <p:grpSp>
            <p:nvGrpSpPr>
              <p:cNvPr id="44" name="Group 43"/>
              <p:cNvGrpSpPr/>
              <p:nvPr/>
            </p:nvGrpSpPr>
            <p:grpSpPr>
              <a:xfrm>
                <a:off x="108170" y="3867980"/>
                <a:ext cx="5868898" cy="760388"/>
                <a:chOff x="1125864" y="3362157"/>
                <a:chExt cx="5868898" cy="760388"/>
              </a:xfrm>
              <a:solidFill>
                <a:schemeClr val="bg1">
                  <a:lumMod val="85000"/>
                </a:schemeClr>
              </a:solidFill>
            </p:grpSpPr>
            <p:sp>
              <p:nvSpPr>
                <p:cNvPr id="49" name="TextBox 48"/>
                <p:cNvSpPr txBox="1"/>
                <p:nvPr/>
              </p:nvSpPr>
              <p:spPr>
                <a:xfrm>
                  <a:off x="1125864" y="3363746"/>
                  <a:ext cx="2474328" cy="758799"/>
                </a:xfrm>
                <a:prstGeom prst="rect">
                  <a:avLst/>
                </a:prstGeom>
                <a:grpFill/>
              </p:spPr>
              <p:txBody>
                <a:bodyPr wrap="square" rtlCol="0">
                  <a:spAutoFit/>
                </a:bodyPr>
                <a:lstStyle/>
                <a:p>
                  <a:r>
                    <a:rPr lang="en-US" sz="1600" b="1" dirty="0"/>
                    <a:t>Explain</a:t>
                  </a:r>
                  <a:r>
                    <a:rPr lang="en-US" sz="1300" dirty="0"/>
                    <a:t>:</a:t>
                  </a:r>
                </a:p>
                <a:p>
                  <a:endParaRPr lang="en-US" sz="100" dirty="0"/>
                </a:p>
                <a:p>
                  <a:pPr marL="382059" indent="-382059"/>
                  <a:r>
                    <a:rPr lang="en-US" sz="1300" dirty="0">
                      <a:latin typeface="ZDingbats"/>
                    </a:rPr>
                    <a:t>      </a:t>
                  </a:r>
                  <a:r>
                    <a:rPr lang="en-US" sz="1300" dirty="0"/>
                    <a:t>Is slope </a:t>
                  </a:r>
                  <a:r>
                    <a:rPr lang="en-US" sz="1300" b="1" dirty="0">
                      <a:solidFill>
                        <a:srgbClr val="FF0000"/>
                      </a:solidFill>
                    </a:rPr>
                    <a:t>negative</a:t>
                  </a:r>
                  <a:r>
                    <a:rPr lang="en-US" sz="1300" dirty="0"/>
                    <a:t> or </a:t>
                  </a:r>
                  <a:r>
                    <a:rPr lang="en-US" sz="1300" b="1" dirty="0"/>
                    <a:t>positive</a:t>
                  </a:r>
                  <a:r>
                    <a:rPr lang="en-US" sz="1300" dirty="0"/>
                    <a:t>?</a:t>
                  </a:r>
                </a:p>
                <a:p>
                  <a:pPr marL="382059" indent="-382059"/>
                  <a:r>
                    <a:rPr lang="en-US" sz="1300" dirty="0">
                      <a:latin typeface="ZDingbats"/>
                    </a:rPr>
                    <a:t>      </a:t>
                  </a:r>
                  <a:r>
                    <a:rPr lang="en-US" sz="1300" dirty="0"/>
                    <a:t>Which quantity is  </a:t>
                  </a:r>
                  <a:r>
                    <a:rPr lang="en-US" sz="1300" b="1" dirty="0"/>
                    <a:t>increasing</a:t>
                  </a:r>
                  <a:r>
                    <a:rPr lang="en-US" sz="1300" dirty="0"/>
                    <a:t>?</a:t>
                  </a:r>
                </a:p>
              </p:txBody>
            </p:sp>
            <p:sp>
              <p:nvSpPr>
                <p:cNvPr id="50" name="TextBox 49"/>
                <p:cNvSpPr txBox="1"/>
                <p:nvPr/>
              </p:nvSpPr>
              <p:spPr>
                <a:xfrm>
                  <a:off x="3562381" y="3362157"/>
                  <a:ext cx="3432381" cy="758799"/>
                </a:xfrm>
                <a:prstGeom prst="rect">
                  <a:avLst/>
                </a:prstGeom>
                <a:grpFill/>
              </p:spPr>
              <p:txBody>
                <a:bodyPr wrap="square" rtlCol="0">
                  <a:spAutoFit/>
                </a:bodyPr>
                <a:lstStyle/>
                <a:p>
                  <a:endParaRPr lang="en-US" sz="1700" dirty="0"/>
                </a:p>
                <a:p>
                  <a:r>
                    <a:rPr lang="en-US" sz="1300" dirty="0">
                      <a:latin typeface="ZDingbats"/>
                    </a:rPr>
                    <a:t>      </a:t>
                  </a:r>
                  <a:r>
                    <a:rPr lang="en-US" sz="1300" dirty="0"/>
                    <a:t>Which quantity is  </a:t>
                  </a:r>
                  <a:r>
                    <a:rPr lang="en-US" sz="1300" b="1" dirty="0"/>
                    <a:t>decreasing</a:t>
                  </a:r>
                  <a:r>
                    <a:rPr lang="en-US" sz="1300" dirty="0"/>
                    <a:t>?</a:t>
                  </a:r>
                </a:p>
                <a:p>
                  <a:r>
                    <a:rPr lang="en-US" sz="1300" dirty="0">
                      <a:latin typeface="ZDingbats"/>
                    </a:rPr>
                    <a:t>      </a:t>
                  </a:r>
                  <a:r>
                    <a:rPr lang="en-US" sz="1300" dirty="0"/>
                    <a:t>What does this</a:t>
                  </a:r>
                  <a:r>
                    <a:rPr lang="en-US" sz="1300" b="1" dirty="0"/>
                    <a:t> mean</a:t>
                  </a:r>
                  <a:r>
                    <a:rPr lang="en-US" sz="1300" dirty="0"/>
                    <a:t> to the average person</a:t>
                  </a:r>
                  <a:r>
                    <a:rPr lang="en-US" sz="1300" b="1" dirty="0"/>
                    <a:t>?</a:t>
                  </a:r>
                </a:p>
              </p:txBody>
            </p:sp>
          </p:grpSp>
          <p:sp>
            <p:nvSpPr>
              <p:cNvPr id="45" name="Oval 44"/>
              <p:cNvSpPr/>
              <p:nvPr/>
            </p:nvSpPr>
            <p:spPr>
              <a:xfrm>
                <a:off x="237614" y="4222547"/>
                <a:ext cx="160101" cy="1601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46" name="Oval 45"/>
              <p:cNvSpPr/>
              <p:nvPr/>
            </p:nvSpPr>
            <p:spPr>
              <a:xfrm>
                <a:off x="237614" y="4441622"/>
                <a:ext cx="160101" cy="1601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47" name="Oval 46"/>
              <p:cNvSpPr/>
              <p:nvPr/>
            </p:nvSpPr>
            <p:spPr>
              <a:xfrm>
                <a:off x="2670245" y="4214749"/>
                <a:ext cx="160101" cy="1601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48" name="Oval 47"/>
              <p:cNvSpPr/>
              <p:nvPr/>
            </p:nvSpPr>
            <p:spPr>
              <a:xfrm>
                <a:off x="2670245" y="4433824"/>
                <a:ext cx="160101" cy="1601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grpSp>
      </p:grpSp>
      <p:sp>
        <p:nvSpPr>
          <p:cNvPr id="36" name="Slide Number Placeholder 16"/>
          <p:cNvSpPr>
            <a:spLocks noGrp="1"/>
          </p:cNvSpPr>
          <p:nvPr>
            <p:ph type="sldNum" sz="quarter" idx="12"/>
          </p:nvPr>
        </p:nvSpPr>
        <p:spPr>
          <a:xfrm>
            <a:off x="5570220" y="9604761"/>
            <a:ext cx="1813560" cy="535516"/>
          </a:xfrm>
        </p:spPr>
        <p:txBody>
          <a:bodyPr/>
          <a:lstStyle/>
          <a:p>
            <a:fld id="{BFF117EF-9718-4423-89B7-490956680319}" type="slidenum">
              <a:rPr lang="en-US" smtClean="0"/>
              <a:pPr/>
              <a:t>81</a:t>
            </a:fld>
            <a:endParaRPr lang="en-US" dirty="0"/>
          </a:p>
        </p:txBody>
      </p:sp>
      <p:sp>
        <p:nvSpPr>
          <p:cNvPr id="29" name="Rectangle 28"/>
          <p:cNvSpPr/>
          <p:nvPr/>
        </p:nvSpPr>
        <p:spPr>
          <a:xfrm>
            <a:off x="7366000" y="8384452"/>
            <a:ext cx="415344" cy="1673948"/>
          </a:xfrm>
          <a:prstGeom prst="rect">
            <a:avLst/>
          </a:prstGeom>
          <a:solidFill>
            <a:srgbClr val="A7C46E"/>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solidFill>
                  <a:schemeClr val="tx1"/>
                </a:solidFill>
              </a:rPr>
              <a:t>CR 2 MOD 1</a:t>
            </a:r>
            <a:endParaRPr lang="en-US" sz="1000" b="1" spc="-300" dirty="0">
              <a:solidFill>
                <a:schemeClr val="tx1"/>
              </a:solidFill>
            </a:endParaRPr>
          </a:p>
        </p:txBody>
      </p:sp>
    </p:spTree>
    <p:extLst>
      <p:ext uri="{BB962C8B-B14F-4D97-AF65-F5344CB8AC3E}">
        <p14:creationId xmlns:p14="http://schemas.microsoft.com/office/powerpoint/2010/main" val="10467399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2647" b="57167"/>
          <a:stretch/>
        </p:blipFill>
        <p:spPr bwMode="auto">
          <a:xfrm>
            <a:off x="400666" y="5724526"/>
            <a:ext cx="7350590" cy="287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8792" b="31879"/>
          <a:stretch/>
        </p:blipFill>
        <p:spPr bwMode="auto">
          <a:xfrm>
            <a:off x="384624" y="866276"/>
            <a:ext cx="7387776" cy="4716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6" name="TextBox 75"/>
          <p:cNvSpPr txBox="1"/>
          <p:nvPr/>
        </p:nvSpPr>
        <p:spPr>
          <a:xfrm>
            <a:off x="1095661" y="245764"/>
            <a:ext cx="5480622" cy="349098"/>
          </a:xfrm>
          <a:prstGeom prst="rect">
            <a:avLst/>
          </a:prstGeom>
          <a:solidFill>
            <a:schemeClr val="bg1">
              <a:lumMod val="95000"/>
            </a:schemeClr>
          </a:solidFill>
        </p:spPr>
        <p:txBody>
          <a:bodyPr wrap="square" lIns="101882" tIns="50941" rIns="101882" bIns="50941" rtlCol="0">
            <a:spAutoFit/>
          </a:bodyPr>
          <a:lstStyle/>
          <a:p>
            <a:r>
              <a:rPr lang="en-US" sz="1600" b="1" dirty="0"/>
              <a:t>Let’s try this same problem again, now that we’ve practiced:</a:t>
            </a:r>
            <a:endParaRPr lang="en-US" sz="1300" dirty="0"/>
          </a:p>
        </p:txBody>
      </p:sp>
      <p:sp>
        <p:nvSpPr>
          <p:cNvPr id="77" name="Slide Number Placeholder 16"/>
          <p:cNvSpPr>
            <a:spLocks noGrp="1"/>
          </p:cNvSpPr>
          <p:nvPr>
            <p:ph type="sldNum" sz="quarter" idx="12"/>
          </p:nvPr>
        </p:nvSpPr>
        <p:spPr>
          <a:xfrm>
            <a:off x="5570220" y="9322649"/>
            <a:ext cx="1813560" cy="535516"/>
          </a:xfrm>
        </p:spPr>
        <p:txBody>
          <a:bodyPr/>
          <a:lstStyle/>
          <a:p>
            <a:fld id="{BFF117EF-9718-4423-89B7-490956680319}" type="slidenum">
              <a:rPr lang="en-US" smtClean="0"/>
              <a:pPr/>
              <a:t>82</a:t>
            </a:fld>
            <a:endParaRPr lang="en-US" dirty="0"/>
          </a:p>
        </p:txBody>
      </p:sp>
      <p:sp>
        <p:nvSpPr>
          <p:cNvPr id="2" name="TextBox 1"/>
          <p:cNvSpPr txBox="1"/>
          <p:nvPr/>
        </p:nvSpPr>
        <p:spPr>
          <a:xfrm>
            <a:off x="3396127" y="4696092"/>
            <a:ext cx="1359668" cy="369332"/>
          </a:xfrm>
          <a:prstGeom prst="rect">
            <a:avLst/>
          </a:prstGeom>
          <a:noFill/>
        </p:spPr>
        <p:txBody>
          <a:bodyPr wrap="none" rtlCol="0">
            <a:spAutoFit/>
          </a:bodyPr>
          <a:lstStyle/>
          <a:p>
            <a:r>
              <a:rPr lang="en-US" b="1" dirty="0" smtClean="0">
                <a:solidFill>
                  <a:srgbClr val="FF0000"/>
                </a:solidFill>
              </a:rPr>
              <a:t>d = 62h + 84</a:t>
            </a:r>
            <a:endParaRPr lang="en-US" b="1" dirty="0">
              <a:solidFill>
                <a:srgbClr val="FF0000"/>
              </a:solidFill>
            </a:endParaRPr>
          </a:p>
        </p:txBody>
      </p:sp>
      <p:sp>
        <p:nvSpPr>
          <p:cNvPr id="7" name="TextBox 6"/>
          <p:cNvSpPr txBox="1"/>
          <p:nvPr/>
        </p:nvSpPr>
        <p:spPr>
          <a:xfrm>
            <a:off x="4228361" y="7591689"/>
            <a:ext cx="367408" cy="738664"/>
          </a:xfrm>
          <a:prstGeom prst="rect">
            <a:avLst/>
          </a:prstGeom>
          <a:noFill/>
        </p:spPr>
        <p:txBody>
          <a:bodyPr wrap="none" rtlCol="0">
            <a:spAutoFit/>
          </a:bodyPr>
          <a:lstStyle/>
          <a:p>
            <a:pPr algn="ctr"/>
            <a:r>
              <a:rPr lang="en-US" sz="1400" b="1" dirty="0" smtClean="0">
                <a:solidFill>
                  <a:srgbClr val="FF0000"/>
                </a:solidFill>
              </a:rPr>
              <a:t>11</a:t>
            </a:r>
          </a:p>
          <a:p>
            <a:pPr algn="ctr"/>
            <a:r>
              <a:rPr lang="en-US" sz="1400" b="1" dirty="0" smtClean="0">
                <a:solidFill>
                  <a:srgbClr val="FF0000"/>
                </a:solidFill>
              </a:rPr>
              <a:t>6</a:t>
            </a:r>
          </a:p>
          <a:p>
            <a:pPr algn="ctr"/>
            <a:r>
              <a:rPr lang="en-US" sz="1400" b="1" dirty="0">
                <a:solidFill>
                  <a:srgbClr val="FF0000"/>
                </a:solidFill>
              </a:rPr>
              <a:t>1</a:t>
            </a:r>
          </a:p>
        </p:txBody>
      </p:sp>
    </p:spTree>
    <p:extLst>
      <p:ext uri="{BB962C8B-B14F-4D97-AF65-F5344CB8AC3E}">
        <p14:creationId xmlns:p14="http://schemas.microsoft.com/office/powerpoint/2010/main" val="267613717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228" t="38787" r="10772" b="25919"/>
          <a:stretch/>
        </p:blipFill>
        <p:spPr bwMode="auto">
          <a:xfrm>
            <a:off x="634532" y="6050074"/>
            <a:ext cx="6571486" cy="2572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 name="Rectangle 48"/>
          <p:cNvSpPr/>
          <p:nvPr/>
        </p:nvSpPr>
        <p:spPr>
          <a:xfrm>
            <a:off x="1024669" y="6695147"/>
            <a:ext cx="6007936" cy="1851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sp>
        <p:nvSpPr>
          <p:cNvPr id="2" name="TextBox 1"/>
          <p:cNvSpPr txBox="1"/>
          <p:nvPr/>
        </p:nvSpPr>
        <p:spPr>
          <a:xfrm>
            <a:off x="6211169" y="6380279"/>
            <a:ext cx="801623" cy="349098"/>
          </a:xfrm>
          <a:prstGeom prst="rect">
            <a:avLst/>
          </a:prstGeom>
          <a:solidFill>
            <a:schemeClr val="bg1">
              <a:lumMod val="75000"/>
            </a:schemeClr>
          </a:solidFill>
        </p:spPr>
        <p:txBody>
          <a:bodyPr wrap="none" lIns="101882" tIns="50941" rIns="101882" bIns="50941" rtlCol="0">
            <a:spAutoFit/>
          </a:bodyPr>
          <a:lstStyle/>
          <a:p>
            <a:r>
              <a:rPr lang="en-US" sz="1600" b="1" dirty="0"/>
              <a:t>1 Point</a:t>
            </a:r>
          </a:p>
        </p:txBody>
      </p:sp>
      <p:sp>
        <p:nvSpPr>
          <p:cNvPr id="69" name="TextBox 68"/>
          <p:cNvSpPr txBox="1"/>
          <p:nvPr/>
        </p:nvSpPr>
        <p:spPr>
          <a:xfrm>
            <a:off x="798818" y="9384523"/>
            <a:ext cx="6331735" cy="439200"/>
          </a:xfrm>
          <a:prstGeom prst="rect">
            <a:avLst/>
          </a:prstGeom>
          <a:solidFill>
            <a:schemeClr val="bg1">
              <a:lumMod val="95000"/>
            </a:schemeClr>
          </a:solidFill>
        </p:spPr>
        <p:txBody>
          <a:bodyPr wrap="square" lIns="101882" tIns="50941" rIns="101882" bIns="50941" rtlCol="0">
            <a:noAutofit/>
          </a:bodyPr>
          <a:lstStyle/>
          <a:p>
            <a:r>
              <a:rPr lang="en-US" sz="1200" b="1" dirty="0"/>
              <a:t>Now, trade papers with a partner.  Circle and number all 4 explanation points from above</a:t>
            </a:r>
            <a:r>
              <a:rPr lang="en-US" sz="1200" dirty="0"/>
              <a:t>.  </a:t>
            </a:r>
            <a:r>
              <a:rPr lang="en-US" sz="1200" b="1" dirty="0"/>
              <a:t>Add what they missed.</a:t>
            </a:r>
          </a:p>
        </p:txBody>
      </p:sp>
      <p:sp>
        <p:nvSpPr>
          <p:cNvPr id="47" name="TextBox 46"/>
          <p:cNvSpPr txBox="1"/>
          <p:nvPr/>
        </p:nvSpPr>
        <p:spPr>
          <a:xfrm>
            <a:off x="938150" y="5373772"/>
            <a:ext cx="2533359" cy="754053"/>
          </a:xfrm>
          <a:prstGeom prst="rect">
            <a:avLst/>
          </a:prstGeom>
          <a:solidFill>
            <a:schemeClr val="bg1">
              <a:lumMod val="85000"/>
            </a:schemeClr>
          </a:solidFill>
        </p:spPr>
        <p:txBody>
          <a:bodyPr wrap="square" rtlCol="0">
            <a:spAutoFit/>
          </a:bodyPr>
          <a:lstStyle/>
          <a:p>
            <a:r>
              <a:rPr lang="en-US" sz="1600" b="1" dirty="0"/>
              <a:t>Explain</a:t>
            </a:r>
            <a:r>
              <a:rPr lang="en-US" sz="1300" dirty="0"/>
              <a:t>:</a:t>
            </a:r>
          </a:p>
          <a:p>
            <a:endParaRPr lang="en-US" sz="100" dirty="0"/>
          </a:p>
          <a:p>
            <a:pPr marL="382059" indent="-382059"/>
            <a:r>
              <a:rPr lang="en-US" sz="1300" dirty="0">
                <a:latin typeface="ZDingbats"/>
              </a:rPr>
              <a:t>      </a:t>
            </a:r>
            <a:r>
              <a:rPr lang="en-US" sz="1300" dirty="0"/>
              <a:t>Is slope </a:t>
            </a:r>
            <a:r>
              <a:rPr lang="en-US" sz="1300" b="1" dirty="0">
                <a:solidFill>
                  <a:srgbClr val="FF0000"/>
                </a:solidFill>
              </a:rPr>
              <a:t>negative</a:t>
            </a:r>
            <a:r>
              <a:rPr lang="en-US" sz="1300" dirty="0"/>
              <a:t> or </a:t>
            </a:r>
            <a:r>
              <a:rPr lang="en-US" sz="1300" b="1" dirty="0"/>
              <a:t>positive</a:t>
            </a:r>
            <a:r>
              <a:rPr lang="en-US" sz="1300" dirty="0"/>
              <a:t>?</a:t>
            </a:r>
          </a:p>
          <a:p>
            <a:pPr marL="382059" indent="-382059"/>
            <a:r>
              <a:rPr lang="en-US" sz="1300" dirty="0">
                <a:latin typeface="ZDingbats"/>
              </a:rPr>
              <a:t>      </a:t>
            </a:r>
            <a:r>
              <a:rPr lang="en-US" sz="1300" dirty="0"/>
              <a:t>Which quantity is  </a:t>
            </a:r>
            <a:r>
              <a:rPr lang="en-US" sz="1300" b="1" dirty="0"/>
              <a:t>increasing</a:t>
            </a:r>
            <a:r>
              <a:rPr lang="en-US" sz="1300" dirty="0"/>
              <a:t>?</a:t>
            </a:r>
          </a:p>
        </p:txBody>
      </p:sp>
      <p:sp>
        <p:nvSpPr>
          <p:cNvPr id="52" name="TextBox 51"/>
          <p:cNvSpPr txBox="1"/>
          <p:nvPr/>
        </p:nvSpPr>
        <p:spPr>
          <a:xfrm>
            <a:off x="3432796" y="5372193"/>
            <a:ext cx="3514269" cy="754053"/>
          </a:xfrm>
          <a:prstGeom prst="rect">
            <a:avLst/>
          </a:prstGeom>
          <a:solidFill>
            <a:schemeClr val="bg1">
              <a:lumMod val="85000"/>
            </a:schemeClr>
          </a:solidFill>
        </p:spPr>
        <p:txBody>
          <a:bodyPr wrap="square" rtlCol="0">
            <a:spAutoFit/>
          </a:bodyPr>
          <a:lstStyle/>
          <a:p>
            <a:endParaRPr lang="en-US" sz="1700" dirty="0"/>
          </a:p>
          <a:p>
            <a:r>
              <a:rPr lang="en-US" sz="1300" dirty="0">
                <a:latin typeface="ZDingbats"/>
              </a:rPr>
              <a:t>      </a:t>
            </a:r>
            <a:r>
              <a:rPr lang="en-US" sz="1300" dirty="0"/>
              <a:t>Which quantity is  </a:t>
            </a:r>
            <a:r>
              <a:rPr lang="en-US" sz="1300" b="1" dirty="0"/>
              <a:t>decreasing</a:t>
            </a:r>
            <a:r>
              <a:rPr lang="en-US" sz="1300" dirty="0"/>
              <a:t>?</a:t>
            </a:r>
          </a:p>
          <a:p>
            <a:r>
              <a:rPr lang="en-US" sz="1300" dirty="0">
                <a:latin typeface="ZDingbats"/>
              </a:rPr>
              <a:t>      </a:t>
            </a:r>
            <a:r>
              <a:rPr lang="en-US" sz="1300" dirty="0"/>
              <a:t>What does this</a:t>
            </a:r>
            <a:r>
              <a:rPr lang="en-US" sz="1300" b="1" dirty="0"/>
              <a:t> mean</a:t>
            </a:r>
            <a:r>
              <a:rPr lang="en-US" sz="1300" dirty="0"/>
              <a:t> to the average person</a:t>
            </a:r>
            <a:r>
              <a:rPr lang="en-US" sz="1300" b="1" dirty="0"/>
              <a:t>?</a:t>
            </a:r>
          </a:p>
        </p:txBody>
      </p:sp>
      <p:sp>
        <p:nvSpPr>
          <p:cNvPr id="53" name="Oval 52"/>
          <p:cNvSpPr/>
          <p:nvPr/>
        </p:nvSpPr>
        <p:spPr>
          <a:xfrm>
            <a:off x="1070682" y="572454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54" name="Oval 53"/>
          <p:cNvSpPr/>
          <p:nvPr/>
        </p:nvSpPr>
        <p:spPr>
          <a:xfrm>
            <a:off x="1070682" y="5942247"/>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56" name="Oval 55"/>
          <p:cNvSpPr/>
          <p:nvPr/>
        </p:nvSpPr>
        <p:spPr>
          <a:xfrm>
            <a:off x="3561350" y="5716793"/>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57" name="Oval 56"/>
          <p:cNvSpPr/>
          <p:nvPr/>
        </p:nvSpPr>
        <p:spPr>
          <a:xfrm>
            <a:off x="3561350" y="5934498"/>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grpSp>
        <p:nvGrpSpPr>
          <p:cNvPr id="3" name="Group 2"/>
          <p:cNvGrpSpPr/>
          <p:nvPr/>
        </p:nvGrpSpPr>
        <p:grpSpPr>
          <a:xfrm>
            <a:off x="586036" y="444824"/>
            <a:ext cx="6619981" cy="4885615"/>
            <a:chOff x="990473" y="952190"/>
            <a:chExt cx="5606450" cy="4137619"/>
          </a:xfrm>
        </p:grpSpPr>
        <p:grpSp>
          <p:nvGrpSpPr>
            <p:cNvPr id="32" name="Group 31"/>
            <p:cNvGrpSpPr/>
            <p:nvPr/>
          </p:nvGrpSpPr>
          <p:grpSpPr>
            <a:xfrm>
              <a:off x="990473" y="952190"/>
              <a:ext cx="5606450" cy="4137619"/>
              <a:chOff x="0" y="996861"/>
              <a:chExt cx="3706190" cy="2818094"/>
            </a:xfrm>
          </p:grpSpPr>
          <p:pic>
            <p:nvPicPr>
              <p:cNvPr id="33" name="Picture 4"/>
              <p:cNvPicPr>
                <a:picLocks noChangeAspect="1" noChangeArrowheads="1"/>
              </p:cNvPicPr>
              <p:nvPr/>
            </p:nvPicPr>
            <p:blipFill rotWithShape="1">
              <a:blip r:embed="rId4" cstate="print">
                <a:clrChange>
                  <a:clrFrom>
                    <a:srgbClr val="95969A"/>
                  </a:clrFrom>
                  <a:clrTo>
                    <a:srgbClr val="95969A">
                      <a:alpha val="0"/>
                    </a:srgbClr>
                  </a:clrTo>
                </a:clrChange>
                <a:extLst>
                  <a:ext uri="{28A0092B-C50C-407E-A947-70E740481C1C}">
                    <a14:useLocalDpi xmlns:a14="http://schemas.microsoft.com/office/drawing/2010/main" val="0"/>
                  </a:ext>
                </a:extLst>
              </a:blip>
              <a:srcRect l="18346" t="14707" r="10771" b="19301"/>
              <a:stretch/>
            </p:blipFill>
            <p:spPr bwMode="auto">
              <a:xfrm>
                <a:off x="0" y="996861"/>
                <a:ext cx="3700241" cy="275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TextBox 33"/>
              <p:cNvSpPr txBox="1"/>
              <p:nvPr/>
            </p:nvSpPr>
            <p:spPr>
              <a:xfrm>
                <a:off x="2311289" y="3557349"/>
                <a:ext cx="922394" cy="257606"/>
              </a:xfrm>
              <a:prstGeom prst="rect">
                <a:avLst/>
              </a:prstGeom>
              <a:solidFill>
                <a:schemeClr val="bg1"/>
              </a:solidFill>
            </p:spPr>
            <p:txBody>
              <a:bodyPr wrap="square" rtlCol="0">
                <a:spAutoFit/>
              </a:bodyPr>
              <a:lstStyle/>
              <a:p>
                <a:pPr algn="ctr"/>
                <a:r>
                  <a:rPr lang="en-US" sz="1300" b="1" dirty="0">
                    <a:solidFill>
                      <a:schemeClr val="tx1">
                        <a:lumMod val="50000"/>
                        <a:lumOff val="50000"/>
                      </a:schemeClr>
                    </a:solidFill>
                  </a:rPr>
                  <a:t>miles driven</a:t>
                </a:r>
              </a:p>
            </p:txBody>
          </p:sp>
          <p:sp>
            <p:nvSpPr>
              <p:cNvPr id="35" name="TextBox 34"/>
              <p:cNvSpPr txBox="1"/>
              <p:nvPr/>
            </p:nvSpPr>
            <p:spPr>
              <a:xfrm>
                <a:off x="3038733" y="1750271"/>
                <a:ext cx="667457" cy="298280"/>
              </a:xfrm>
              <a:prstGeom prst="rect">
                <a:avLst/>
              </a:prstGeom>
              <a:solidFill>
                <a:schemeClr val="bg1">
                  <a:lumMod val="75000"/>
                </a:schemeClr>
              </a:solidFill>
            </p:spPr>
            <p:txBody>
              <a:bodyPr wrap="none" rtlCol="0">
                <a:spAutoFit/>
              </a:bodyPr>
              <a:lstStyle/>
              <a:p>
                <a:r>
                  <a:rPr lang="en-US" sz="1600" b="1" dirty="0"/>
                  <a:t>1 Point</a:t>
                </a:r>
              </a:p>
            </p:txBody>
          </p:sp>
          <p:sp>
            <p:nvSpPr>
              <p:cNvPr id="36" name="Freeform 35"/>
              <p:cNvSpPr/>
              <p:nvPr/>
            </p:nvSpPr>
            <p:spPr>
              <a:xfrm>
                <a:off x="2301765" y="2918112"/>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a:xfrm>
                <a:off x="2301765" y="3095570"/>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37"/>
              <p:cNvSpPr/>
              <p:nvPr/>
            </p:nvSpPr>
            <p:spPr>
              <a:xfrm>
                <a:off x="2478606" y="3093188"/>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38"/>
              <p:cNvSpPr/>
              <p:nvPr/>
            </p:nvSpPr>
            <p:spPr>
              <a:xfrm>
                <a:off x="2657197" y="3269398"/>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p:cNvSpPr/>
              <p:nvPr/>
            </p:nvSpPr>
            <p:spPr>
              <a:xfrm>
                <a:off x="2833407" y="3271795"/>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p:cNvSpPr/>
              <p:nvPr/>
            </p:nvSpPr>
            <p:spPr>
              <a:xfrm>
                <a:off x="1773300" y="2566825"/>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p:cNvSpPr/>
              <p:nvPr/>
            </p:nvSpPr>
            <p:spPr>
              <a:xfrm>
                <a:off x="1950141" y="2741901"/>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42"/>
              <p:cNvSpPr/>
              <p:nvPr/>
            </p:nvSpPr>
            <p:spPr>
              <a:xfrm>
                <a:off x="2128732" y="2918111"/>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43"/>
              <p:cNvSpPr/>
              <p:nvPr/>
            </p:nvSpPr>
            <p:spPr>
              <a:xfrm>
                <a:off x="1425011" y="2390615"/>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44"/>
              <p:cNvSpPr/>
              <p:nvPr/>
            </p:nvSpPr>
            <p:spPr>
              <a:xfrm>
                <a:off x="1599471" y="2565691"/>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47"/>
              <p:cNvSpPr/>
              <p:nvPr/>
            </p:nvSpPr>
            <p:spPr>
              <a:xfrm>
                <a:off x="1775681" y="2744282"/>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reeform 49"/>
              <p:cNvSpPr/>
              <p:nvPr/>
            </p:nvSpPr>
            <p:spPr>
              <a:xfrm>
                <a:off x="1074914" y="2213158"/>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50"/>
              <p:cNvSpPr/>
              <p:nvPr/>
            </p:nvSpPr>
            <p:spPr>
              <a:xfrm>
                <a:off x="1249374" y="2388234"/>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a:off x="1425584" y="2566825"/>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a:off x="724534" y="2036948"/>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a:off x="898994" y="2209643"/>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Freeform 59"/>
              <p:cNvSpPr/>
              <p:nvPr/>
            </p:nvSpPr>
            <p:spPr>
              <a:xfrm>
                <a:off x="1249373" y="2212023"/>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reeform 60"/>
              <p:cNvSpPr/>
              <p:nvPr/>
            </p:nvSpPr>
            <p:spPr>
              <a:xfrm>
                <a:off x="898994" y="2036948"/>
                <a:ext cx="164535" cy="166687"/>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2" name="Straight Connector 61"/>
              <p:cNvCxnSpPr/>
              <p:nvPr/>
            </p:nvCxnSpPr>
            <p:spPr>
              <a:xfrm flipV="1">
                <a:off x="697706" y="1992895"/>
                <a:ext cx="0" cy="7382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rot="16200000">
                <a:off x="-192055" y="2375650"/>
                <a:ext cx="1214013" cy="211397"/>
              </a:xfrm>
              <a:prstGeom prst="rect">
                <a:avLst/>
              </a:prstGeom>
              <a:solidFill>
                <a:schemeClr val="bg1"/>
              </a:solidFill>
            </p:spPr>
            <p:txBody>
              <a:bodyPr wrap="none" rtlCol="0">
                <a:spAutoFit/>
              </a:bodyPr>
              <a:lstStyle/>
              <a:p>
                <a:r>
                  <a:rPr lang="en-US" sz="1300" b="1" dirty="0">
                    <a:solidFill>
                      <a:schemeClr val="tx1">
                        <a:lumMod val="50000"/>
                        <a:lumOff val="50000"/>
                      </a:schemeClr>
                    </a:solidFill>
                  </a:rPr>
                  <a:t>gallons of gas in tank</a:t>
                </a:r>
              </a:p>
            </p:txBody>
          </p:sp>
        </p:grpSp>
        <p:sp>
          <p:nvSpPr>
            <p:cNvPr id="73" name="Freeform 72"/>
            <p:cNvSpPr/>
            <p:nvPr/>
          </p:nvSpPr>
          <p:spPr>
            <a:xfrm>
              <a:off x="4465474" y="1541269"/>
              <a:ext cx="1983452" cy="326461"/>
            </a:xfrm>
            <a:custGeom>
              <a:avLst/>
              <a:gdLst>
                <a:gd name="connsiteX0" fmla="*/ 0 w 164306"/>
                <a:gd name="connsiteY0" fmla="*/ 0 h 135732"/>
                <a:gd name="connsiteX1" fmla="*/ 0 w 164306"/>
                <a:gd name="connsiteY1" fmla="*/ 54769 h 135732"/>
                <a:gd name="connsiteX2" fmla="*/ 138112 w 164306"/>
                <a:gd name="connsiteY2" fmla="*/ 135732 h 135732"/>
                <a:gd name="connsiteX3" fmla="*/ 161925 w 164306"/>
                <a:gd name="connsiteY3" fmla="*/ 135732 h 135732"/>
                <a:gd name="connsiteX4" fmla="*/ 164306 w 164306"/>
                <a:gd name="connsiteY4" fmla="*/ 71438 h 135732"/>
                <a:gd name="connsiteX5" fmla="*/ 0 w 164306"/>
                <a:gd name="connsiteY5" fmla="*/ 0 h 135732"/>
                <a:gd name="connsiteX0" fmla="*/ 0 w 164535"/>
                <a:gd name="connsiteY0" fmla="*/ 0 h 135732"/>
                <a:gd name="connsiteX1" fmla="*/ 0 w 164535"/>
                <a:gd name="connsiteY1" fmla="*/ 54769 h 135732"/>
                <a:gd name="connsiteX2" fmla="*/ 138112 w 164535"/>
                <a:gd name="connsiteY2" fmla="*/ 135732 h 135732"/>
                <a:gd name="connsiteX3" fmla="*/ 164306 w 164535"/>
                <a:gd name="connsiteY3" fmla="*/ 135732 h 135732"/>
                <a:gd name="connsiteX4" fmla="*/ 164306 w 164535"/>
                <a:gd name="connsiteY4" fmla="*/ 71438 h 135732"/>
                <a:gd name="connsiteX5" fmla="*/ 0 w 164535"/>
                <a:gd name="connsiteY5" fmla="*/ 0 h 135732"/>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35732 h 140494"/>
                <a:gd name="connsiteX4" fmla="*/ 164306 w 164535"/>
                <a:gd name="connsiteY4" fmla="*/ 71438 h 140494"/>
                <a:gd name="connsiteX5" fmla="*/ 0 w 164535"/>
                <a:gd name="connsiteY5" fmla="*/ 0 h 140494"/>
                <a:gd name="connsiteX0" fmla="*/ 0 w 164535"/>
                <a:gd name="connsiteY0" fmla="*/ 0 h 140494"/>
                <a:gd name="connsiteX1" fmla="*/ 0 w 164535"/>
                <a:gd name="connsiteY1" fmla="*/ 54769 h 140494"/>
                <a:gd name="connsiteX2" fmla="*/ 0 w 164535"/>
                <a:gd name="connsiteY2" fmla="*/ 140494 h 140494"/>
                <a:gd name="connsiteX3" fmla="*/ 164306 w 164535"/>
                <a:gd name="connsiteY3" fmla="*/ 140494 h 140494"/>
                <a:gd name="connsiteX4" fmla="*/ 164306 w 164535"/>
                <a:gd name="connsiteY4" fmla="*/ 71438 h 140494"/>
                <a:gd name="connsiteX5" fmla="*/ 0 w 164535"/>
                <a:gd name="connsiteY5" fmla="*/ 0 h 140494"/>
                <a:gd name="connsiteX0" fmla="*/ 0 w 164535"/>
                <a:gd name="connsiteY0" fmla="*/ 26193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6193 h 166687"/>
                <a:gd name="connsiteX0" fmla="*/ 0 w 164535"/>
                <a:gd name="connsiteY0" fmla="*/ 2381 h 166687"/>
                <a:gd name="connsiteX1" fmla="*/ 0 w 164535"/>
                <a:gd name="connsiteY1" fmla="*/ 80962 h 166687"/>
                <a:gd name="connsiteX2" fmla="*/ 0 w 164535"/>
                <a:gd name="connsiteY2" fmla="*/ 166687 h 166687"/>
                <a:gd name="connsiteX3" fmla="*/ 164306 w 164535"/>
                <a:gd name="connsiteY3" fmla="*/ 166687 h 166687"/>
                <a:gd name="connsiteX4" fmla="*/ 164306 w 164535"/>
                <a:gd name="connsiteY4" fmla="*/ 0 h 166687"/>
                <a:gd name="connsiteX5" fmla="*/ 0 w 164535"/>
                <a:gd name="connsiteY5" fmla="*/ 2381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535" h="166687">
                  <a:moveTo>
                    <a:pt x="0" y="2381"/>
                  </a:moveTo>
                  <a:lnTo>
                    <a:pt x="0" y="80962"/>
                  </a:lnTo>
                  <a:lnTo>
                    <a:pt x="0" y="166687"/>
                  </a:lnTo>
                  <a:lnTo>
                    <a:pt x="164306" y="166687"/>
                  </a:lnTo>
                  <a:cubicBezTo>
                    <a:pt x="165100" y="145256"/>
                    <a:pt x="163512" y="21431"/>
                    <a:pt x="164306" y="0"/>
                  </a:cubicBezTo>
                  <a:lnTo>
                    <a:pt x="0" y="23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1" name="TextBox 70"/>
          <p:cNvSpPr txBox="1"/>
          <p:nvPr/>
        </p:nvSpPr>
        <p:spPr>
          <a:xfrm>
            <a:off x="720519" y="187560"/>
            <a:ext cx="2706895" cy="295159"/>
          </a:xfrm>
          <a:prstGeom prst="rect">
            <a:avLst/>
          </a:prstGeom>
          <a:noFill/>
        </p:spPr>
        <p:txBody>
          <a:bodyPr wrap="square" lIns="101882" tIns="50941" rIns="101882" bIns="50941" rtlCol="0">
            <a:spAutoFit/>
          </a:bodyPr>
          <a:lstStyle/>
          <a:p>
            <a:r>
              <a:rPr lang="en-US" sz="1600" b="1" dirty="0"/>
              <a:t>A1.2.1 Response Score</a:t>
            </a:r>
          </a:p>
        </p:txBody>
      </p:sp>
      <p:sp>
        <p:nvSpPr>
          <p:cNvPr id="74" name="Slide Number Placeholder 16"/>
          <p:cNvSpPr>
            <a:spLocks noGrp="1"/>
          </p:cNvSpPr>
          <p:nvPr>
            <p:ph type="sldNum" sz="quarter" idx="12"/>
          </p:nvPr>
        </p:nvSpPr>
        <p:spPr>
          <a:xfrm>
            <a:off x="5570220" y="9322649"/>
            <a:ext cx="1813560" cy="535516"/>
          </a:xfrm>
        </p:spPr>
        <p:txBody>
          <a:bodyPr/>
          <a:lstStyle/>
          <a:p>
            <a:fld id="{BFF117EF-9718-4423-89B7-490956680319}" type="slidenum">
              <a:rPr lang="en-US" smtClean="0"/>
              <a:pPr/>
              <a:t>83</a:t>
            </a:fld>
            <a:endParaRPr lang="en-US" dirty="0"/>
          </a:p>
        </p:txBody>
      </p:sp>
      <p:sp>
        <p:nvSpPr>
          <p:cNvPr id="46" name="Rectangle 45"/>
          <p:cNvSpPr/>
          <p:nvPr/>
        </p:nvSpPr>
        <p:spPr>
          <a:xfrm>
            <a:off x="7366000" y="8384452"/>
            <a:ext cx="415344" cy="1673948"/>
          </a:xfrm>
          <a:prstGeom prst="rect">
            <a:avLst/>
          </a:prstGeom>
          <a:solidFill>
            <a:srgbClr val="A7C46E"/>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solidFill>
                  <a:schemeClr val="tx1"/>
                </a:solidFill>
              </a:rPr>
              <a:t>CR 2 MOD 1</a:t>
            </a:r>
            <a:endParaRPr lang="en-US" sz="1000" b="1" spc="-300" dirty="0">
              <a:solidFill>
                <a:schemeClr val="tx1"/>
              </a:solidFill>
            </a:endParaRPr>
          </a:p>
        </p:txBody>
      </p:sp>
      <p:sp>
        <p:nvSpPr>
          <p:cNvPr id="63" name="TextBox 62"/>
          <p:cNvSpPr txBox="1"/>
          <p:nvPr/>
        </p:nvSpPr>
        <p:spPr>
          <a:xfrm>
            <a:off x="1225653" y="6641924"/>
            <a:ext cx="5410200" cy="1477328"/>
          </a:xfrm>
          <a:prstGeom prst="rect">
            <a:avLst/>
          </a:prstGeom>
          <a:noFill/>
        </p:spPr>
        <p:txBody>
          <a:bodyPr wrap="square" rtlCol="0">
            <a:spAutoFit/>
          </a:bodyPr>
          <a:lstStyle/>
          <a:p>
            <a:r>
              <a:rPr lang="en-US" dirty="0" smtClean="0">
                <a:solidFill>
                  <a:srgbClr val="FF0000"/>
                </a:solidFill>
              </a:rPr>
              <a:t>The line falls, or has negative rise over any run.  So, the slope is negative.  </a:t>
            </a:r>
          </a:p>
          <a:p>
            <a:endParaRPr lang="en-US" dirty="0">
              <a:solidFill>
                <a:srgbClr val="FF0000"/>
              </a:solidFill>
            </a:endParaRPr>
          </a:p>
          <a:p>
            <a:r>
              <a:rPr lang="en-US" dirty="0" smtClean="0">
                <a:solidFill>
                  <a:srgbClr val="FF0000"/>
                </a:solidFill>
              </a:rPr>
              <a:t>This makes sense because as Hector drives more miles (x), the gasoline in his tank is used (y).</a:t>
            </a:r>
            <a:endParaRPr lang="en-US" dirty="0">
              <a:solidFill>
                <a:srgbClr val="FF0000"/>
              </a:solidFill>
            </a:endParaRPr>
          </a:p>
        </p:txBody>
      </p:sp>
      <p:sp>
        <p:nvSpPr>
          <p:cNvPr id="64" name="Oval 63"/>
          <p:cNvSpPr/>
          <p:nvPr/>
        </p:nvSpPr>
        <p:spPr>
          <a:xfrm>
            <a:off x="2887739" y="6963335"/>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65" name="Oval 64"/>
          <p:cNvSpPr/>
          <p:nvPr/>
        </p:nvSpPr>
        <p:spPr>
          <a:xfrm>
            <a:off x="1225653" y="7762065"/>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66" name="Oval 65"/>
          <p:cNvSpPr/>
          <p:nvPr/>
        </p:nvSpPr>
        <p:spPr>
          <a:xfrm>
            <a:off x="4748890" y="7762065"/>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67" name="Oval 66"/>
          <p:cNvSpPr/>
          <p:nvPr/>
        </p:nvSpPr>
        <p:spPr>
          <a:xfrm>
            <a:off x="2878069" y="7469883"/>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sp>
        <p:nvSpPr>
          <p:cNvPr id="68" name="Oval 67"/>
          <p:cNvSpPr/>
          <p:nvPr/>
        </p:nvSpPr>
        <p:spPr>
          <a:xfrm>
            <a:off x="4322436" y="3718381"/>
            <a:ext cx="95250" cy="9525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p:nvPr/>
        </p:nvSpPr>
        <p:spPr>
          <a:xfrm>
            <a:off x="3076152" y="2961244"/>
            <a:ext cx="95250" cy="9525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 name="Straight Connector 71"/>
          <p:cNvCxnSpPr/>
          <p:nvPr/>
        </p:nvCxnSpPr>
        <p:spPr>
          <a:xfrm>
            <a:off x="1880196" y="2235597"/>
            <a:ext cx="3746006" cy="229352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161179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27797" y="862089"/>
            <a:ext cx="6643409" cy="8316318"/>
            <a:chOff x="3" y="52389"/>
            <a:chExt cx="7558663" cy="9462047"/>
          </a:xfrm>
        </p:grpSpPr>
        <p:sp>
          <p:nvSpPr>
            <p:cNvPr id="4" name="TextBox 3"/>
            <p:cNvSpPr txBox="1"/>
            <p:nvPr/>
          </p:nvSpPr>
          <p:spPr>
            <a:xfrm>
              <a:off x="528957" y="408723"/>
              <a:ext cx="6644980" cy="1167586"/>
            </a:xfrm>
            <a:prstGeom prst="rect">
              <a:avLst/>
            </a:prstGeom>
            <a:noFill/>
          </p:spPr>
          <p:txBody>
            <a:bodyPr wrap="square" lIns="101882" tIns="50941" rIns="101882" bIns="50941" rtlCol="0">
              <a:noAutofit/>
            </a:bodyPr>
            <a:lstStyle/>
            <a:p>
              <a:endParaRPr lang="en-US" sz="1200" b="1" dirty="0"/>
            </a:p>
            <a:p>
              <a:r>
                <a:rPr lang="en-US" sz="1200" b="1" dirty="0"/>
                <a:t>A:  </a:t>
              </a:r>
              <a:r>
                <a:rPr lang="en-US" sz="1200" dirty="0"/>
                <a:t>When Buttercup drives to work, she spends 3 minutes getting into her car from her house, 2 minutes starting her car and 5 minutes walking to her work station.  If her average speed is 30 miles per hour, then how long will it take Buttercup to get to her workstation if she lives 10 miles from work?  Show all your work .  Explain why you did each step.</a:t>
              </a:r>
            </a:p>
          </p:txBody>
        </p:sp>
        <p:sp>
          <p:nvSpPr>
            <p:cNvPr id="5" name="TextBox 4"/>
            <p:cNvSpPr txBox="1"/>
            <p:nvPr/>
          </p:nvSpPr>
          <p:spPr>
            <a:xfrm>
              <a:off x="528957" y="3952312"/>
              <a:ext cx="7027545" cy="1032591"/>
            </a:xfrm>
            <a:prstGeom prst="rect">
              <a:avLst/>
            </a:prstGeom>
            <a:noFill/>
          </p:spPr>
          <p:txBody>
            <a:bodyPr wrap="square" lIns="101882" tIns="50941" rIns="101882" bIns="50941" rtlCol="0">
              <a:noAutofit/>
            </a:bodyPr>
            <a:lstStyle/>
            <a:p>
              <a:r>
                <a:rPr lang="en-US" sz="1200" b="1" dirty="0"/>
                <a:t>B:  </a:t>
              </a:r>
              <a:r>
                <a:rPr lang="en-US" sz="1200" dirty="0"/>
                <a:t>Sometimes Buttercup visits a friend or goes shopping before work.  Write an equation, in simplified form, that represents Buttercup’s travel time (t) to work based upon the distance (d) she must travel.  Assume the time to get into and start her car, as well as walk to her work station remain the same as in Part A.  Show all your work .  Explain why you did each step.</a:t>
              </a:r>
            </a:p>
            <a:p>
              <a:endParaRPr lang="en-US" sz="1200" dirty="0"/>
            </a:p>
          </p:txBody>
        </p:sp>
        <p:sp>
          <p:nvSpPr>
            <p:cNvPr id="6" name="TextBox 5"/>
            <p:cNvSpPr txBox="1"/>
            <p:nvPr/>
          </p:nvSpPr>
          <p:spPr>
            <a:xfrm>
              <a:off x="5376822" y="3278115"/>
              <a:ext cx="2179680" cy="345758"/>
            </a:xfrm>
            <a:prstGeom prst="rect">
              <a:avLst/>
            </a:prstGeom>
            <a:solidFill>
              <a:schemeClr val="bg2">
                <a:lumMod val="90000"/>
              </a:schemeClr>
            </a:solidFill>
          </p:spPr>
          <p:txBody>
            <a:bodyPr wrap="square" lIns="101882" tIns="50941" rIns="101882" bIns="50941" rtlCol="0">
              <a:noAutofit/>
            </a:bodyPr>
            <a:lstStyle/>
            <a:p>
              <a:r>
                <a:rPr lang="en-US" sz="1200" b="1" dirty="0"/>
                <a:t>What’s the main idea?</a:t>
              </a:r>
            </a:p>
          </p:txBody>
        </p:sp>
        <p:sp>
          <p:nvSpPr>
            <p:cNvPr id="9" name="TextBox 8"/>
            <p:cNvSpPr txBox="1"/>
            <p:nvPr/>
          </p:nvSpPr>
          <p:spPr>
            <a:xfrm>
              <a:off x="5376822" y="3623874"/>
              <a:ext cx="2179680" cy="328439"/>
            </a:xfrm>
            <a:prstGeom prst="rect">
              <a:avLst/>
            </a:prstGeom>
            <a:solidFill>
              <a:schemeClr val="accent6">
                <a:lumMod val="20000"/>
                <a:lumOff val="80000"/>
              </a:schemeClr>
            </a:solidFill>
          </p:spPr>
          <p:txBody>
            <a:bodyPr wrap="none" lIns="101882" tIns="50941" rIns="101882" bIns="50941" rtlCol="0">
              <a:noAutofit/>
            </a:bodyPr>
            <a:lstStyle/>
            <a:p>
              <a:r>
                <a:rPr lang="en-US" sz="1200" b="1" dirty="0"/>
                <a:t>Why am I doing this step?</a:t>
              </a:r>
            </a:p>
          </p:txBody>
        </p:sp>
        <p:sp>
          <p:nvSpPr>
            <p:cNvPr id="10" name="TextBox 9"/>
            <p:cNvSpPr txBox="1"/>
            <p:nvPr/>
          </p:nvSpPr>
          <p:spPr>
            <a:xfrm>
              <a:off x="5376822" y="5240170"/>
              <a:ext cx="2179680" cy="304699"/>
            </a:xfrm>
            <a:prstGeom prst="rect">
              <a:avLst/>
            </a:prstGeom>
            <a:solidFill>
              <a:schemeClr val="bg2">
                <a:lumMod val="90000"/>
              </a:schemeClr>
            </a:solidFill>
          </p:spPr>
          <p:txBody>
            <a:bodyPr wrap="square" lIns="101882" tIns="50941" rIns="101882" bIns="50941" rtlCol="0">
              <a:noAutofit/>
            </a:bodyPr>
            <a:lstStyle/>
            <a:p>
              <a:r>
                <a:rPr lang="en-US" sz="1200" b="1" dirty="0"/>
                <a:t>What’s the main idea?</a:t>
              </a:r>
            </a:p>
          </p:txBody>
        </p:sp>
        <p:sp>
          <p:nvSpPr>
            <p:cNvPr id="11" name="TextBox 10"/>
            <p:cNvSpPr txBox="1"/>
            <p:nvPr/>
          </p:nvSpPr>
          <p:spPr>
            <a:xfrm>
              <a:off x="5376822" y="6483737"/>
              <a:ext cx="2179680" cy="302932"/>
            </a:xfrm>
            <a:prstGeom prst="rect">
              <a:avLst/>
            </a:prstGeom>
            <a:solidFill>
              <a:schemeClr val="accent6">
                <a:lumMod val="20000"/>
                <a:lumOff val="80000"/>
              </a:schemeClr>
            </a:solidFill>
          </p:spPr>
          <p:txBody>
            <a:bodyPr wrap="none" lIns="101882" tIns="50941" rIns="101882" bIns="50941" rtlCol="0">
              <a:noAutofit/>
            </a:bodyPr>
            <a:lstStyle/>
            <a:p>
              <a:r>
                <a:rPr lang="en-US" sz="1200" b="1" dirty="0"/>
                <a:t>Why am I doing this step?</a:t>
              </a:r>
            </a:p>
          </p:txBody>
        </p:sp>
        <p:sp>
          <p:nvSpPr>
            <p:cNvPr id="12" name="TextBox 11"/>
            <p:cNvSpPr txBox="1"/>
            <p:nvPr/>
          </p:nvSpPr>
          <p:spPr>
            <a:xfrm>
              <a:off x="5386705" y="9042227"/>
              <a:ext cx="2171961" cy="472209"/>
            </a:xfrm>
            <a:prstGeom prst="rect">
              <a:avLst/>
            </a:prstGeom>
            <a:solidFill>
              <a:schemeClr val="accent3">
                <a:lumMod val="20000"/>
                <a:lumOff val="80000"/>
              </a:schemeClr>
            </a:solidFill>
          </p:spPr>
          <p:txBody>
            <a:bodyPr wrap="square" lIns="101882" tIns="50941" rIns="101882" bIns="50941" rtlCol="0">
              <a:noAutofit/>
            </a:bodyPr>
            <a:lstStyle/>
            <a:p>
              <a:r>
                <a:rPr lang="en-US" sz="1100" b="1" dirty="0"/>
                <a:t>What does the answer mean to the average person?</a:t>
              </a:r>
            </a:p>
          </p:txBody>
        </p:sp>
        <p:sp>
          <p:nvSpPr>
            <p:cNvPr id="13" name="TextBox 12"/>
            <p:cNvSpPr txBox="1"/>
            <p:nvPr/>
          </p:nvSpPr>
          <p:spPr>
            <a:xfrm>
              <a:off x="3" y="52389"/>
              <a:ext cx="6649719" cy="473976"/>
            </a:xfrm>
            <a:prstGeom prst="rect">
              <a:avLst/>
            </a:prstGeom>
            <a:solidFill>
              <a:schemeClr val="bg1">
                <a:lumMod val="85000"/>
              </a:schemeClr>
            </a:solidFill>
          </p:spPr>
          <p:txBody>
            <a:bodyPr wrap="square" lIns="101882" tIns="50941" rIns="101882" bIns="50941" rtlCol="0">
              <a:noAutofit/>
            </a:bodyPr>
            <a:lstStyle/>
            <a:p>
              <a:r>
                <a:rPr lang="en-US" sz="1200" b="1" dirty="0"/>
                <a:t>EX:  </a:t>
              </a:r>
              <a:r>
                <a:rPr lang="en-US" sz="1200" dirty="0"/>
                <a:t>Buttercup has a fairly constant amount of time it takes for her to get into her car from a house, start the car and then later to walk to her workstation from her car.  </a:t>
              </a:r>
              <a:endParaRPr lang="en-US" sz="1200" b="1" dirty="0"/>
            </a:p>
          </p:txBody>
        </p:sp>
      </p:grpSp>
      <p:sp>
        <p:nvSpPr>
          <p:cNvPr id="17" name="Slide Number Placeholder 16"/>
          <p:cNvSpPr>
            <a:spLocks noGrp="1"/>
          </p:cNvSpPr>
          <p:nvPr>
            <p:ph type="sldNum" sz="quarter" idx="12"/>
          </p:nvPr>
        </p:nvSpPr>
        <p:spPr/>
        <p:txBody>
          <a:bodyPr/>
          <a:lstStyle/>
          <a:p>
            <a:fld id="{BFF117EF-9718-4423-89B7-490956680319}" type="slidenum">
              <a:rPr lang="en-US" smtClean="0"/>
              <a:pPr/>
              <a:t>84</a:t>
            </a:fld>
            <a:endParaRPr lang="en-US" dirty="0"/>
          </a:p>
        </p:txBody>
      </p:sp>
      <p:sp>
        <p:nvSpPr>
          <p:cNvPr id="3" name="TextBox 2"/>
          <p:cNvSpPr txBox="1"/>
          <p:nvPr/>
        </p:nvSpPr>
        <p:spPr>
          <a:xfrm>
            <a:off x="333373" y="2336214"/>
            <a:ext cx="4898713" cy="1477328"/>
          </a:xfrm>
          <a:prstGeom prst="rect">
            <a:avLst/>
          </a:prstGeom>
          <a:noFill/>
        </p:spPr>
        <p:txBody>
          <a:bodyPr wrap="none" rtlCol="0">
            <a:spAutoFit/>
          </a:bodyPr>
          <a:lstStyle/>
          <a:p>
            <a:r>
              <a:rPr lang="en-US" b="1" dirty="0" smtClean="0">
                <a:solidFill>
                  <a:srgbClr val="FF0000"/>
                </a:solidFill>
              </a:rPr>
              <a:t>D = RT</a:t>
            </a:r>
          </a:p>
          <a:p>
            <a:r>
              <a:rPr lang="en-US" b="1" dirty="0" smtClean="0">
                <a:solidFill>
                  <a:srgbClr val="FF0000"/>
                </a:solidFill>
              </a:rPr>
              <a:t>10 = 30R</a:t>
            </a:r>
          </a:p>
          <a:p>
            <a:r>
              <a:rPr lang="en-US" b="1" dirty="0" smtClean="0">
                <a:solidFill>
                  <a:srgbClr val="FF0000"/>
                </a:solidFill>
              </a:rPr>
              <a:t>R = ⅓ </a:t>
            </a:r>
            <a:r>
              <a:rPr lang="en-US" sz="1600" b="1" dirty="0" smtClean="0">
                <a:solidFill>
                  <a:srgbClr val="FF0000"/>
                </a:solidFill>
              </a:rPr>
              <a:t>hour </a:t>
            </a:r>
            <a:r>
              <a:rPr lang="en-US" b="1" dirty="0" smtClean="0">
                <a:solidFill>
                  <a:srgbClr val="FF0000"/>
                </a:solidFill>
              </a:rPr>
              <a:t>= 20 </a:t>
            </a:r>
            <a:r>
              <a:rPr lang="en-US" sz="1600" b="1" dirty="0" smtClean="0">
                <a:solidFill>
                  <a:srgbClr val="FF0000"/>
                </a:solidFill>
              </a:rPr>
              <a:t>minutes in car</a:t>
            </a:r>
          </a:p>
          <a:p>
            <a:endParaRPr lang="en-US" b="1" dirty="0">
              <a:solidFill>
                <a:srgbClr val="FF0000"/>
              </a:solidFill>
            </a:endParaRPr>
          </a:p>
          <a:p>
            <a:r>
              <a:rPr lang="en-US" b="1" dirty="0" smtClean="0">
                <a:solidFill>
                  <a:srgbClr val="FF0000"/>
                </a:solidFill>
              </a:rPr>
              <a:t>3 + 2 + 20 + 5 = 30 </a:t>
            </a:r>
            <a:r>
              <a:rPr lang="en-US" sz="1600" b="1" dirty="0" smtClean="0">
                <a:solidFill>
                  <a:srgbClr val="FF0000"/>
                </a:solidFill>
              </a:rPr>
              <a:t>minutes to get to her work station.</a:t>
            </a:r>
            <a:endParaRPr lang="en-US" sz="1600" b="1" dirty="0">
              <a:solidFill>
                <a:srgbClr val="FF0000"/>
              </a:solidFill>
            </a:endParaRPr>
          </a:p>
        </p:txBody>
      </p:sp>
      <p:sp>
        <p:nvSpPr>
          <p:cNvPr id="14" name="TextBox 13"/>
          <p:cNvSpPr txBox="1"/>
          <p:nvPr/>
        </p:nvSpPr>
        <p:spPr>
          <a:xfrm>
            <a:off x="2544560" y="2484613"/>
            <a:ext cx="2532937" cy="276999"/>
          </a:xfrm>
          <a:prstGeom prst="rect">
            <a:avLst/>
          </a:prstGeom>
          <a:noFill/>
        </p:spPr>
        <p:txBody>
          <a:bodyPr wrap="none" rtlCol="0">
            <a:spAutoFit/>
          </a:bodyPr>
          <a:lstStyle/>
          <a:p>
            <a:r>
              <a:rPr lang="en-US" sz="1200" b="1" dirty="0" smtClean="0">
                <a:solidFill>
                  <a:srgbClr val="FF0000"/>
                </a:solidFill>
              </a:rPr>
              <a:t>to find the travel time to work by car</a:t>
            </a:r>
            <a:endParaRPr lang="en-US" sz="1200" b="1" dirty="0">
              <a:solidFill>
                <a:srgbClr val="FF0000"/>
              </a:solidFill>
            </a:endParaRPr>
          </a:p>
        </p:txBody>
      </p:sp>
      <p:sp>
        <p:nvSpPr>
          <p:cNvPr id="15" name="TextBox 14"/>
          <p:cNvSpPr txBox="1"/>
          <p:nvPr/>
        </p:nvSpPr>
        <p:spPr>
          <a:xfrm>
            <a:off x="4833063" y="3238651"/>
            <a:ext cx="2449966" cy="276999"/>
          </a:xfrm>
          <a:prstGeom prst="rect">
            <a:avLst/>
          </a:prstGeom>
          <a:noFill/>
        </p:spPr>
        <p:txBody>
          <a:bodyPr wrap="none" rtlCol="0">
            <a:spAutoFit/>
          </a:bodyPr>
          <a:lstStyle/>
          <a:p>
            <a:r>
              <a:rPr lang="en-US" sz="1200" b="1" dirty="0" smtClean="0">
                <a:solidFill>
                  <a:srgbClr val="FF0000"/>
                </a:solidFill>
              </a:rPr>
              <a:t>to find the total travel time to work</a:t>
            </a:r>
            <a:endParaRPr lang="en-US" sz="1200" b="1" dirty="0">
              <a:solidFill>
                <a:srgbClr val="FF0000"/>
              </a:solidFill>
            </a:endParaRPr>
          </a:p>
        </p:txBody>
      </p:sp>
      <p:sp>
        <p:nvSpPr>
          <p:cNvPr id="16" name="TextBox 15"/>
          <p:cNvSpPr txBox="1"/>
          <p:nvPr/>
        </p:nvSpPr>
        <p:spPr>
          <a:xfrm>
            <a:off x="333373" y="5370508"/>
            <a:ext cx="1961499" cy="2862322"/>
          </a:xfrm>
          <a:prstGeom prst="rect">
            <a:avLst/>
          </a:prstGeom>
          <a:noFill/>
        </p:spPr>
        <p:txBody>
          <a:bodyPr wrap="none" rtlCol="0">
            <a:spAutoFit/>
          </a:bodyPr>
          <a:lstStyle/>
          <a:p>
            <a:r>
              <a:rPr lang="en-US" b="1" dirty="0" smtClean="0">
                <a:solidFill>
                  <a:srgbClr val="FF0000"/>
                </a:solidFill>
              </a:rPr>
              <a:t>D = RT</a:t>
            </a:r>
          </a:p>
          <a:p>
            <a:endParaRPr lang="en-US" b="1" dirty="0" smtClean="0">
              <a:solidFill>
                <a:srgbClr val="FF0000"/>
              </a:solidFill>
            </a:endParaRPr>
          </a:p>
          <a:p>
            <a:endParaRPr lang="en-US" b="1" dirty="0">
              <a:solidFill>
                <a:srgbClr val="FF0000"/>
              </a:solidFill>
            </a:endParaRPr>
          </a:p>
          <a:p>
            <a:r>
              <a:rPr lang="en-US" b="1" dirty="0" smtClean="0">
                <a:solidFill>
                  <a:srgbClr val="FF0000"/>
                </a:solidFill>
              </a:rPr>
              <a:t>T = D/R</a:t>
            </a:r>
          </a:p>
          <a:p>
            <a:endParaRPr lang="en-US" b="1" dirty="0" smtClean="0">
              <a:solidFill>
                <a:srgbClr val="FF0000"/>
              </a:solidFill>
            </a:endParaRPr>
          </a:p>
          <a:p>
            <a:endParaRPr lang="en-US" b="1" dirty="0">
              <a:solidFill>
                <a:srgbClr val="FF0000"/>
              </a:solidFill>
            </a:endParaRPr>
          </a:p>
          <a:p>
            <a:r>
              <a:rPr lang="en-US" b="1" dirty="0" err="1" smtClean="0">
                <a:solidFill>
                  <a:srgbClr val="FF0000"/>
                </a:solidFill>
              </a:rPr>
              <a:t>T</a:t>
            </a:r>
            <a:r>
              <a:rPr lang="en-US" b="1" baseline="-25000" dirty="0" err="1" smtClean="0">
                <a:solidFill>
                  <a:srgbClr val="FF0000"/>
                </a:solidFill>
              </a:rPr>
              <a:t>hours</a:t>
            </a:r>
            <a:r>
              <a:rPr lang="en-US" b="1" dirty="0" smtClean="0">
                <a:solidFill>
                  <a:srgbClr val="FF0000"/>
                </a:solidFill>
              </a:rPr>
              <a:t> </a:t>
            </a:r>
            <a:r>
              <a:rPr lang="en-US" b="1" dirty="0">
                <a:solidFill>
                  <a:srgbClr val="FF0000"/>
                </a:solidFill>
              </a:rPr>
              <a:t>= </a:t>
            </a:r>
            <a:r>
              <a:rPr lang="en-US" b="1" dirty="0" smtClean="0">
                <a:solidFill>
                  <a:srgbClr val="FF0000"/>
                </a:solidFill>
              </a:rPr>
              <a:t>D/30 + 1/6</a:t>
            </a:r>
            <a:endParaRPr lang="en-US" b="1" dirty="0">
              <a:solidFill>
                <a:srgbClr val="FF0000"/>
              </a:solidFill>
            </a:endParaRPr>
          </a:p>
          <a:p>
            <a:endParaRPr lang="en-US" b="1" dirty="0">
              <a:solidFill>
                <a:srgbClr val="FF0000"/>
              </a:solidFill>
            </a:endParaRPr>
          </a:p>
          <a:p>
            <a:r>
              <a:rPr lang="en-US" b="1" dirty="0" err="1" smtClean="0">
                <a:solidFill>
                  <a:schemeClr val="tx2">
                    <a:lumMod val="60000"/>
                    <a:lumOff val="40000"/>
                  </a:schemeClr>
                </a:solidFill>
              </a:rPr>
              <a:t>T</a:t>
            </a:r>
            <a:r>
              <a:rPr lang="en-US" b="1" baseline="-25000" dirty="0" err="1" smtClean="0">
                <a:solidFill>
                  <a:schemeClr val="tx2">
                    <a:lumMod val="60000"/>
                    <a:lumOff val="40000"/>
                  </a:schemeClr>
                </a:solidFill>
              </a:rPr>
              <a:t>minutes</a:t>
            </a:r>
            <a:r>
              <a:rPr lang="en-US" b="1" dirty="0" smtClean="0">
                <a:solidFill>
                  <a:schemeClr val="tx2">
                    <a:lumMod val="60000"/>
                    <a:lumOff val="40000"/>
                  </a:schemeClr>
                </a:solidFill>
              </a:rPr>
              <a:t> </a:t>
            </a:r>
            <a:r>
              <a:rPr lang="en-US" b="1" dirty="0">
                <a:solidFill>
                  <a:schemeClr val="tx2">
                    <a:lumMod val="60000"/>
                    <a:lumOff val="40000"/>
                  </a:schemeClr>
                </a:solidFill>
              </a:rPr>
              <a:t>= </a:t>
            </a:r>
            <a:r>
              <a:rPr lang="en-US" b="1" dirty="0" smtClean="0">
                <a:solidFill>
                  <a:schemeClr val="tx2">
                    <a:lumMod val="60000"/>
                    <a:lumOff val="40000"/>
                  </a:schemeClr>
                </a:solidFill>
              </a:rPr>
              <a:t>2D </a:t>
            </a:r>
            <a:r>
              <a:rPr lang="en-US" b="1" dirty="0">
                <a:solidFill>
                  <a:schemeClr val="tx2">
                    <a:lumMod val="60000"/>
                    <a:lumOff val="40000"/>
                  </a:schemeClr>
                </a:solidFill>
              </a:rPr>
              <a:t>+ </a:t>
            </a:r>
            <a:r>
              <a:rPr lang="en-US" b="1" dirty="0" smtClean="0">
                <a:solidFill>
                  <a:schemeClr val="tx2">
                    <a:lumMod val="60000"/>
                    <a:lumOff val="40000"/>
                  </a:schemeClr>
                </a:solidFill>
              </a:rPr>
              <a:t>10</a:t>
            </a:r>
            <a:endParaRPr lang="en-US" b="1" dirty="0">
              <a:solidFill>
                <a:schemeClr val="tx2">
                  <a:lumMod val="60000"/>
                  <a:lumOff val="40000"/>
                </a:schemeClr>
              </a:solidFill>
            </a:endParaRPr>
          </a:p>
          <a:p>
            <a:endParaRPr lang="en-US" b="1" dirty="0">
              <a:solidFill>
                <a:srgbClr val="FF0000"/>
              </a:solidFill>
            </a:endParaRPr>
          </a:p>
        </p:txBody>
      </p:sp>
      <p:sp>
        <p:nvSpPr>
          <p:cNvPr id="18" name="TextBox 17"/>
          <p:cNvSpPr txBox="1"/>
          <p:nvPr/>
        </p:nvSpPr>
        <p:spPr>
          <a:xfrm>
            <a:off x="2420735" y="6237687"/>
            <a:ext cx="2457724" cy="276999"/>
          </a:xfrm>
          <a:prstGeom prst="rect">
            <a:avLst/>
          </a:prstGeom>
          <a:noFill/>
        </p:spPr>
        <p:txBody>
          <a:bodyPr wrap="none" rtlCol="0">
            <a:spAutoFit/>
          </a:bodyPr>
          <a:lstStyle/>
          <a:p>
            <a:r>
              <a:rPr lang="en-US" sz="1200" b="1" dirty="0" smtClean="0">
                <a:solidFill>
                  <a:srgbClr val="FF0000"/>
                </a:solidFill>
              </a:rPr>
              <a:t>to set D is the independent </a:t>
            </a:r>
            <a:r>
              <a:rPr lang="en-US" sz="1200" b="1" dirty="0">
                <a:solidFill>
                  <a:srgbClr val="FF0000"/>
                </a:solidFill>
              </a:rPr>
              <a:t>v</a:t>
            </a:r>
            <a:r>
              <a:rPr lang="en-US" sz="1200" b="1" dirty="0" smtClean="0">
                <a:solidFill>
                  <a:srgbClr val="FF0000"/>
                </a:solidFill>
              </a:rPr>
              <a:t>ariable</a:t>
            </a:r>
            <a:endParaRPr lang="en-US" sz="1200" b="1" dirty="0">
              <a:solidFill>
                <a:srgbClr val="FF0000"/>
              </a:solidFill>
            </a:endParaRPr>
          </a:p>
        </p:txBody>
      </p:sp>
      <p:sp>
        <p:nvSpPr>
          <p:cNvPr id="19" name="TextBox 18"/>
          <p:cNvSpPr txBox="1"/>
          <p:nvPr/>
        </p:nvSpPr>
        <p:spPr>
          <a:xfrm>
            <a:off x="2420735" y="7028262"/>
            <a:ext cx="3808607" cy="276999"/>
          </a:xfrm>
          <a:prstGeom prst="rect">
            <a:avLst/>
          </a:prstGeom>
          <a:noFill/>
        </p:spPr>
        <p:txBody>
          <a:bodyPr wrap="none" rtlCol="0">
            <a:spAutoFit/>
          </a:bodyPr>
          <a:lstStyle/>
          <a:p>
            <a:r>
              <a:rPr lang="en-US" sz="1200" b="1" dirty="0" smtClean="0">
                <a:solidFill>
                  <a:srgbClr val="FF0000"/>
                </a:solidFill>
              </a:rPr>
              <a:t>To account for walking time, 10 minutes = 1/6 of an hour.</a:t>
            </a:r>
            <a:endParaRPr lang="en-US" sz="1200" b="1" dirty="0">
              <a:solidFill>
                <a:srgbClr val="FF0000"/>
              </a:solidFill>
            </a:endParaRPr>
          </a:p>
        </p:txBody>
      </p:sp>
      <p:sp>
        <p:nvSpPr>
          <p:cNvPr id="20" name="TextBox 19"/>
          <p:cNvSpPr txBox="1"/>
          <p:nvPr/>
        </p:nvSpPr>
        <p:spPr>
          <a:xfrm>
            <a:off x="1008398" y="8073251"/>
            <a:ext cx="3611227" cy="830997"/>
          </a:xfrm>
          <a:prstGeom prst="rect">
            <a:avLst/>
          </a:prstGeom>
          <a:noFill/>
        </p:spPr>
        <p:txBody>
          <a:bodyPr wrap="square" rtlCol="0">
            <a:spAutoFit/>
          </a:bodyPr>
          <a:lstStyle/>
          <a:p>
            <a:r>
              <a:rPr lang="en-US" sz="1200" b="1" dirty="0" smtClean="0">
                <a:solidFill>
                  <a:srgbClr val="FF0000"/>
                </a:solidFill>
              </a:rPr>
              <a:t>The amount of time it takes Buttercup to get to work is directly related to how far she is from work.  In addition, it takes her 10 minutes (1/6 hour) to walk to and from her car.</a:t>
            </a:r>
            <a:endParaRPr lang="en-US" sz="1200" b="1" dirty="0">
              <a:solidFill>
                <a:srgbClr val="FF0000"/>
              </a:solidFill>
            </a:endParaRPr>
          </a:p>
        </p:txBody>
      </p:sp>
      <p:sp>
        <p:nvSpPr>
          <p:cNvPr id="21" name="TextBox 20"/>
          <p:cNvSpPr txBox="1"/>
          <p:nvPr/>
        </p:nvSpPr>
        <p:spPr>
          <a:xfrm>
            <a:off x="2420734" y="7552137"/>
            <a:ext cx="3116238" cy="276999"/>
          </a:xfrm>
          <a:prstGeom prst="rect">
            <a:avLst/>
          </a:prstGeom>
          <a:noFill/>
        </p:spPr>
        <p:txBody>
          <a:bodyPr wrap="none" rtlCol="0">
            <a:spAutoFit/>
          </a:bodyPr>
          <a:lstStyle/>
          <a:p>
            <a:r>
              <a:rPr lang="en-US" sz="1200" b="1" dirty="0" smtClean="0">
                <a:solidFill>
                  <a:schemeClr val="tx2">
                    <a:lumMod val="60000"/>
                    <a:lumOff val="40000"/>
                  </a:schemeClr>
                </a:solidFill>
              </a:rPr>
              <a:t>To convert back to minutes for next problem.</a:t>
            </a:r>
            <a:endParaRPr lang="en-US" sz="1200" b="1" dirty="0">
              <a:solidFill>
                <a:schemeClr val="tx2">
                  <a:lumMod val="60000"/>
                  <a:lumOff val="40000"/>
                </a:schemeClr>
              </a:solidFill>
            </a:endParaRPr>
          </a:p>
        </p:txBody>
      </p:sp>
    </p:spTree>
    <p:extLst>
      <p:ext uri="{BB962C8B-B14F-4D97-AF65-F5344CB8AC3E}">
        <p14:creationId xmlns:p14="http://schemas.microsoft.com/office/powerpoint/2010/main" val="71122473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638576170"/>
              </p:ext>
            </p:extLst>
          </p:nvPr>
        </p:nvGraphicFramePr>
        <p:xfrm>
          <a:off x="593830" y="1813195"/>
          <a:ext cx="1281006" cy="3059430"/>
        </p:xfrm>
        <a:graphic>
          <a:graphicData uri="http://schemas.openxmlformats.org/drawingml/2006/table">
            <a:tbl>
              <a:tblPr>
                <a:tableStyleId>{5C22544A-7EE6-4342-B048-85BDC9FD1C3A}</a:tableStyleId>
              </a:tblPr>
              <a:tblGrid>
                <a:gridCol w="592062"/>
                <a:gridCol w="688944"/>
              </a:tblGrid>
              <a:tr h="419100">
                <a:tc>
                  <a:txBody>
                    <a:bodyPr/>
                    <a:lstStyle/>
                    <a:p>
                      <a:pPr algn="ctr" fontAlgn="b"/>
                      <a:r>
                        <a:rPr lang="en-US" sz="1200" b="1" u="none" strike="noStrike" dirty="0">
                          <a:effectLst/>
                        </a:rPr>
                        <a:t>Time    </a:t>
                      </a:r>
                      <a:r>
                        <a:rPr lang="en-US" sz="1200" b="1" u="none" strike="noStrike" dirty="0" smtClean="0">
                          <a:effectLst/>
                        </a:rPr>
                        <a:t>(t)</a:t>
                      </a:r>
                      <a:endParaRPr lang="en-US" sz="1200" b="1"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1" u="none" strike="noStrike" dirty="0">
                          <a:effectLst/>
                        </a:rPr>
                        <a:t>Distance </a:t>
                      </a:r>
                      <a:r>
                        <a:rPr lang="en-US" sz="1200" b="1" u="none" strike="noStrike" dirty="0" smtClean="0">
                          <a:effectLst/>
                        </a:rPr>
                        <a:t>(d)</a:t>
                      </a:r>
                      <a:endParaRPr lang="en-US" sz="1200" b="1"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2000" b="1" u="none" strike="noStrike" dirty="0">
                          <a:solidFill>
                            <a:srgbClr val="FF0000"/>
                          </a:solidFill>
                          <a:effectLst/>
                        </a:rPr>
                        <a:t> </a:t>
                      </a:r>
                      <a:r>
                        <a:rPr lang="en-US" sz="2000" b="1" u="none" strike="noStrike" dirty="0" smtClean="0">
                          <a:solidFill>
                            <a:srgbClr val="FF0000"/>
                          </a:solidFill>
                          <a:effectLst/>
                        </a:rPr>
                        <a:t>0</a:t>
                      </a:r>
                      <a:endParaRPr lang="en-US" sz="2000" b="1" i="0" u="none" strike="noStrike" dirty="0">
                        <a:solidFill>
                          <a:srgbClr val="FF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u="none" strike="noStrike" dirty="0" smtClean="0">
                          <a:solidFill>
                            <a:srgbClr val="FF0000"/>
                          </a:solidFill>
                          <a:effectLst/>
                        </a:rPr>
                        <a:t>-5</a:t>
                      </a:r>
                      <a:endParaRPr lang="en-US" sz="2000" b="1" i="0" u="none" strike="noStrike" dirty="0">
                        <a:solidFill>
                          <a:srgbClr val="FF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2000" b="1" u="none" strike="noStrike" dirty="0">
                          <a:solidFill>
                            <a:srgbClr val="FF0000"/>
                          </a:solidFill>
                          <a:effectLst/>
                        </a:rPr>
                        <a:t> </a:t>
                      </a:r>
                      <a:r>
                        <a:rPr lang="en-US" sz="2000" b="1" u="none" strike="noStrike" dirty="0" smtClean="0">
                          <a:solidFill>
                            <a:srgbClr val="FF0000"/>
                          </a:solidFill>
                          <a:effectLst/>
                        </a:rPr>
                        <a:t>10</a:t>
                      </a:r>
                      <a:endParaRPr lang="en-US" sz="2000" b="1" i="0" u="none" strike="noStrike" dirty="0">
                        <a:solidFill>
                          <a:srgbClr val="FF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u="none" strike="noStrike" dirty="0">
                          <a:solidFill>
                            <a:srgbClr val="FF0000"/>
                          </a:solidFill>
                          <a:effectLst/>
                        </a:rPr>
                        <a:t> </a:t>
                      </a:r>
                      <a:r>
                        <a:rPr lang="en-US" sz="2000" b="1" u="none" strike="noStrike" dirty="0" smtClean="0">
                          <a:solidFill>
                            <a:srgbClr val="FF0000"/>
                          </a:solidFill>
                          <a:effectLst/>
                        </a:rPr>
                        <a:t>0</a:t>
                      </a:r>
                      <a:endParaRPr lang="en-US" sz="2000" b="1" i="0" u="none" strike="noStrike" dirty="0">
                        <a:solidFill>
                          <a:srgbClr val="FF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2000" b="1" u="none" strike="noStrike" dirty="0">
                          <a:solidFill>
                            <a:srgbClr val="FF0000"/>
                          </a:solidFill>
                          <a:effectLst/>
                        </a:rPr>
                        <a:t> </a:t>
                      </a:r>
                      <a:r>
                        <a:rPr lang="en-US" sz="2000" b="1" u="none" strike="noStrike" dirty="0" smtClean="0">
                          <a:solidFill>
                            <a:srgbClr val="FF0000"/>
                          </a:solidFill>
                          <a:effectLst/>
                        </a:rPr>
                        <a:t>40</a:t>
                      </a:r>
                      <a:endParaRPr lang="en-US" sz="2000" b="1" i="0" u="none" strike="noStrike" dirty="0">
                        <a:solidFill>
                          <a:srgbClr val="FF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u="none" strike="noStrike" dirty="0">
                          <a:solidFill>
                            <a:srgbClr val="FF0000"/>
                          </a:solidFill>
                          <a:effectLst/>
                        </a:rPr>
                        <a:t> </a:t>
                      </a:r>
                      <a:r>
                        <a:rPr lang="en-US" sz="2000" b="1" u="none" strike="noStrike" dirty="0" smtClean="0">
                          <a:solidFill>
                            <a:srgbClr val="FF0000"/>
                          </a:solidFill>
                          <a:effectLst/>
                        </a:rPr>
                        <a:t>15</a:t>
                      </a:r>
                      <a:endParaRPr lang="en-US" sz="2000" b="1" i="0" u="none" strike="noStrike" dirty="0">
                        <a:solidFill>
                          <a:srgbClr val="FF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2000" b="1" u="none" strike="noStrike" dirty="0">
                          <a:solidFill>
                            <a:srgbClr val="FF0000"/>
                          </a:solidFill>
                          <a:effectLst/>
                        </a:rPr>
                        <a:t> </a:t>
                      </a:r>
                      <a:r>
                        <a:rPr lang="en-US" sz="2000" b="1" u="none" strike="noStrike" dirty="0" smtClean="0">
                          <a:solidFill>
                            <a:srgbClr val="FF0000"/>
                          </a:solidFill>
                          <a:effectLst/>
                        </a:rPr>
                        <a:t>60</a:t>
                      </a:r>
                      <a:endParaRPr lang="en-US" sz="2000" b="1" i="0" u="none" strike="noStrike" dirty="0">
                        <a:solidFill>
                          <a:srgbClr val="FF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u="none" strike="noStrike" dirty="0" smtClean="0">
                          <a:solidFill>
                            <a:srgbClr val="FF0000"/>
                          </a:solidFill>
                          <a:effectLst/>
                        </a:rPr>
                        <a:t>25</a:t>
                      </a:r>
                      <a:endParaRPr lang="en-US" sz="2000" b="1" i="0" u="none" strike="noStrike" dirty="0">
                        <a:solidFill>
                          <a:srgbClr val="FF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2000" b="1" u="none" strike="noStrike" dirty="0">
                          <a:solidFill>
                            <a:srgbClr val="FF0000"/>
                          </a:solidFill>
                          <a:effectLst/>
                        </a:rPr>
                        <a:t> </a:t>
                      </a:r>
                      <a:r>
                        <a:rPr lang="en-US" sz="2000" b="1" u="none" strike="noStrike" dirty="0" smtClean="0">
                          <a:solidFill>
                            <a:srgbClr val="FF0000"/>
                          </a:solidFill>
                          <a:effectLst/>
                        </a:rPr>
                        <a:t>100</a:t>
                      </a:r>
                      <a:endParaRPr lang="en-US" sz="2000" b="1" i="0" u="none" strike="noStrike" dirty="0">
                        <a:solidFill>
                          <a:srgbClr val="FF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u="none" strike="noStrike" dirty="0" smtClean="0">
                          <a:solidFill>
                            <a:srgbClr val="FF0000"/>
                          </a:solidFill>
                          <a:effectLst/>
                        </a:rPr>
                        <a:t>45</a:t>
                      </a:r>
                      <a:endParaRPr lang="en-US" sz="2000" b="1" i="0" u="none" strike="noStrike" dirty="0">
                        <a:solidFill>
                          <a:srgbClr val="FF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2000" b="1" u="none" strike="noStrike" dirty="0" smtClean="0">
                          <a:solidFill>
                            <a:srgbClr val="FF0000"/>
                          </a:solidFill>
                          <a:effectLst/>
                        </a:rPr>
                        <a:t>140</a:t>
                      </a:r>
                      <a:endParaRPr lang="en-US" sz="2000" b="1" i="0" u="none" strike="noStrike" dirty="0">
                        <a:solidFill>
                          <a:srgbClr val="FF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u="none" strike="noStrike" dirty="0" smtClean="0">
                          <a:solidFill>
                            <a:srgbClr val="FF0000"/>
                          </a:solidFill>
                          <a:effectLst/>
                        </a:rPr>
                        <a:t>65</a:t>
                      </a:r>
                      <a:endParaRPr lang="en-US" sz="2000" b="1" i="0" u="none" strike="noStrike" dirty="0">
                        <a:solidFill>
                          <a:srgbClr val="FF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2000" b="1" u="none" strike="noStrike" dirty="0" smtClean="0">
                          <a:solidFill>
                            <a:srgbClr val="FF0000"/>
                          </a:solidFill>
                          <a:effectLst/>
                        </a:rPr>
                        <a:t>160</a:t>
                      </a:r>
                      <a:endParaRPr lang="en-US" sz="2000" b="1" i="0" u="none" strike="noStrike" dirty="0">
                        <a:solidFill>
                          <a:srgbClr val="FF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u="none" strike="noStrike" dirty="0" smtClean="0">
                          <a:solidFill>
                            <a:srgbClr val="FF0000"/>
                          </a:solidFill>
                          <a:effectLst/>
                        </a:rPr>
                        <a:t>75</a:t>
                      </a:r>
                      <a:endParaRPr lang="en-US" sz="2000" b="1" i="0" u="none" strike="noStrike" dirty="0">
                        <a:solidFill>
                          <a:srgbClr val="FF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22" name="Table 21"/>
          <p:cNvGraphicFramePr>
            <a:graphicFrameLocks noGrp="1"/>
          </p:cNvGraphicFramePr>
          <p:nvPr>
            <p:extLst>
              <p:ext uri="{D42A27DB-BD31-4B8C-83A1-F6EECF244321}">
                <p14:modId xmlns:p14="http://schemas.microsoft.com/office/powerpoint/2010/main" val="2781569085"/>
              </p:ext>
            </p:extLst>
          </p:nvPr>
        </p:nvGraphicFramePr>
        <p:xfrm>
          <a:off x="593830" y="6683574"/>
          <a:ext cx="1281006" cy="1927860"/>
        </p:xfrm>
        <a:graphic>
          <a:graphicData uri="http://schemas.openxmlformats.org/drawingml/2006/table">
            <a:tbl>
              <a:tblPr>
                <a:tableStyleId>{5C22544A-7EE6-4342-B048-85BDC9FD1C3A}</a:tableStyleId>
              </a:tblPr>
              <a:tblGrid>
                <a:gridCol w="592062"/>
                <a:gridCol w="688944"/>
              </a:tblGrid>
              <a:tr h="419100">
                <a:tc>
                  <a:txBody>
                    <a:bodyPr/>
                    <a:lstStyle/>
                    <a:p>
                      <a:pPr algn="ctr" fontAlgn="b"/>
                      <a:r>
                        <a:rPr lang="en-US" sz="1200" b="1" u="none" strike="noStrike" dirty="0">
                          <a:effectLst/>
                        </a:rPr>
                        <a:t>Time    </a:t>
                      </a:r>
                      <a:r>
                        <a:rPr lang="en-US" sz="1200" b="1" u="none" strike="noStrike" dirty="0" smtClean="0">
                          <a:effectLst/>
                        </a:rPr>
                        <a:t>(t)</a:t>
                      </a:r>
                      <a:endParaRPr lang="en-US" sz="1200" b="1"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1" u="none" strike="noStrike" dirty="0">
                          <a:effectLst/>
                        </a:rPr>
                        <a:t>Distance </a:t>
                      </a:r>
                      <a:r>
                        <a:rPr lang="en-US" sz="1200" b="1" u="none" strike="noStrike" dirty="0" smtClean="0">
                          <a:effectLst/>
                        </a:rPr>
                        <a:t>(d)</a:t>
                      </a:r>
                      <a:endParaRPr lang="en-US" sz="1200" b="1"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2000" b="1" u="none" strike="noStrike" dirty="0" smtClean="0">
                          <a:solidFill>
                            <a:srgbClr val="00B050"/>
                          </a:solidFill>
                          <a:effectLst/>
                        </a:rPr>
                        <a:t>0</a:t>
                      </a:r>
                      <a:endParaRPr lang="en-US" sz="20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u="none" strike="noStrike" dirty="0" smtClean="0">
                          <a:solidFill>
                            <a:srgbClr val="00B050"/>
                          </a:solidFill>
                          <a:effectLst/>
                        </a:rPr>
                        <a:t>-10</a:t>
                      </a:r>
                      <a:endParaRPr lang="en-US" sz="20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2000" b="1" u="none" strike="noStrike" dirty="0" smtClean="0">
                          <a:solidFill>
                            <a:srgbClr val="00B050"/>
                          </a:solidFill>
                          <a:effectLst/>
                        </a:rPr>
                        <a:t>60</a:t>
                      </a:r>
                      <a:endParaRPr lang="en-US" sz="20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u="none" strike="noStrike" dirty="0" smtClean="0">
                          <a:solidFill>
                            <a:srgbClr val="00B050"/>
                          </a:solidFill>
                          <a:effectLst/>
                        </a:rPr>
                        <a:t>20</a:t>
                      </a:r>
                      <a:endParaRPr lang="en-US" sz="20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2000" b="1" u="none" strike="noStrike" dirty="0" smtClean="0">
                          <a:solidFill>
                            <a:srgbClr val="00B050"/>
                          </a:solidFill>
                          <a:effectLst/>
                        </a:rPr>
                        <a:t>150</a:t>
                      </a:r>
                      <a:endParaRPr lang="en-US" sz="20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u="none" strike="noStrike" dirty="0" smtClean="0">
                          <a:solidFill>
                            <a:srgbClr val="00B050"/>
                          </a:solidFill>
                          <a:effectLst/>
                        </a:rPr>
                        <a:t>65</a:t>
                      </a:r>
                      <a:endParaRPr lang="en-US" sz="20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2000" b="1" u="none" strike="noStrike" dirty="0" smtClean="0">
                          <a:solidFill>
                            <a:srgbClr val="00B050"/>
                          </a:solidFill>
                          <a:effectLst/>
                        </a:rPr>
                        <a:t>160</a:t>
                      </a:r>
                      <a:endParaRPr lang="en-US" sz="20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u="none" strike="noStrike" dirty="0" smtClean="0">
                          <a:solidFill>
                            <a:srgbClr val="00B050"/>
                          </a:solidFill>
                          <a:effectLst/>
                        </a:rPr>
                        <a:t>95</a:t>
                      </a:r>
                      <a:endParaRPr lang="en-US" sz="20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pSp>
        <p:nvGrpSpPr>
          <p:cNvPr id="3" name="Group 2"/>
          <p:cNvGrpSpPr/>
          <p:nvPr/>
        </p:nvGrpSpPr>
        <p:grpSpPr>
          <a:xfrm>
            <a:off x="641444" y="562113"/>
            <a:ext cx="6629762" cy="8899019"/>
            <a:chOff x="528957" y="298561"/>
            <a:chExt cx="7152206" cy="9600287"/>
          </a:xfrm>
        </p:grpSpPr>
        <p:sp>
          <p:nvSpPr>
            <p:cNvPr id="6" name="TextBox 5"/>
            <p:cNvSpPr txBox="1"/>
            <p:nvPr/>
          </p:nvSpPr>
          <p:spPr>
            <a:xfrm>
              <a:off x="528957" y="5666035"/>
              <a:ext cx="7027545" cy="656875"/>
            </a:xfrm>
            <a:prstGeom prst="rect">
              <a:avLst/>
            </a:prstGeom>
            <a:noFill/>
          </p:spPr>
          <p:txBody>
            <a:bodyPr wrap="square" lIns="101882" tIns="50941" rIns="101882" bIns="50941" rtlCol="0">
              <a:spAutoFit/>
            </a:bodyPr>
            <a:lstStyle/>
            <a:p>
              <a:r>
                <a:rPr lang="en-US" sz="1200" b="1" dirty="0"/>
                <a:t>D:  </a:t>
              </a:r>
              <a:r>
                <a:rPr lang="en-US" sz="1200" dirty="0"/>
                <a:t>If Buttercup stops at a Drive-Thru on her way to work, 10 minutes is added to her total travel time.  Write a new equation to explain her trips to work when she stops at a Drive-Thru.  Make a new data table below.  Make a second line on the above graph to represent this new expression.  Explain the combined graph.</a:t>
              </a:r>
            </a:p>
          </p:txBody>
        </p:sp>
        <p:sp>
          <p:nvSpPr>
            <p:cNvPr id="7" name="TextBox 6"/>
            <p:cNvSpPr txBox="1"/>
            <p:nvPr/>
          </p:nvSpPr>
          <p:spPr>
            <a:xfrm>
              <a:off x="528957" y="298561"/>
              <a:ext cx="7027545" cy="660180"/>
            </a:xfrm>
            <a:prstGeom prst="rect">
              <a:avLst/>
            </a:prstGeom>
            <a:noFill/>
          </p:spPr>
          <p:txBody>
            <a:bodyPr wrap="square" lIns="101882" tIns="50941" rIns="101882" bIns="50941" rtlCol="0">
              <a:spAutoFit/>
            </a:bodyPr>
            <a:lstStyle/>
            <a:p>
              <a:r>
                <a:rPr lang="en-US" sz="1200" b="1" dirty="0"/>
                <a:t>C:  </a:t>
              </a:r>
              <a:r>
                <a:rPr lang="en-US" sz="1200" dirty="0"/>
                <a:t>Rewrite the equation from Part B in the line provided.  Use this equation to create a data table showing the relationship between time (in 5 minute increments) and distance to work (in miles).  Draw a graph using the data or equation.</a:t>
              </a:r>
            </a:p>
          </p:txBody>
        </p:sp>
        <p:grpSp>
          <p:nvGrpSpPr>
            <p:cNvPr id="12" name="Group 11"/>
            <p:cNvGrpSpPr/>
            <p:nvPr/>
          </p:nvGrpSpPr>
          <p:grpSpPr>
            <a:xfrm>
              <a:off x="2334734" y="1192629"/>
              <a:ext cx="4899273" cy="4290005"/>
              <a:chOff x="2364858" y="1884308"/>
              <a:chExt cx="4322888" cy="3900003"/>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719" t="22364" r="38516" b="23824"/>
              <a:stretch/>
            </p:blipFill>
            <p:spPr bwMode="auto">
              <a:xfrm>
                <a:off x="2998292" y="2475885"/>
                <a:ext cx="3183433" cy="2753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a:xfrm flipV="1">
                <a:off x="3007817" y="2171085"/>
                <a:ext cx="0" cy="304914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007817" y="4846967"/>
                <a:ext cx="344061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857962" y="1884308"/>
                <a:ext cx="281751" cy="363736"/>
              </a:xfrm>
              <a:prstGeom prst="rect">
                <a:avLst/>
              </a:prstGeom>
              <a:noFill/>
            </p:spPr>
            <p:txBody>
              <a:bodyPr wrap="none" rtlCol="0">
                <a:spAutoFit/>
              </a:bodyPr>
              <a:lstStyle/>
              <a:p>
                <a:r>
                  <a:rPr lang="en-US" dirty="0" smtClean="0"/>
                  <a:t>d</a:t>
                </a:r>
                <a:endParaRPr lang="en-US" dirty="0"/>
              </a:p>
            </p:txBody>
          </p:sp>
          <p:sp>
            <p:nvSpPr>
              <p:cNvPr id="13" name="TextBox 12"/>
              <p:cNvSpPr txBox="1"/>
              <p:nvPr/>
            </p:nvSpPr>
            <p:spPr>
              <a:xfrm>
                <a:off x="6448427" y="5026618"/>
                <a:ext cx="239319" cy="363736"/>
              </a:xfrm>
              <a:prstGeom prst="rect">
                <a:avLst/>
              </a:prstGeom>
              <a:noFill/>
            </p:spPr>
            <p:txBody>
              <a:bodyPr wrap="none" rtlCol="0">
                <a:spAutoFit/>
              </a:bodyPr>
              <a:lstStyle/>
              <a:p>
                <a:r>
                  <a:rPr lang="en-US" dirty="0" smtClean="0"/>
                  <a:t>t</a:t>
                </a:r>
                <a:endParaRPr lang="en-US" dirty="0"/>
              </a:p>
            </p:txBody>
          </p:sp>
          <p:sp>
            <p:nvSpPr>
              <p:cNvPr id="14" name="TextBox 13"/>
              <p:cNvSpPr txBox="1"/>
              <p:nvPr/>
            </p:nvSpPr>
            <p:spPr>
              <a:xfrm>
                <a:off x="3852500" y="5532494"/>
                <a:ext cx="620984" cy="251817"/>
              </a:xfrm>
              <a:prstGeom prst="rect">
                <a:avLst/>
              </a:prstGeom>
              <a:noFill/>
            </p:spPr>
            <p:txBody>
              <a:bodyPr wrap="none" rtlCol="0">
                <a:spAutoFit/>
              </a:bodyPr>
              <a:lstStyle/>
              <a:p>
                <a:r>
                  <a:rPr lang="en-US" sz="1200" b="1" dirty="0"/>
                  <a:t>minutes</a:t>
                </a:r>
              </a:p>
            </p:txBody>
          </p:sp>
          <p:sp>
            <p:nvSpPr>
              <p:cNvPr id="15" name="TextBox 14"/>
              <p:cNvSpPr txBox="1"/>
              <p:nvPr/>
            </p:nvSpPr>
            <p:spPr>
              <a:xfrm>
                <a:off x="2364858" y="2969542"/>
                <a:ext cx="356319" cy="1080132"/>
              </a:xfrm>
              <a:prstGeom prst="rect">
                <a:avLst/>
              </a:prstGeom>
              <a:noFill/>
            </p:spPr>
            <p:txBody>
              <a:bodyPr vert="wordArtVert" wrap="none" rtlCol="0">
                <a:spAutoFit/>
              </a:bodyPr>
              <a:lstStyle/>
              <a:p>
                <a:r>
                  <a:rPr lang="en-US" sz="1200" b="1" dirty="0"/>
                  <a:t>miles</a:t>
                </a:r>
              </a:p>
            </p:txBody>
          </p:sp>
          <p:sp>
            <p:nvSpPr>
              <p:cNvPr id="16" name="TextBox 15"/>
              <p:cNvSpPr txBox="1"/>
              <p:nvPr/>
            </p:nvSpPr>
            <p:spPr>
              <a:xfrm>
                <a:off x="3048936" y="5132347"/>
                <a:ext cx="3201590" cy="271661"/>
              </a:xfrm>
              <a:prstGeom prst="rect">
                <a:avLst/>
              </a:prstGeom>
              <a:noFill/>
            </p:spPr>
            <p:txBody>
              <a:bodyPr wrap="none" rtlCol="0">
                <a:spAutoFit/>
              </a:bodyPr>
              <a:lstStyle/>
              <a:p>
                <a:r>
                  <a:rPr lang="en-US" sz="1200" b="1" dirty="0" smtClean="0"/>
                  <a:t>10  20  </a:t>
                </a:r>
                <a:r>
                  <a:rPr lang="en-US" sz="1200" b="1" dirty="0"/>
                  <a:t>30 </a:t>
                </a:r>
                <a:r>
                  <a:rPr lang="en-US" sz="1200" b="1" dirty="0" smtClean="0"/>
                  <a:t>40 </a:t>
                </a:r>
                <a:r>
                  <a:rPr lang="en-US" sz="1200" b="1" dirty="0"/>
                  <a:t>50  </a:t>
                </a:r>
                <a:r>
                  <a:rPr lang="en-US" sz="1200" b="1" dirty="0" smtClean="0"/>
                  <a:t>60 </a:t>
                </a:r>
                <a:r>
                  <a:rPr lang="en-US" sz="1200" b="1" dirty="0"/>
                  <a:t>70 </a:t>
                </a:r>
                <a:r>
                  <a:rPr lang="en-US" sz="1200" b="1" dirty="0" smtClean="0"/>
                  <a:t>80  </a:t>
                </a:r>
                <a:r>
                  <a:rPr lang="en-US" sz="1200" b="1" dirty="0"/>
                  <a:t>90      110      130    </a:t>
                </a:r>
                <a:r>
                  <a:rPr lang="en-US" sz="1200" b="1" dirty="0" smtClean="0"/>
                  <a:t> </a:t>
                </a:r>
                <a:r>
                  <a:rPr lang="en-US" sz="1200" b="1" dirty="0"/>
                  <a:t>150</a:t>
                </a:r>
              </a:p>
            </p:txBody>
          </p:sp>
          <p:sp>
            <p:nvSpPr>
              <p:cNvPr id="17" name="TextBox 16"/>
              <p:cNvSpPr txBox="1"/>
              <p:nvPr/>
            </p:nvSpPr>
            <p:spPr>
              <a:xfrm>
                <a:off x="2557636" y="2367256"/>
                <a:ext cx="506092" cy="2988271"/>
              </a:xfrm>
              <a:prstGeom prst="rect">
                <a:avLst/>
              </a:prstGeom>
              <a:noFill/>
            </p:spPr>
            <p:txBody>
              <a:bodyPr vert="horz" wrap="square" rtlCol="0">
                <a:spAutoFit/>
              </a:bodyPr>
              <a:lstStyle/>
              <a:p>
                <a:pPr algn="r"/>
                <a:r>
                  <a:rPr lang="en-US" sz="1200" b="1" dirty="0" smtClean="0">
                    <a:solidFill>
                      <a:srgbClr val="FF0000"/>
                    </a:solidFill>
                  </a:rPr>
                  <a:t>65</a:t>
                </a:r>
                <a:endParaRPr lang="en-US" sz="1200" b="1" dirty="0">
                  <a:solidFill>
                    <a:srgbClr val="FF0000"/>
                  </a:solidFill>
                </a:endParaRPr>
              </a:p>
              <a:p>
                <a:pPr algn="r"/>
                <a:r>
                  <a:rPr lang="en-US" sz="1200" b="1" dirty="0">
                    <a:solidFill>
                      <a:srgbClr val="FF0000"/>
                    </a:solidFill>
                  </a:rPr>
                  <a:t>60</a:t>
                </a:r>
              </a:p>
              <a:p>
                <a:pPr algn="r"/>
                <a:r>
                  <a:rPr lang="en-US" sz="1200" b="1" dirty="0">
                    <a:solidFill>
                      <a:srgbClr val="FF0000"/>
                    </a:solidFill>
                  </a:rPr>
                  <a:t>55</a:t>
                </a:r>
              </a:p>
              <a:p>
                <a:pPr algn="r"/>
                <a:r>
                  <a:rPr lang="en-US" sz="1200" b="1" dirty="0">
                    <a:solidFill>
                      <a:srgbClr val="FF0000"/>
                    </a:solidFill>
                  </a:rPr>
                  <a:t>50</a:t>
                </a:r>
              </a:p>
              <a:p>
                <a:pPr algn="r"/>
                <a:r>
                  <a:rPr lang="en-US" sz="1200" b="1" dirty="0">
                    <a:solidFill>
                      <a:srgbClr val="FF0000"/>
                    </a:solidFill>
                  </a:rPr>
                  <a:t>45</a:t>
                </a:r>
              </a:p>
              <a:p>
                <a:pPr algn="r"/>
                <a:r>
                  <a:rPr lang="en-US" sz="1200" b="1" dirty="0">
                    <a:solidFill>
                      <a:srgbClr val="FF0000"/>
                    </a:solidFill>
                  </a:rPr>
                  <a:t>40</a:t>
                </a:r>
              </a:p>
              <a:p>
                <a:pPr algn="r"/>
                <a:r>
                  <a:rPr lang="en-US" sz="1200" b="1" dirty="0">
                    <a:solidFill>
                      <a:srgbClr val="FF0000"/>
                    </a:solidFill>
                  </a:rPr>
                  <a:t>35</a:t>
                </a:r>
              </a:p>
              <a:p>
                <a:pPr algn="r"/>
                <a:r>
                  <a:rPr lang="en-US" sz="1200" b="1" dirty="0">
                    <a:solidFill>
                      <a:srgbClr val="FF0000"/>
                    </a:solidFill>
                  </a:rPr>
                  <a:t>30 </a:t>
                </a:r>
                <a:endParaRPr lang="en-US" sz="1200" b="1" dirty="0" smtClean="0">
                  <a:solidFill>
                    <a:srgbClr val="FF0000"/>
                  </a:solidFill>
                </a:endParaRPr>
              </a:p>
              <a:p>
                <a:pPr algn="r"/>
                <a:r>
                  <a:rPr lang="en-US" sz="1200" b="1" dirty="0" smtClean="0">
                    <a:solidFill>
                      <a:srgbClr val="FF0000"/>
                    </a:solidFill>
                  </a:rPr>
                  <a:t>25</a:t>
                </a:r>
              </a:p>
              <a:p>
                <a:pPr algn="r"/>
                <a:r>
                  <a:rPr lang="en-US" sz="1200" b="1" dirty="0" smtClean="0">
                    <a:solidFill>
                      <a:srgbClr val="FF0000"/>
                    </a:solidFill>
                  </a:rPr>
                  <a:t> </a:t>
                </a:r>
                <a:r>
                  <a:rPr lang="en-US" sz="1200" b="1" dirty="0">
                    <a:solidFill>
                      <a:srgbClr val="FF0000"/>
                    </a:solidFill>
                  </a:rPr>
                  <a:t>20 </a:t>
                </a:r>
                <a:r>
                  <a:rPr lang="en-US" sz="1200" b="1" dirty="0" smtClean="0">
                    <a:solidFill>
                      <a:srgbClr val="FF0000"/>
                    </a:solidFill>
                  </a:rPr>
                  <a:t>15</a:t>
                </a:r>
              </a:p>
              <a:p>
                <a:pPr algn="r"/>
                <a:r>
                  <a:rPr lang="en-US" sz="1200" b="1" dirty="0" smtClean="0">
                    <a:solidFill>
                      <a:srgbClr val="FF0000"/>
                    </a:solidFill>
                  </a:rPr>
                  <a:t> 10</a:t>
                </a:r>
              </a:p>
              <a:p>
                <a:pPr algn="r"/>
                <a:r>
                  <a:rPr lang="en-US" sz="1200" b="1" dirty="0" smtClean="0">
                    <a:solidFill>
                      <a:srgbClr val="FF0000"/>
                    </a:solidFill>
                  </a:rPr>
                  <a:t>5</a:t>
                </a:r>
              </a:p>
              <a:p>
                <a:pPr algn="r"/>
                <a:r>
                  <a:rPr lang="en-US" sz="1200" b="1" dirty="0" smtClean="0">
                    <a:solidFill>
                      <a:srgbClr val="FF0000"/>
                    </a:solidFill>
                  </a:rPr>
                  <a:t>0</a:t>
                </a:r>
              </a:p>
              <a:p>
                <a:pPr algn="r"/>
                <a:r>
                  <a:rPr lang="en-US" sz="1200" b="1" dirty="0" smtClean="0">
                    <a:solidFill>
                      <a:srgbClr val="FF0000"/>
                    </a:solidFill>
                  </a:rPr>
                  <a:t>-5</a:t>
                </a:r>
              </a:p>
              <a:p>
                <a:pPr algn="r"/>
                <a:r>
                  <a:rPr lang="en-US" sz="1200" b="1" dirty="0" smtClean="0">
                    <a:solidFill>
                      <a:srgbClr val="FF0000"/>
                    </a:solidFill>
                  </a:rPr>
                  <a:t>-10</a:t>
                </a:r>
                <a:endParaRPr lang="en-US" sz="1200" b="1" dirty="0">
                  <a:solidFill>
                    <a:srgbClr val="FF0000"/>
                  </a:solidFill>
                </a:endParaRPr>
              </a:p>
            </p:txBody>
          </p:sp>
        </p:grpSp>
        <p:sp>
          <p:nvSpPr>
            <p:cNvPr id="18" name="TextBox 17"/>
            <p:cNvSpPr txBox="1"/>
            <p:nvPr/>
          </p:nvSpPr>
          <p:spPr>
            <a:xfrm>
              <a:off x="2999611" y="1045923"/>
              <a:ext cx="4533900" cy="287771"/>
            </a:xfrm>
            <a:prstGeom prst="rect">
              <a:avLst/>
            </a:prstGeom>
            <a:noFill/>
          </p:spPr>
          <p:txBody>
            <a:bodyPr wrap="square" lIns="101882" tIns="50941" rIns="101882" bIns="50941" rtlCol="0">
              <a:spAutoFit/>
            </a:bodyPr>
            <a:lstStyle/>
            <a:p>
              <a:pPr algn="r"/>
              <a:r>
                <a:rPr lang="en-US" sz="1200" dirty="0"/>
                <a:t>Equation: ______________________________________</a:t>
              </a:r>
            </a:p>
          </p:txBody>
        </p:sp>
        <p:sp>
          <p:nvSpPr>
            <p:cNvPr id="21" name="TextBox 20"/>
            <p:cNvSpPr txBox="1"/>
            <p:nvPr/>
          </p:nvSpPr>
          <p:spPr>
            <a:xfrm>
              <a:off x="2085798" y="6610232"/>
              <a:ext cx="5450076" cy="287771"/>
            </a:xfrm>
            <a:prstGeom prst="rect">
              <a:avLst/>
            </a:prstGeom>
            <a:noFill/>
          </p:spPr>
          <p:txBody>
            <a:bodyPr wrap="square" lIns="101882" tIns="50941" rIns="101882" bIns="50941" rtlCol="0">
              <a:spAutoFit/>
            </a:bodyPr>
            <a:lstStyle/>
            <a:p>
              <a:pPr algn="r"/>
              <a:r>
                <a:rPr lang="en-US" sz="1200" dirty="0"/>
                <a:t>New Equation: _____________________________________</a:t>
              </a:r>
            </a:p>
          </p:txBody>
        </p:sp>
        <p:sp>
          <p:nvSpPr>
            <p:cNvPr id="23" name="TextBox 22"/>
            <p:cNvSpPr txBox="1"/>
            <p:nvPr/>
          </p:nvSpPr>
          <p:spPr>
            <a:xfrm>
              <a:off x="5386705" y="9426639"/>
              <a:ext cx="2294458" cy="472209"/>
            </a:xfrm>
            <a:prstGeom prst="rect">
              <a:avLst/>
            </a:prstGeom>
            <a:solidFill>
              <a:schemeClr val="accent3">
                <a:lumMod val="20000"/>
                <a:lumOff val="80000"/>
              </a:schemeClr>
            </a:solidFill>
          </p:spPr>
          <p:txBody>
            <a:bodyPr wrap="square" lIns="101882" tIns="50941" rIns="101882" bIns="50941" rtlCol="0">
              <a:spAutoFit/>
            </a:bodyPr>
            <a:lstStyle/>
            <a:p>
              <a:r>
                <a:rPr lang="en-US" sz="1100" b="1" dirty="0"/>
                <a:t>What does the answer mean to the average person?</a:t>
              </a:r>
            </a:p>
          </p:txBody>
        </p:sp>
      </p:grpSp>
      <p:sp>
        <p:nvSpPr>
          <p:cNvPr id="20" name="Slide Number Placeholder 19"/>
          <p:cNvSpPr>
            <a:spLocks noGrp="1"/>
          </p:cNvSpPr>
          <p:nvPr>
            <p:ph type="sldNum" sz="quarter" idx="12"/>
          </p:nvPr>
        </p:nvSpPr>
        <p:spPr/>
        <p:txBody>
          <a:bodyPr/>
          <a:lstStyle/>
          <a:p>
            <a:fld id="{BFF117EF-9718-4423-89B7-490956680319}" type="slidenum">
              <a:rPr lang="en-US" smtClean="0"/>
              <a:pPr/>
              <a:t>85</a:t>
            </a:fld>
            <a:endParaRPr lang="en-US"/>
          </a:p>
        </p:txBody>
      </p:sp>
      <p:sp>
        <p:nvSpPr>
          <p:cNvPr id="24" name="Rectangle 23"/>
          <p:cNvSpPr/>
          <p:nvPr/>
        </p:nvSpPr>
        <p:spPr>
          <a:xfrm>
            <a:off x="7366000" y="8384452"/>
            <a:ext cx="415344" cy="1673948"/>
          </a:xfrm>
          <a:prstGeom prst="rect">
            <a:avLst/>
          </a:prstGeom>
          <a:solidFill>
            <a:srgbClr val="A7C46E"/>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solidFill>
                  <a:schemeClr val="tx1"/>
                </a:solidFill>
              </a:rPr>
              <a:t>CR 2 MOD 1</a:t>
            </a:r>
            <a:endParaRPr lang="en-US" sz="1000" b="1" spc="-300" dirty="0">
              <a:solidFill>
                <a:schemeClr val="tx1"/>
              </a:solidFill>
            </a:endParaRPr>
          </a:p>
        </p:txBody>
      </p:sp>
      <p:sp>
        <p:nvSpPr>
          <p:cNvPr id="4" name="Rectangle 3"/>
          <p:cNvSpPr/>
          <p:nvPr/>
        </p:nvSpPr>
        <p:spPr>
          <a:xfrm>
            <a:off x="4271803" y="1095151"/>
            <a:ext cx="1617751" cy="369332"/>
          </a:xfrm>
          <a:prstGeom prst="rect">
            <a:avLst/>
          </a:prstGeom>
        </p:spPr>
        <p:txBody>
          <a:bodyPr wrap="none">
            <a:spAutoFit/>
          </a:bodyPr>
          <a:lstStyle/>
          <a:p>
            <a:r>
              <a:rPr lang="en-US" b="1" dirty="0" smtClean="0">
                <a:solidFill>
                  <a:srgbClr val="FF0000"/>
                </a:solidFill>
              </a:rPr>
              <a:t>*</a:t>
            </a:r>
            <a:r>
              <a:rPr lang="en-US" b="1" dirty="0" err="1" smtClean="0">
                <a:solidFill>
                  <a:srgbClr val="FF0000"/>
                </a:solidFill>
              </a:rPr>
              <a:t>D</a:t>
            </a:r>
            <a:r>
              <a:rPr lang="en-US" b="1" baseline="-25000" dirty="0" err="1" smtClean="0">
                <a:solidFill>
                  <a:srgbClr val="FF0000"/>
                </a:solidFill>
              </a:rPr>
              <a:t>miles</a:t>
            </a:r>
            <a:r>
              <a:rPr lang="en-US" b="1" dirty="0" smtClean="0">
                <a:solidFill>
                  <a:srgbClr val="FF0000"/>
                </a:solidFill>
              </a:rPr>
              <a:t> </a:t>
            </a:r>
            <a:r>
              <a:rPr lang="en-US" b="1" dirty="0">
                <a:solidFill>
                  <a:srgbClr val="FF0000"/>
                </a:solidFill>
              </a:rPr>
              <a:t>= </a:t>
            </a:r>
            <a:r>
              <a:rPr lang="en-US" b="1" dirty="0" smtClean="0">
                <a:solidFill>
                  <a:srgbClr val="FF0000"/>
                </a:solidFill>
              </a:rPr>
              <a:t>½T - 5</a:t>
            </a:r>
            <a:endParaRPr lang="en-US" b="1" dirty="0">
              <a:solidFill>
                <a:srgbClr val="FF0000"/>
              </a:solidFill>
            </a:endParaRPr>
          </a:p>
        </p:txBody>
      </p:sp>
      <p:cxnSp>
        <p:nvCxnSpPr>
          <p:cNvPr id="9" name="Straight Connector 8"/>
          <p:cNvCxnSpPr/>
          <p:nvPr/>
        </p:nvCxnSpPr>
        <p:spPr>
          <a:xfrm flipV="1">
            <a:off x="2990774" y="1994073"/>
            <a:ext cx="2924251" cy="261990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025" name="TextBox 1024"/>
          <p:cNvSpPr txBox="1"/>
          <p:nvPr/>
        </p:nvSpPr>
        <p:spPr>
          <a:xfrm>
            <a:off x="3878153" y="1507868"/>
            <a:ext cx="3487848" cy="400110"/>
          </a:xfrm>
          <a:prstGeom prst="rect">
            <a:avLst/>
          </a:prstGeom>
          <a:noFill/>
        </p:spPr>
        <p:txBody>
          <a:bodyPr wrap="square" rtlCol="0">
            <a:spAutoFit/>
          </a:bodyPr>
          <a:lstStyle/>
          <a:p>
            <a:r>
              <a:rPr lang="en-US" sz="1000" b="1" dirty="0" smtClean="0">
                <a:solidFill>
                  <a:srgbClr val="FF0000"/>
                </a:solidFill>
              </a:rPr>
              <a:t>* The student must reverse the dependent and independent variables: this will be addressed better in the next revision.</a:t>
            </a:r>
            <a:endParaRPr lang="en-US" sz="1000" b="1" dirty="0">
              <a:solidFill>
                <a:srgbClr val="FF0000"/>
              </a:solidFill>
            </a:endParaRPr>
          </a:p>
        </p:txBody>
      </p:sp>
      <p:sp>
        <p:nvSpPr>
          <p:cNvPr id="35" name="TextBox 34"/>
          <p:cNvSpPr txBox="1"/>
          <p:nvPr/>
        </p:nvSpPr>
        <p:spPr>
          <a:xfrm rot="16200000">
            <a:off x="1582833" y="2858331"/>
            <a:ext cx="2250844" cy="246221"/>
          </a:xfrm>
          <a:prstGeom prst="rect">
            <a:avLst/>
          </a:prstGeom>
          <a:noFill/>
        </p:spPr>
        <p:txBody>
          <a:bodyPr wrap="square" rtlCol="0">
            <a:spAutoFit/>
          </a:bodyPr>
          <a:lstStyle/>
          <a:p>
            <a:r>
              <a:rPr lang="en-US" sz="1000" b="1" dirty="0" smtClean="0">
                <a:solidFill>
                  <a:srgbClr val="FF0000"/>
                </a:solidFill>
              </a:rPr>
              <a:t>* Scale needs adjusted up one notch.</a:t>
            </a:r>
            <a:endParaRPr lang="en-US" sz="1000" b="1" dirty="0">
              <a:solidFill>
                <a:srgbClr val="FF0000"/>
              </a:solidFill>
            </a:endParaRPr>
          </a:p>
        </p:txBody>
      </p:sp>
      <p:cxnSp>
        <p:nvCxnSpPr>
          <p:cNvPr id="36" name="Straight Connector 35"/>
          <p:cNvCxnSpPr/>
          <p:nvPr/>
        </p:nvCxnSpPr>
        <p:spPr>
          <a:xfrm flipV="1">
            <a:off x="3009824" y="1994073"/>
            <a:ext cx="3109970" cy="2786294"/>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2517838" y="7472054"/>
            <a:ext cx="3841536" cy="1384995"/>
          </a:xfrm>
          <a:prstGeom prst="rect">
            <a:avLst/>
          </a:prstGeom>
          <a:noFill/>
        </p:spPr>
        <p:txBody>
          <a:bodyPr wrap="square" rtlCol="0">
            <a:spAutoFit/>
          </a:bodyPr>
          <a:lstStyle/>
          <a:p>
            <a:r>
              <a:rPr lang="en-US" sz="1200" b="1" dirty="0" smtClean="0">
                <a:solidFill>
                  <a:srgbClr val="00B050"/>
                </a:solidFill>
              </a:rPr>
              <a:t>The t-intercepts are the amount of time it takes in addition to the car trip (walking, starting the car).  Since the lower line requires an extra 10 minutes for the Drive-Thru, the t-intercept becomes 20 instead of 10.</a:t>
            </a:r>
          </a:p>
          <a:p>
            <a:endParaRPr lang="en-US" sz="1200" b="1" dirty="0">
              <a:solidFill>
                <a:srgbClr val="00B050"/>
              </a:solidFill>
            </a:endParaRPr>
          </a:p>
          <a:p>
            <a:r>
              <a:rPr lang="en-US" sz="1200" b="1" dirty="0" smtClean="0">
                <a:solidFill>
                  <a:srgbClr val="00B050"/>
                </a:solidFill>
              </a:rPr>
              <a:t>In other words, the more stops, the higher the minimum time required to get to work in addition to the drive.</a:t>
            </a:r>
            <a:endParaRPr lang="en-US" sz="1200" b="1" dirty="0">
              <a:solidFill>
                <a:srgbClr val="00B050"/>
              </a:solidFill>
            </a:endParaRPr>
          </a:p>
        </p:txBody>
      </p:sp>
      <p:sp>
        <p:nvSpPr>
          <p:cNvPr id="1028" name="Rectangle 1027"/>
          <p:cNvSpPr/>
          <p:nvPr/>
        </p:nvSpPr>
        <p:spPr>
          <a:xfrm>
            <a:off x="4452899" y="6022897"/>
            <a:ext cx="1745093" cy="646331"/>
          </a:xfrm>
          <a:prstGeom prst="rect">
            <a:avLst/>
          </a:prstGeom>
        </p:spPr>
        <p:txBody>
          <a:bodyPr wrap="none">
            <a:spAutoFit/>
          </a:bodyPr>
          <a:lstStyle/>
          <a:p>
            <a:r>
              <a:rPr lang="en-US" b="1" dirty="0" err="1">
                <a:solidFill>
                  <a:srgbClr val="00B050"/>
                </a:solidFill>
              </a:rPr>
              <a:t>T</a:t>
            </a:r>
            <a:r>
              <a:rPr lang="en-US" b="1" baseline="-25000" dirty="0" err="1">
                <a:solidFill>
                  <a:srgbClr val="00B050"/>
                </a:solidFill>
              </a:rPr>
              <a:t>minutes</a:t>
            </a:r>
            <a:r>
              <a:rPr lang="en-US" b="1" dirty="0">
                <a:solidFill>
                  <a:srgbClr val="00B050"/>
                </a:solidFill>
              </a:rPr>
              <a:t> = 2D + </a:t>
            </a:r>
            <a:r>
              <a:rPr lang="en-US" b="1" dirty="0" smtClean="0">
                <a:solidFill>
                  <a:srgbClr val="00B050"/>
                </a:solidFill>
              </a:rPr>
              <a:t>20</a:t>
            </a:r>
          </a:p>
          <a:p>
            <a:r>
              <a:rPr lang="en-US" b="1" dirty="0" err="1">
                <a:solidFill>
                  <a:srgbClr val="00B050"/>
                </a:solidFill>
              </a:rPr>
              <a:t>D</a:t>
            </a:r>
            <a:r>
              <a:rPr lang="en-US" b="1" baseline="-25000" dirty="0" err="1">
                <a:solidFill>
                  <a:srgbClr val="00B050"/>
                </a:solidFill>
              </a:rPr>
              <a:t>miles</a:t>
            </a:r>
            <a:r>
              <a:rPr lang="en-US" b="1" dirty="0">
                <a:solidFill>
                  <a:srgbClr val="00B050"/>
                </a:solidFill>
              </a:rPr>
              <a:t> = ½T </a:t>
            </a:r>
            <a:r>
              <a:rPr lang="en-US" b="1" dirty="0" smtClean="0">
                <a:solidFill>
                  <a:srgbClr val="00B050"/>
                </a:solidFill>
              </a:rPr>
              <a:t>- 10</a:t>
            </a:r>
            <a:endParaRPr lang="en-US" b="1" dirty="0">
              <a:solidFill>
                <a:srgbClr val="00B050"/>
              </a:solidFill>
            </a:endParaRPr>
          </a:p>
        </p:txBody>
      </p:sp>
    </p:spTree>
    <p:extLst>
      <p:ext uri="{BB962C8B-B14F-4D97-AF65-F5344CB8AC3E}">
        <p14:creationId xmlns:p14="http://schemas.microsoft.com/office/powerpoint/2010/main" val="110004899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628130" y="938390"/>
            <a:ext cx="6643076" cy="3850168"/>
            <a:chOff x="3" y="52389"/>
            <a:chExt cx="7669568" cy="4445098"/>
          </a:xfrm>
        </p:grpSpPr>
        <p:sp>
          <p:nvSpPr>
            <p:cNvPr id="4" name="TextBox 3"/>
            <p:cNvSpPr txBox="1"/>
            <p:nvPr/>
          </p:nvSpPr>
          <p:spPr>
            <a:xfrm>
              <a:off x="528957" y="597564"/>
              <a:ext cx="6459458" cy="758376"/>
            </a:xfrm>
            <a:prstGeom prst="rect">
              <a:avLst/>
            </a:prstGeom>
            <a:noFill/>
          </p:spPr>
          <p:txBody>
            <a:bodyPr wrap="square" lIns="101882" tIns="50941" rIns="101882" bIns="50941" rtlCol="0">
              <a:spAutoFit/>
            </a:bodyPr>
            <a:lstStyle/>
            <a:p>
              <a:endParaRPr lang="en-US" sz="1200" b="1" dirty="0"/>
            </a:p>
            <a:p>
              <a:r>
                <a:rPr lang="en-US" sz="1200" b="1" dirty="0"/>
                <a:t>A:  </a:t>
              </a:r>
              <a:r>
                <a:rPr lang="en-US" sz="1200" dirty="0" smtClean="0"/>
                <a:t>Write an equation to find the cost of a stock trade (s) for a given trade amount (t).  </a:t>
              </a:r>
              <a:r>
                <a:rPr lang="en-US" sz="1200" dirty="0"/>
                <a:t>Explain </a:t>
              </a:r>
              <a:r>
                <a:rPr lang="en-US" sz="1200" dirty="0" smtClean="0"/>
                <a:t>the slope and intercept values of your equation.</a:t>
              </a:r>
              <a:endParaRPr lang="en-US" sz="1200" dirty="0"/>
            </a:p>
          </p:txBody>
        </p:sp>
        <p:sp>
          <p:nvSpPr>
            <p:cNvPr id="5" name="TextBox 4"/>
            <p:cNvSpPr txBox="1"/>
            <p:nvPr/>
          </p:nvSpPr>
          <p:spPr>
            <a:xfrm>
              <a:off x="528957" y="3952312"/>
              <a:ext cx="7140614" cy="545175"/>
            </a:xfrm>
            <a:prstGeom prst="rect">
              <a:avLst/>
            </a:prstGeom>
            <a:noFill/>
          </p:spPr>
          <p:txBody>
            <a:bodyPr wrap="square" lIns="101882" tIns="50941" rIns="101882" bIns="50941" rtlCol="0">
              <a:spAutoFit/>
            </a:bodyPr>
            <a:lstStyle/>
            <a:p>
              <a:r>
                <a:rPr lang="en-US" sz="1200" b="1" dirty="0"/>
                <a:t>B:  </a:t>
              </a:r>
              <a:r>
                <a:rPr lang="en-US" sz="1200" dirty="0" smtClean="0"/>
                <a:t>Make a data table for Malik’s trades based upon the equation you made in Part A.  </a:t>
              </a:r>
            </a:p>
            <a:p>
              <a:r>
                <a:rPr lang="en-US" sz="1200" dirty="0" smtClean="0"/>
                <a:t>Graph the data.</a:t>
              </a:r>
              <a:endParaRPr lang="en-US" sz="1200" dirty="0"/>
            </a:p>
          </p:txBody>
        </p:sp>
        <p:sp>
          <p:nvSpPr>
            <p:cNvPr id="12" name="TextBox 11"/>
            <p:cNvSpPr txBox="1"/>
            <p:nvPr/>
          </p:nvSpPr>
          <p:spPr>
            <a:xfrm>
              <a:off x="5386705" y="3059963"/>
              <a:ext cx="2282866" cy="509641"/>
            </a:xfrm>
            <a:prstGeom prst="rect">
              <a:avLst/>
            </a:prstGeom>
            <a:solidFill>
              <a:schemeClr val="accent3">
                <a:lumMod val="20000"/>
                <a:lumOff val="80000"/>
              </a:schemeClr>
            </a:solidFill>
          </p:spPr>
          <p:txBody>
            <a:bodyPr wrap="square" lIns="101882" tIns="50941" rIns="101882" bIns="50941" rtlCol="0">
              <a:spAutoFit/>
            </a:bodyPr>
            <a:lstStyle/>
            <a:p>
              <a:r>
                <a:rPr lang="en-US" sz="1100" b="1" dirty="0"/>
                <a:t>What does the answer mean to the average person?</a:t>
              </a:r>
            </a:p>
          </p:txBody>
        </p:sp>
        <p:sp>
          <p:nvSpPr>
            <p:cNvPr id="13" name="TextBox 12"/>
            <p:cNvSpPr txBox="1"/>
            <p:nvPr/>
          </p:nvSpPr>
          <p:spPr>
            <a:xfrm>
              <a:off x="3" y="52389"/>
              <a:ext cx="7666452" cy="331974"/>
            </a:xfrm>
            <a:prstGeom prst="rect">
              <a:avLst/>
            </a:prstGeom>
            <a:solidFill>
              <a:schemeClr val="bg1">
                <a:lumMod val="85000"/>
              </a:schemeClr>
            </a:solidFill>
          </p:spPr>
          <p:txBody>
            <a:bodyPr wrap="square" lIns="101882" tIns="50941" rIns="101882" bIns="50941" rtlCol="0">
              <a:spAutoFit/>
            </a:bodyPr>
            <a:lstStyle/>
            <a:p>
              <a:r>
                <a:rPr lang="en-US" sz="1200" b="1" dirty="0"/>
                <a:t>EX:  </a:t>
              </a:r>
              <a:r>
                <a:rPr lang="en-US" sz="1200" dirty="0" smtClean="0"/>
                <a:t>Malik trades stocks in his retirement account.  Every trade costs $5 plus $1 for every $1,000  traded.</a:t>
              </a:r>
              <a:endParaRPr lang="en-US" sz="1200" b="1" dirty="0"/>
            </a:p>
          </p:txBody>
        </p:sp>
      </p:grpSp>
      <p:graphicFrame>
        <p:nvGraphicFramePr>
          <p:cNvPr id="17" name="Table 16"/>
          <p:cNvGraphicFramePr>
            <a:graphicFrameLocks noGrp="1"/>
          </p:cNvGraphicFramePr>
          <p:nvPr>
            <p:extLst>
              <p:ext uri="{D42A27DB-BD31-4B8C-83A1-F6EECF244321}">
                <p14:modId xmlns:p14="http://schemas.microsoft.com/office/powerpoint/2010/main" val="401184674"/>
              </p:ext>
            </p:extLst>
          </p:nvPr>
        </p:nvGraphicFramePr>
        <p:xfrm>
          <a:off x="621126" y="5616630"/>
          <a:ext cx="1281006" cy="3199448"/>
        </p:xfrm>
        <a:graphic>
          <a:graphicData uri="http://schemas.openxmlformats.org/drawingml/2006/table">
            <a:tbl>
              <a:tblPr>
                <a:tableStyleId>{5C22544A-7EE6-4342-B048-85BDC9FD1C3A}</a:tableStyleId>
              </a:tblPr>
              <a:tblGrid>
                <a:gridCol w="655224"/>
                <a:gridCol w="625782"/>
              </a:tblGrid>
              <a:tr h="419100">
                <a:tc>
                  <a:txBody>
                    <a:bodyPr/>
                    <a:lstStyle/>
                    <a:p>
                      <a:pPr algn="ctr" fontAlgn="b"/>
                      <a:r>
                        <a:rPr lang="en-US" sz="1200" b="1" u="none" strike="noStrike" dirty="0" smtClean="0">
                          <a:effectLst/>
                        </a:rPr>
                        <a:t>Trade Amount</a:t>
                      </a:r>
                    </a:p>
                    <a:p>
                      <a:pPr algn="ctr" fontAlgn="b"/>
                      <a:r>
                        <a:rPr lang="en-US" sz="1200" b="1" u="none" strike="noStrike" dirty="0" smtClean="0">
                          <a:effectLst/>
                        </a:rPr>
                        <a:t>(t)</a:t>
                      </a:r>
                      <a:endParaRPr lang="en-US" sz="1200" b="1"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1" u="none" strike="noStrike" dirty="0" smtClean="0">
                          <a:effectLst/>
                        </a:rPr>
                        <a:t>Trade</a:t>
                      </a:r>
                    </a:p>
                    <a:p>
                      <a:pPr algn="ctr" fontAlgn="b"/>
                      <a:r>
                        <a:rPr lang="en-US" sz="1200" b="1" u="none" strike="noStrike" dirty="0" smtClean="0">
                          <a:effectLst/>
                        </a:rPr>
                        <a:t>Cost</a:t>
                      </a:r>
                    </a:p>
                    <a:p>
                      <a:pPr algn="ctr" fontAlgn="b"/>
                      <a:r>
                        <a:rPr lang="en-US" sz="1200" b="1" u="none" strike="noStrike" dirty="0" smtClean="0">
                          <a:effectLst/>
                        </a:rPr>
                        <a:t>(s)</a:t>
                      </a:r>
                      <a:endParaRPr lang="en-US" sz="1200" b="1"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1400" b="1" u="none" strike="noStrike" dirty="0" smtClean="0">
                          <a:solidFill>
                            <a:srgbClr val="00B050"/>
                          </a:solidFill>
                          <a:effectLst/>
                        </a:rPr>
                        <a:t>0</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u="none" strike="noStrike" dirty="0">
                          <a:solidFill>
                            <a:srgbClr val="00B050"/>
                          </a:solidFill>
                          <a:effectLst/>
                        </a:rPr>
                        <a:t> </a:t>
                      </a:r>
                      <a:r>
                        <a:rPr lang="en-US" sz="1400" b="1" u="none" strike="noStrike" dirty="0" smtClean="0">
                          <a:solidFill>
                            <a:srgbClr val="00B050"/>
                          </a:solidFill>
                          <a:effectLst/>
                        </a:rPr>
                        <a:t>5</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1400" b="1" u="none" strike="noStrike" dirty="0" smtClean="0">
                          <a:solidFill>
                            <a:srgbClr val="00B050"/>
                          </a:solidFill>
                          <a:effectLst/>
                        </a:rPr>
                        <a:t>1,000</a:t>
                      </a:r>
                      <a:r>
                        <a:rPr lang="en-US" sz="1400" b="1" u="none" strike="noStrike" dirty="0">
                          <a:solidFill>
                            <a:srgbClr val="00B050"/>
                          </a:solidFill>
                          <a:effectLst/>
                        </a:rPr>
                        <a:t> </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u="none" strike="noStrike" dirty="0">
                          <a:solidFill>
                            <a:srgbClr val="00B050"/>
                          </a:solidFill>
                          <a:effectLst/>
                        </a:rPr>
                        <a:t> </a:t>
                      </a:r>
                      <a:r>
                        <a:rPr lang="en-US" sz="1400" b="1" u="none" strike="noStrike" dirty="0" smtClean="0">
                          <a:solidFill>
                            <a:srgbClr val="00B050"/>
                          </a:solidFill>
                          <a:effectLst/>
                        </a:rPr>
                        <a:t>6</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1400" b="1" u="none" strike="noStrike" dirty="0">
                          <a:solidFill>
                            <a:srgbClr val="00B050"/>
                          </a:solidFill>
                          <a:effectLst/>
                        </a:rPr>
                        <a:t> </a:t>
                      </a:r>
                      <a:r>
                        <a:rPr lang="en-US" sz="1400" b="1" u="none" strike="noStrike" dirty="0" smtClean="0">
                          <a:solidFill>
                            <a:srgbClr val="00B050"/>
                          </a:solidFill>
                          <a:effectLst/>
                        </a:rPr>
                        <a:t>4,000</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u="none" strike="noStrike" dirty="0" smtClean="0">
                          <a:solidFill>
                            <a:srgbClr val="00B050"/>
                          </a:solidFill>
                          <a:effectLst/>
                        </a:rPr>
                        <a:t>9</a:t>
                      </a:r>
                      <a:r>
                        <a:rPr lang="en-US" sz="1400" b="1" u="none" strike="noStrike" dirty="0">
                          <a:solidFill>
                            <a:srgbClr val="00B050"/>
                          </a:solidFill>
                          <a:effectLst/>
                        </a:rPr>
                        <a:t> </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1400" b="1" u="none" strike="noStrike" dirty="0" smtClean="0">
                          <a:solidFill>
                            <a:srgbClr val="00B050"/>
                          </a:solidFill>
                          <a:effectLst/>
                        </a:rPr>
                        <a:t>7,000</a:t>
                      </a:r>
                      <a:r>
                        <a:rPr lang="en-US" sz="1400" b="1" u="none" strike="noStrike" dirty="0">
                          <a:solidFill>
                            <a:srgbClr val="00B050"/>
                          </a:solidFill>
                          <a:effectLst/>
                        </a:rPr>
                        <a:t> </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u="none" strike="noStrike" dirty="0">
                          <a:solidFill>
                            <a:srgbClr val="00B050"/>
                          </a:solidFill>
                          <a:effectLst/>
                        </a:rPr>
                        <a:t> </a:t>
                      </a:r>
                      <a:r>
                        <a:rPr lang="en-US" sz="1400" b="1" u="none" strike="noStrike" dirty="0" smtClean="0">
                          <a:solidFill>
                            <a:srgbClr val="00B050"/>
                          </a:solidFill>
                          <a:effectLst/>
                        </a:rPr>
                        <a:t>12</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1400" b="1" u="none" strike="noStrike" dirty="0" smtClean="0">
                          <a:solidFill>
                            <a:srgbClr val="00B050"/>
                          </a:solidFill>
                          <a:effectLst/>
                        </a:rPr>
                        <a:t>10,000</a:t>
                      </a:r>
                      <a:r>
                        <a:rPr lang="en-US" sz="1400" b="1" u="none" strike="noStrike" dirty="0">
                          <a:solidFill>
                            <a:srgbClr val="00B050"/>
                          </a:solidFill>
                          <a:effectLst/>
                        </a:rPr>
                        <a:t> </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u="none" strike="noStrike" dirty="0">
                          <a:solidFill>
                            <a:srgbClr val="00B050"/>
                          </a:solidFill>
                          <a:effectLst/>
                        </a:rPr>
                        <a:t> </a:t>
                      </a:r>
                      <a:r>
                        <a:rPr lang="en-US" sz="1400" b="1" u="none" strike="noStrike" dirty="0" smtClean="0">
                          <a:solidFill>
                            <a:srgbClr val="00B050"/>
                          </a:solidFill>
                          <a:effectLst/>
                        </a:rPr>
                        <a:t>15</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1400" b="1" u="none" strike="noStrike" dirty="0" smtClean="0">
                          <a:solidFill>
                            <a:srgbClr val="00B050"/>
                          </a:solidFill>
                          <a:effectLst/>
                        </a:rPr>
                        <a:t>15,000</a:t>
                      </a:r>
                      <a:r>
                        <a:rPr lang="en-US" sz="1400" b="1" u="none" strike="noStrike" dirty="0">
                          <a:solidFill>
                            <a:srgbClr val="00B050"/>
                          </a:solidFill>
                          <a:effectLst/>
                        </a:rPr>
                        <a:t> </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u="none" strike="noStrike" dirty="0" smtClean="0">
                          <a:solidFill>
                            <a:srgbClr val="00B050"/>
                          </a:solidFill>
                          <a:effectLst/>
                        </a:rPr>
                        <a:t>20</a:t>
                      </a:r>
                      <a:r>
                        <a:rPr lang="en-US" sz="1400" b="1" u="none" strike="noStrike" dirty="0">
                          <a:solidFill>
                            <a:srgbClr val="00B050"/>
                          </a:solidFill>
                          <a:effectLst/>
                        </a:rPr>
                        <a:t> </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1400" b="1" u="none" strike="noStrike" dirty="0">
                          <a:solidFill>
                            <a:srgbClr val="00B050"/>
                          </a:solidFill>
                          <a:effectLst/>
                        </a:rPr>
                        <a:t> </a:t>
                      </a:r>
                      <a:r>
                        <a:rPr lang="en-US" sz="1400" b="1" u="none" strike="noStrike" dirty="0" smtClean="0">
                          <a:solidFill>
                            <a:srgbClr val="00B050"/>
                          </a:solidFill>
                          <a:effectLst/>
                        </a:rPr>
                        <a:t>16,000</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u="none" strike="noStrike" dirty="0">
                          <a:solidFill>
                            <a:srgbClr val="00B050"/>
                          </a:solidFill>
                          <a:effectLst/>
                        </a:rPr>
                        <a:t> </a:t>
                      </a:r>
                      <a:r>
                        <a:rPr lang="en-US" sz="1400" b="1" u="none" strike="noStrike" dirty="0" smtClean="0">
                          <a:solidFill>
                            <a:srgbClr val="00B050"/>
                          </a:solidFill>
                          <a:effectLst/>
                        </a:rPr>
                        <a:t>21</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pSp>
        <p:nvGrpSpPr>
          <p:cNvPr id="7" name="Group 6"/>
          <p:cNvGrpSpPr/>
          <p:nvPr/>
        </p:nvGrpSpPr>
        <p:grpSpPr>
          <a:xfrm>
            <a:off x="2477782" y="5047488"/>
            <a:ext cx="4630285" cy="4703011"/>
            <a:chOff x="2233942" y="4888992"/>
            <a:chExt cx="4630285" cy="4703011"/>
          </a:xfrm>
        </p:grpSpPr>
        <p:grpSp>
          <p:nvGrpSpPr>
            <p:cNvPr id="18" name="Group 17"/>
            <p:cNvGrpSpPr/>
            <p:nvPr/>
          </p:nvGrpSpPr>
          <p:grpSpPr>
            <a:xfrm>
              <a:off x="2233942" y="4888992"/>
              <a:ext cx="4630285" cy="4703011"/>
              <a:chOff x="2295468" y="1332170"/>
              <a:chExt cx="4392278" cy="4596453"/>
            </a:xfrm>
          </p:grpSpPr>
          <p:pic>
            <p:nvPicPr>
              <p:cNvPr id="1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719" t="22364" r="38516" b="5685"/>
              <a:stretch/>
            </p:blipFill>
            <p:spPr bwMode="auto">
              <a:xfrm>
                <a:off x="2998292" y="1545895"/>
                <a:ext cx="3183433" cy="3682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Straight Arrow Connector 19"/>
              <p:cNvCxnSpPr/>
              <p:nvPr/>
            </p:nvCxnSpPr>
            <p:spPr>
              <a:xfrm flipV="1">
                <a:off x="3007817" y="1332170"/>
                <a:ext cx="0" cy="388806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3007817" y="5211284"/>
                <a:ext cx="344061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448427" y="5026618"/>
                <a:ext cx="239319" cy="363736"/>
              </a:xfrm>
              <a:prstGeom prst="rect">
                <a:avLst/>
              </a:prstGeom>
              <a:noFill/>
            </p:spPr>
            <p:txBody>
              <a:bodyPr wrap="none" rtlCol="0">
                <a:spAutoFit/>
              </a:bodyPr>
              <a:lstStyle/>
              <a:p>
                <a:r>
                  <a:rPr lang="en-US" dirty="0" smtClean="0"/>
                  <a:t>t</a:t>
                </a:r>
                <a:endParaRPr lang="en-US" dirty="0"/>
              </a:p>
            </p:txBody>
          </p:sp>
          <p:sp>
            <p:nvSpPr>
              <p:cNvPr id="24" name="TextBox 23"/>
              <p:cNvSpPr txBox="1"/>
              <p:nvPr/>
            </p:nvSpPr>
            <p:spPr>
              <a:xfrm>
                <a:off x="3736847" y="5627820"/>
                <a:ext cx="1809398" cy="300803"/>
              </a:xfrm>
              <a:prstGeom prst="rect">
                <a:avLst/>
              </a:prstGeom>
              <a:noFill/>
            </p:spPr>
            <p:txBody>
              <a:bodyPr wrap="none" rtlCol="0">
                <a:spAutoFit/>
              </a:bodyPr>
              <a:lstStyle/>
              <a:p>
                <a:r>
                  <a:rPr lang="en-US" sz="1400" b="1" dirty="0" smtClean="0"/>
                  <a:t>Trade Amount x $1,000</a:t>
                </a:r>
                <a:endParaRPr lang="en-US" sz="1400" b="1" dirty="0"/>
              </a:p>
            </p:txBody>
          </p:sp>
          <p:sp>
            <p:nvSpPr>
              <p:cNvPr id="25" name="TextBox 24"/>
              <p:cNvSpPr txBox="1"/>
              <p:nvPr/>
            </p:nvSpPr>
            <p:spPr>
              <a:xfrm>
                <a:off x="2295468" y="1910027"/>
                <a:ext cx="417680" cy="3073645"/>
              </a:xfrm>
              <a:prstGeom prst="rect">
                <a:avLst/>
              </a:prstGeom>
              <a:noFill/>
            </p:spPr>
            <p:txBody>
              <a:bodyPr vert="wordArtVert" wrap="none" rtlCol="0">
                <a:spAutoFit/>
              </a:bodyPr>
              <a:lstStyle/>
              <a:p>
                <a:r>
                  <a:rPr lang="en-US" sz="1400" b="1" dirty="0" smtClean="0"/>
                  <a:t>Trade Cost $</a:t>
                </a:r>
                <a:endParaRPr lang="en-US" sz="1400" b="1" dirty="0"/>
              </a:p>
            </p:txBody>
          </p:sp>
          <p:sp>
            <p:nvSpPr>
              <p:cNvPr id="26" name="TextBox 25"/>
              <p:cNvSpPr txBox="1"/>
              <p:nvPr/>
            </p:nvSpPr>
            <p:spPr>
              <a:xfrm>
                <a:off x="2753731" y="5124623"/>
                <a:ext cx="3658880" cy="451205"/>
              </a:xfrm>
              <a:prstGeom prst="rect">
                <a:avLst/>
              </a:prstGeom>
              <a:noFill/>
            </p:spPr>
            <p:txBody>
              <a:bodyPr wrap="none" rtlCol="0">
                <a:spAutoFit/>
              </a:bodyPr>
              <a:lstStyle/>
              <a:p>
                <a:r>
                  <a:rPr lang="en-US" sz="2400" b="1" dirty="0" smtClean="0"/>
                  <a:t>0</a:t>
                </a:r>
                <a:r>
                  <a:rPr lang="en-US" sz="1400" b="1" dirty="0"/>
                  <a:t>     </a:t>
                </a:r>
                <a:r>
                  <a:rPr lang="en-US" sz="1400" b="1" dirty="0" smtClean="0"/>
                  <a:t>1   2   3   4   5   6   7   8   9  10      12     14      16 </a:t>
                </a:r>
                <a:endParaRPr lang="en-US" sz="1400" b="1" dirty="0"/>
              </a:p>
            </p:txBody>
          </p:sp>
        </p:grpSp>
        <p:sp>
          <p:nvSpPr>
            <p:cNvPr id="27" name="TextBox 26"/>
            <p:cNvSpPr txBox="1"/>
            <p:nvPr/>
          </p:nvSpPr>
          <p:spPr>
            <a:xfrm>
              <a:off x="2434253" y="4994487"/>
              <a:ext cx="533516" cy="3816429"/>
            </a:xfrm>
            <a:prstGeom prst="rect">
              <a:avLst/>
            </a:prstGeom>
            <a:noFill/>
          </p:spPr>
          <p:txBody>
            <a:bodyPr vert="horz" wrap="square" rtlCol="0">
              <a:spAutoFit/>
            </a:bodyPr>
            <a:lstStyle/>
            <a:p>
              <a:pPr algn="r"/>
              <a:r>
                <a:rPr lang="en-US" sz="1220" b="1" dirty="0" smtClean="0"/>
                <a:t>20</a:t>
              </a:r>
            </a:p>
            <a:p>
              <a:pPr algn="r"/>
              <a:r>
                <a:rPr lang="en-US" sz="1220" b="1" dirty="0" smtClean="0"/>
                <a:t>19</a:t>
              </a:r>
            </a:p>
            <a:p>
              <a:pPr algn="r"/>
              <a:r>
                <a:rPr lang="en-US" sz="1220" b="1" dirty="0" smtClean="0"/>
                <a:t>18</a:t>
              </a:r>
            </a:p>
            <a:p>
              <a:pPr algn="r"/>
              <a:r>
                <a:rPr lang="en-US" sz="1220" b="1" dirty="0" smtClean="0"/>
                <a:t>17</a:t>
              </a:r>
            </a:p>
            <a:p>
              <a:pPr algn="r"/>
              <a:r>
                <a:rPr lang="en-US" sz="1220" b="1" dirty="0" smtClean="0"/>
                <a:t>16</a:t>
              </a:r>
            </a:p>
            <a:p>
              <a:pPr algn="r"/>
              <a:r>
                <a:rPr lang="en-US" sz="1220" b="1" dirty="0" smtClean="0"/>
                <a:t>15</a:t>
              </a:r>
            </a:p>
            <a:p>
              <a:pPr algn="r"/>
              <a:r>
                <a:rPr lang="en-US" sz="1220" b="1" dirty="0" smtClean="0"/>
                <a:t>14</a:t>
              </a:r>
            </a:p>
            <a:p>
              <a:pPr algn="r"/>
              <a:r>
                <a:rPr lang="en-US" sz="1220" b="1" dirty="0" smtClean="0"/>
                <a:t>13</a:t>
              </a:r>
            </a:p>
            <a:p>
              <a:pPr algn="r"/>
              <a:r>
                <a:rPr lang="en-US" sz="1220" b="1" dirty="0" smtClean="0"/>
                <a:t>12</a:t>
              </a:r>
            </a:p>
            <a:p>
              <a:pPr algn="r"/>
              <a:r>
                <a:rPr lang="en-US" sz="1220" b="1" dirty="0" smtClean="0"/>
                <a:t>11</a:t>
              </a:r>
            </a:p>
            <a:p>
              <a:pPr algn="r"/>
              <a:r>
                <a:rPr lang="en-US" sz="1220" b="1" dirty="0" smtClean="0"/>
                <a:t>10</a:t>
              </a:r>
            </a:p>
            <a:p>
              <a:pPr algn="r"/>
              <a:r>
                <a:rPr lang="en-US" sz="1220" b="1" dirty="0" smtClean="0"/>
                <a:t>9</a:t>
              </a:r>
            </a:p>
            <a:p>
              <a:pPr algn="r"/>
              <a:r>
                <a:rPr lang="en-US" sz="1220" b="1" dirty="0" smtClean="0"/>
                <a:t>8</a:t>
              </a:r>
            </a:p>
            <a:p>
              <a:pPr algn="r"/>
              <a:r>
                <a:rPr lang="en-US" sz="1220" b="1" dirty="0" smtClean="0"/>
                <a:t>7</a:t>
              </a:r>
            </a:p>
            <a:p>
              <a:pPr algn="r"/>
              <a:r>
                <a:rPr lang="en-US" sz="1220" b="1" dirty="0" smtClean="0"/>
                <a:t>6</a:t>
              </a:r>
            </a:p>
            <a:p>
              <a:pPr algn="r"/>
              <a:r>
                <a:rPr lang="en-US" sz="1220" b="1" dirty="0" smtClean="0"/>
                <a:t>5</a:t>
              </a:r>
            </a:p>
            <a:p>
              <a:pPr algn="r"/>
              <a:r>
                <a:rPr lang="en-US" sz="1220" b="1" dirty="0" smtClean="0"/>
                <a:t>4</a:t>
              </a:r>
            </a:p>
            <a:p>
              <a:pPr algn="r"/>
              <a:r>
                <a:rPr lang="en-US" sz="1220" b="1" dirty="0" smtClean="0"/>
                <a:t>3</a:t>
              </a:r>
            </a:p>
            <a:p>
              <a:pPr algn="r"/>
              <a:r>
                <a:rPr lang="en-US" sz="1220" b="1" dirty="0" smtClean="0"/>
                <a:t>2</a:t>
              </a:r>
            </a:p>
            <a:p>
              <a:pPr algn="r"/>
              <a:r>
                <a:rPr lang="en-US" sz="1220" b="1" dirty="0"/>
                <a:t>1</a:t>
              </a:r>
            </a:p>
          </p:txBody>
        </p:sp>
      </p:grpSp>
      <p:sp>
        <p:nvSpPr>
          <p:cNvPr id="28" name="TextBox 27"/>
          <p:cNvSpPr txBox="1"/>
          <p:nvPr/>
        </p:nvSpPr>
        <p:spPr>
          <a:xfrm>
            <a:off x="3102587" y="4675320"/>
            <a:ext cx="285656" cy="400110"/>
          </a:xfrm>
          <a:prstGeom prst="rect">
            <a:avLst/>
          </a:prstGeom>
          <a:noFill/>
        </p:spPr>
        <p:txBody>
          <a:bodyPr wrap="none" rtlCol="0">
            <a:spAutoFit/>
          </a:bodyPr>
          <a:lstStyle/>
          <a:p>
            <a:r>
              <a:rPr lang="en-US" dirty="0" smtClean="0"/>
              <a:t>s</a:t>
            </a:r>
            <a:endParaRPr lang="en-US" dirty="0"/>
          </a:p>
        </p:txBody>
      </p:sp>
      <p:sp>
        <p:nvSpPr>
          <p:cNvPr id="10" name="Slide Number Placeholder 9"/>
          <p:cNvSpPr>
            <a:spLocks noGrp="1"/>
          </p:cNvSpPr>
          <p:nvPr>
            <p:ph type="sldNum" sz="quarter" idx="12"/>
          </p:nvPr>
        </p:nvSpPr>
        <p:spPr/>
        <p:txBody>
          <a:bodyPr/>
          <a:lstStyle/>
          <a:p>
            <a:fld id="{BFF117EF-9718-4423-89B7-490956680319}" type="slidenum">
              <a:rPr lang="en-US" smtClean="0"/>
              <a:pPr/>
              <a:t>86</a:t>
            </a:fld>
            <a:endParaRPr lang="en-US"/>
          </a:p>
        </p:txBody>
      </p:sp>
      <p:sp>
        <p:nvSpPr>
          <p:cNvPr id="22" name="Rectangle 21"/>
          <p:cNvSpPr/>
          <p:nvPr/>
        </p:nvSpPr>
        <p:spPr>
          <a:xfrm>
            <a:off x="1666924" y="2279572"/>
            <a:ext cx="4971233" cy="1092607"/>
          </a:xfrm>
          <a:prstGeom prst="rect">
            <a:avLst/>
          </a:prstGeom>
        </p:spPr>
        <p:txBody>
          <a:bodyPr wrap="none">
            <a:spAutoFit/>
          </a:bodyPr>
          <a:lstStyle/>
          <a:p>
            <a:r>
              <a:rPr lang="en-US" b="1" dirty="0" smtClean="0">
                <a:solidFill>
                  <a:srgbClr val="00B050"/>
                </a:solidFill>
              </a:rPr>
              <a:t>s </a:t>
            </a:r>
            <a:r>
              <a:rPr lang="en-US" b="1" dirty="0">
                <a:solidFill>
                  <a:srgbClr val="00B050"/>
                </a:solidFill>
              </a:rPr>
              <a:t>= </a:t>
            </a:r>
            <a:r>
              <a:rPr lang="en-US" b="1" dirty="0" smtClean="0">
                <a:solidFill>
                  <a:srgbClr val="00B050"/>
                </a:solidFill>
              </a:rPr>
              <a:t>$1t/$1,000 </a:t>
            </a:r>
            <a:r>
              <a:rPr lang="en-US" b="1" dirty="0">
                <a:solidFill>
                  <a:srgbClr val="00B050"/>
                </a:solidFill>
              </a:rPr>
              <a:t>+ </a:t>
            </a:r>
            <a:r>
              <a:rPr lang="en-US" b="1" dirty="0" smtClean="0">
                <a:solidFill>
                  <a:srgbClr val="00B050"/>
                </a:solidFill>
              </a:rPr>
              <a:t>$5</a:t>
            </a:r>
          </a:p>
          <a:p>
            <a:r>
              <a:rPr lang="en-US" b="1" dirty="0">
                <a:solidFill>
                  <a:srgbClr val="00B050"/>
                </a:solidFill>
              </a:rPr>
              <a:t>s = </a:t>
            </a:r>
            <a:r>
              <a:rPr lang="en-US" b="1" dirty="0" smtClean="0">
                <a:solidFill>
                  <a:srgbClr val="00B050"/>
                </a:solidFill>
              </a:rPr>
              <a:t>t/1,000 </a:t>
            </a:r>
            <a:r>
              <a:rPr lang="en-US" b="1" dirty="0">
                <a:solidFill>
                  <a:srgbClr val="00B050"/>
                </a:solidFill>
              </a:rPr>
              <a:t>+ </a:t>
            </a:r>
            <a:r>
              <a:rPr lang="en-US" b="1" dirty="0" smtClean="0">
                <a:solidFill>
                  <a:srgbClr val="00B050"/>
                </a:solidFill>
              </a:rPr>
              <a:t>5</a:t>
            </a:r>
          </a:p>
          <a:p>
            <a:endParaRPr lang="en-US" b="1" dirty="0">
              <a:solidFill>
                <a:srgbClr val="00B050"/>
              </a:solidFill>
            </a:endParaRPr>
          </a:p>
          <a:p>
            <a:r>
              <a:rPr lang="en-US" sz="1100" b="1" dirty="0" smtClean="0">
                <a:solidFill>
                  <a:srgbClr val="00B050"/>
                </a:solidFill>
              </a:rPr>
              <a:t>So, every trade costs a minimum service fee of $5 plus $1 per every $1,000 traded.</a:t>
            </a:r>
            <a:endParaRPr lang="en-US" sz="1100" b="1" dirty="0">
              <a:solidFill>
                <a:srgbClr val="00B050"/>
              </a:solidFill>
            </a:endParaRPr>
          </a:p>
        </p:txBody>
      </p:sp>
      <p:sp>
        <p:nvSpPr>
          <p:cNvPr id="2" name="Rectangle 1"/>
          <p:cNvSpPr/>
          <p:nvPr/>
        </p:nvSpPr>
        <p:spPr>
          <a:xfrm>
            <a:off x="4675014" y="4675227"/>
            <a:ext cx="1542410" cy="369332"/>
          </a:xfrm>
          <a:prstGeom prst="rect">
            <a:avLst/>
          </a:prstGeom>
        </p:spPr>
        <p:txBody>
          <a:bodyPr wrap="none">
            <a:spAutoFit/>
          </a:bodyPr>
          <a:lstStyle/>
          <a:p>
            <a:r>
              <a:rPr lang="en-US" b="1" dirty="0">
                <a:solidFill>
                  <a:srgbClr val="00B050"/>
                </a:solidFill>
              </a:rPr>
              <a:t>s = </a:t>
            </a:r>
            <a:r>
              <a:rPr lang="en-US" b="1" dirty="0" smtClean="0">
                <a:solidFill>
                  <a:srgbClr val="00B050"/>
                </a:solidFill>
              </a:rPr>
              <a:t>t/1,000 </a:t>
            </a:r>
            <a:r>
              <a:rPr lang="en-US" b="1" dirty="0">
                <a:solidFill>
                  <a:srgbClr val="00B050"/>
                </a:solidFill>
              </a:rPr>
              <a:t>+ 5</a:t>
            </a:r>
          </a:p>
        </p:txBody>
      </p:sp>
      <p:cxnSp>
        <p:nvCxnSpPr>
          <p:cNvPr id="29" name="Straight Connector 28"/>
          <p:cNvCxnSpPr/>
          <p:nvPr/>
        </p:nvCxnSpPr>
        <p:spPr>
          <a:xfrm flipV="1">
            <a:off x="3245415" y="4875375"/>
            <a:ext cx="3546161" cy="3177087"/>
          </a:xfrm>
          <a:prstGeom prst="line">
            <a:avLst/>
          </a:prstGeom>
          <a:ln w="19050">
            <a:solidFill>
              <a:srgbClr val="00B05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121490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024986566"/>
              </p:ext>
            </p:extLst>
          </p:nvPr>
        </p:nvGraphicFramePr>
        <p:xfrm>
          <a:off x="621125" y="1419023"/>
          <a:ext cx="1502949" cy="3059430"/>
        </p:xfrm>
        <a:graphic>
          <a:graphicData uri="http://schemas.openxmlformats.org/drawingml/2006/table">
            <a:tbl>
              <a:tblPr>
                <a:tableStyleId>{5C22544A-7EE6-4342-B048-85BDC9FD1C3A}</a:tableStyleId>
              </a:tblPr>
              <a:tblGrid>
                <a:gridCol w="826675"/>
                <a:gridCol w="676274"/>
              </a:tblGrid>
              <a:tr h="419100">
                <a:tc>
                  <a:txBody>
                    <a:bodyPr/>
                    <a:lstStyle/>
                    <a:p>
                      <a:pPr algn="ctr" fontAlgn="b"/>
                      <a:r>
                        <a:rPr lang="en-US" sz="1200" b="1" u="none" strike="noStrike" dirty="0">
                          <a:effectLst/>
                        </a:rPr>
                        <a:t>Time    </a:t>
                      </a:r>
                      <a:r>
                        <a:rPr lang="en-US" sz="1200" b="1" u="none" strike="noStrike" dirty="0" smtClean="0">
                          <a:effectLst/>
                        </a:rPr>
                        <a:t>(t)</a:t>
                      </a:r>
                      <a:endParaRPr lang="en-US" sz="1200" b="1"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1" u="none" strike="noStrike" dirty="0">
                          <a:effectLst/>
                        </a:rPr>
                        <a:t>Distance </a:t>
                      </a:r>
                      <a:r>
                        <a:rPr lang="en-US" sz="1200" b="1" u="none" strike="noStrike" dirty="0" smtClean="0">
                          <a:effectLst/>
                        </a:rPr>
                        <a:t>(d)</a:t>
                      </a:r>
                      <a:endParaRPr lang="en-US" sz="1200" b="1" i="0" u="none" strike="noStrike" dirty="0">
                        <a:solidFill>
                          <a:srgbClr val="00000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1400" b="1" u="none" strike="noStrike" dirty="0" smtClean="0">
                          <a:solidFill>
                            <a:srgbClr val="00B050"/>
                          </a:solidFill>
                          <a:effectLst/>
                        </a:rPr>
                        <a:t>0</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u="none" strike="noStrike" dirty="0" smtClean="0">
                          <a:solidFill>
                            <a:srgbClr val="00B050"/>
                          </a:solidFill>
                          <a:effectLst/>
                        </a:rPr>
                        <a:t>5</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1400" b="1" u="none" strike="noStrike" dirty="0" smtClean="0">
                          <a:solidFill>
                            <a:srgbClr val="00B050"/>
                          </a:solidFill>
                          <a:effectLst/>
                        </a:rPr>
                        <a:t>10,000</a:t>
                      </a:r>
                      <a:r>
                        <a:rPr lang="en-US" sz="1400" b="1" u="none" strike="noStrike" dirty="0">
                          <a:solidFill>
                            <a:srgbClr val="00B050"/>
                          </a:solidFill>
                          <a:effectLst/>
                        </a:rPr>
                        <a:t> </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u="none" strike="noStrike" dirty="0" smtClean="0">
                          <a:solidFill>
                            <a:srgbClr val="00B050"/>
                          </a:solidFill>
                          <a:effectLst/>
                        </a:rPr>
                        <a:t>15</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1400" b="1" u="none" strike="noStrike" dirty="0">
                          <a:solidFill>
                            <a:srgbClr val="00B050"/>
                          </a:solidFill>
                          <a:effectLst/>
                        </a:rPr>
                        <a:t> </a:t>
                      </a:r>
                      <a:r>
                        <a:rPr lang="en-US" sz="1400" b="1" u="none" strike="noStrike" dirty="0" smtClean="0">
                          <a:solidFill>
                            <a:srgbClr val="00B050"/>
                          </a:solidFill>
                          <a:effectLst/>
                        </a:rPr>
                        <a:t>40,000</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u="none" strike="noStrike" dirty="0" smtClean="0">
                          <a:solidFill>
                            <a:srgbClr val="00B050"/>
                          </a:solidFill>
                          <a:effectLst/>
                        </a:rPr>
                        <a:t>45</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1400" b="1" u="none" strike="noStrike" dirty="0" smtClean="0">
                          <a:solidFill>
                            <a:srgbClr val="00B050"/>
                          </a:solidFill>
                          <a:effectLst/>
                        </a:rPr>
                        <a:t>70,000</a:t>
                      </a:r>
                      <a:r>
                        <a:rPr lang="en-US" sz="1400" b="1" u="none" strike="noStrike" dirty="0">
                          <a:solidFill>
                            <a:srgbClr val="00B050"/>
                          </a:solidFill>
                          <a:effectLst/>
                        </a:rPr>
                        <a:t> </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u="none" strike="noStrike" dirty="0" smtClean="0">
                          <a:solidFill>
                            <a:srgbClr val="00B050"/>
                          </a:solidFill>
                          <a:effectLst/>
                        </a:rPr>
                        <a:t>75</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1400" b="1" u="none" strike="noStrike" dirty="0" smtClean="0">
                          <a:solidFill>
                            <a:srgbClr val="00B050"/>
                          </a:solidFill>
                          <a:effectLst/>
                        </a:rPr>
                        <a:t>100,000</a:t>
                      </a:r>
                      <a:r>
                        <a:rPr lang="en-US" sz="1400" b="1" u="none" strike="noStrike" dirty="0">
                          <a:solidFill>
                            <a:srgbClr val="00B050"/>
                          </a:solidFill>
                          <a:effectLst/>
                        </a:rPr>
                        <a:t> </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u="none" strike="noStrike" dirty="0" smtClean="0">
                          <a:solidFill>
                            <a:srgbClr val="00B050"/>
                          </a:solidFill>
                          <a:effectLst/>
                        </a:rPr>
                        <a:t>105</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1400" b="1" u="none" strike="noStrike" dirty="0" smtClean="0">
                          <a:solidFill>
                            <a:srgbClr val="00B050"/>
                          </a:solidFill>
                          <a:effectLst/>
                        </a:rPr>
                        <a:t>150,000</a:t>
                      </a:r>
                      <a:r>
                        <a:rPr lang="en-US" sz="1400" b="1" u="none" strike="noStrike" dirty="0">
                          <a:solidFill>
                            <a:srgbClr val="00B050"/>
                          </a:solidFill>
                          <a:effectLst/>
                        </a:rPr>
                        <a:t> </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u="none" strike="noStrike" dirty="0" smtClean="0">
                          <a:solidFill>
                            <a:srgbClr val="00B050"/>
                          </a:solidFill>
                          <a:effectLst/>
                        </a:rPr>
                        <a:t>155</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7190">
                <a:tc>
                  <a:txBody>
                    <a:bodyPr/>
                    <a:lstStyle/>
                    <a:p>
                      <a:pPr algn="ctr" fontAlgn="b"/>
                      <a:r>
                        <a:rPr lang="en-US" sz="1400" b="1" u="none" strike="noStrike" dirty="0">
                          <a:solidFill>
                            <a:srgbClr val="00B050"/>
                          </a:solidFill>
                          <a:effectLst/>
                        </a:rPr>
                        <a:t> </a:t>
                      </a:r>
                      <a:r>
                        <a:rPr lang="en-US" sz="1400" b="1" u="none" strike="noStrike" dirty="0" smtClean="0">
                          <a:solidFill>
                            <a:srgbClr val="00B050"/>
                          </a:solidFill>
                          <a:effectLst/>
                        </a:rPr>
                        <a:t>160,000</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u="none" strike="noStrike" dirty="0" smtClean="0">
                          <a:solidFill>
                            <a:srgbClr val="00B050"/>
                          </a:solidFill>
                          <a:effectLst/>
                        </a:rPr>
                        <a:t>165</a:t>
                      </a:r>
                      <a:endParaRPr lang="en-US" sz="1400" b="1" i="0" u="none" strike="noStrike" dirty="0">
                        <a:solidFill>
                          <a:srgbClr val="00B050"/>
                        </a:solidFill>
                        <a:effectLst/>
                        <a:latin typeface="Calibri"/>
                      </a:endParaRPr>
                    </a:p>
                  </a:txBody>
                  <a:tcPr marL="10795" marR="10795" marT="1047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TextBox 5"/>
          <p:cNvSpPr txBox="1"/>
          <p:nvPr/>
        </p:nvSpPr>
        <p:spPr>
          <a:xfrm>
            <a:off x="627423" y="6248141"/>
            <a:ext cx="2475164" cy="287543"/>
          </a:xfrm>
          <a:prstGeom prst="rect">
            <a:avLst/>
          </a:prstGeom>
          <a:noFill/>
        </p:spPr>
        <p:txBody>
          <a:bodyPr wrap="square" lIns="101882" tIns="50941" rIns="101882" bIns="50941" rtlCol="0">
            <a:spAutoFit/>
          </a:bodyPr>
          <a:lstStyle/>
          <a:p>
            <a:r>
              <a:rPr lang="en-US" sz="1200" b="1" dirty="0"/>
              <a:t>D</a:t>
            </a:r>
            <a:r>
              <a:rPr lang="en-US" sz="1200" b="1" dirty="0" smtClean="0"/>
              <a:t>:</a:t>
            </a:r>
            <a:r>
              <a:rPr lang="en-US" sz="1200" dirty="0" smtClean="0"/>
              <a:t>  </a:t>
            </a:r>
            <a:r>
              <a:rPr lang="en-US" sz="1200" dirty="0"/>
              <a:t>Explain the </a:t>
            </a:r>
            <a:r>
              <a:rPr lang="en-US" sz="1200" dirty="0" smtClean="0"/>
              <a:t>graphs in Parts B &amp; C.</a:t>
            </a:r>
            <a:endParaRPr lang="en-US" sz="1200" dirty="0"/>
          </a:p>
        </p:txBody>
      </p:sp>
      <p:sp>
        <p:nvSpPr>
          <p:cNvPr id="7" name="TextBox 6"/>
          <p:cNvSpPr txBox="1"/>
          <p:nvPr/>
        </p:nvSpPr>
        <p:spPr>
          <a:xfrm>
            <a:off x="627422" y="424691"/>
            <a:ext cx="6536781" cy="656875"/>
          </a:xfrm>
          <a:prstGeom prst="rect">
            <a:avLst/>
          </a:prstGeom>
          <a:noFill/>
        </p:spPr>
        <p:txBody>
          <a:bodyPr wrap="square" lIns="101882" tIns="50941" rIns="101882" bIns="50941" rtlCol="0">
            <a:spAutoFit/>
          </a:bodyPr>
          <a:lstStyle/>
          <a:p>
            <a:r>
              <a:rPr lang="en-US" sz="1200" b="1" dirty="0"/>
              <a:t>C:  </a:t>
            </a:r>
            <a:r>
              <a:rPr lang="en-US" sz="1200" dirty="0" smtClean="0"/>
              <a:t>Rewrite the equation from Part A in the line provided.  Use this equation to create a new data table showing the relationship between trade amount (this time in $10,000 increments) and trade cost (in dollars).  Draw a graph using the data or equation.</a:t>
            </a:r>
            <a:endParaRPr lang="en-US" sz="1200" dirty="0"/>
          </a:p>
        </p:txBody>
      </p:sp>
      <p:sp>
        <p:nvSpPr>
          <p:cNvPr id="18" name="TextBox 17"/>
          <p:cNvSpPr txBox="1"/>
          <p:nvPr/>
        </p:nvSpPr>
        <p:spPr>
          <a:xfrm>
            <a:off x="2925539" y="1168629"/>
            <a:ext cx="4217278" cy="267675"/>
          </a:xfrm>
          <a:prstGeom prst="rect">
            <a:avLst/>
          </a:prstGeom>
          <a:noFill/>
        </p:spPr>
        <p:txBody>
          <a:bodyPr wrap="square" lIns="101882" tIns="50941" rIns="101882" bIns="50941" rtlCol="0">
            <a:spAutoFit/>
          </a:bodyPr>
          <a:lstStyle/>
          <a:p>
            <a:pPr algn="r"/>
            <a:r>
              <a:rPr lang="en-US" sz="1200" dirty="0"/>
              <a:t>Equation: ______________________________________</a:t>
            </a:r>
          </a:p>
        </p:txBody>
      </p:sp>
      <p:grpSp>
        <p:nvGrpSpPr>
          <p:cNvPr id="26" name="Group 25"/>
          <p:cNvGrpSpPr/>
          <p:nvPr/>
        </p:nvGrpSpPr>
        <p:grpSpPr>
          <a:xfrm>
            <a:off x="2477782" y="1625866"/>
            <a:ext cx="4630285" cy="4703012"/>
            <a:chOff x="2233942" y="4888992"/>
            <a:chExt cx="4630285" cy="4703012"/>
          </a:xfrm>
        </p:grpSpPr>
        <p:grpSp>
          <p:nvGrpSpPr>
            <p:cNvPr id="27" name="Group 26"/>
            <p:cNvGrpSpPr/>
            <p:nvPr/>
          </p:nvGrpSpPr>
          <p:grpSpPr>
            <a:xfrm>
              <a:off x="2233942" y="4888992"/>
              <a:ext cx="4630285" cy="4703012"/>
              <a:chOff x="2295468" y="1332170"/>
              <a:chExt cx="4392278" cy="4596454"/>
            </a:xfrm>
          </p:grpSpPr>
          <p:pic>
            <p:nvPicPr>
              <p:cNvPr id="2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719" t="22364" r="38516" b="5685"/>
              <a:stretch/>
            </p:blipFill>
            <p:spPr bwMode="auto">
              <a:xfrm>
                <a:off x="2998292" y="1545895"/>
                <a:ext cx="3183433" cy="3682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0" name="Straight Arrow Connector 29"/>
              <p:cNvCxnSpPr/>
              <p:nvPr/>
            </p:nvCxnSpPr>
            <p:spPr>
              <a:xfrm flipV="1">
                <a:off x="3007817" y="1332170"/>
                <a:ext cx="0" cy="388806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007817" y="5211284"/>
                <a:ext cx="344061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448427" y="5026618"/>
                <a:ext cx="239319" cy="363736"/>
              </a:xfrm>
              <a:prstGeom prst="rect">
                <a:avLst/>
              </a:prstGeom>
              <a:noFill/>
            </p:spPr>
            <p:txBody>
              <a:bodyPr wrap="none" rtlCol="0">
                <a:spAutoFit/>
              </a:bodyPr>
              <a:lstStyle/>
              <a:p>
                <a:r>
                  <a:rPr lang="en-US" dirty="0" smtClean="0"/>
                  <a:t>t</a:t>
                </a:r>
                <a:endParaRPr lang="en-US" dirty="0"/>
              </a:p>
            </p:txBody>
          </p:sp>
          <p:sp>
            <p:nvSpPr>
              <p:cNvPr id="33" name="TextBox 32"/>
              <p:cNvSpPr txBox="1"/>
              <p:nvPr/>
            </p:nvSpPr>
            <p:spPr>
              <a:xfrm>
                <a:off x="3736847" y="5627820"/>
                <a:ext cx="1896073" cy="300804"/>
              </a:xfrm>
              <a:prstGeom prst="rect">
                <a:avLst/>
              </a:prstGeom>
              <a:noFill/>
            </p:spPr>
            <p:txBody>
              <a:bodyPr wrap="none" rtlCol="0">
                <a:spAutoFit/>
              </a:bodyPr>
              <a:lstStyle/>
              <a:p>
                <a:r>
                  <a:rPr lang="en-US" sz="1400" b="1" dirty="0" smtClean="0"/>
                  <a:t>Trade Amount x $10,000</a:t>
                </a:r>
                <a:endParaRPr lang="en-US" sz="1400" b="1" dirty="0"/>
              </a:p>
            </p:txBody>
          </p:sp>
          <p:sp>
            <p:nvSpPr>
              <p:cNvPr id="34" name="TextBox 33"/>
              <p:cNvSpPr txBox="1"/>
              <p:nvPr/>
            </p:nvSpPr>
            <p:spPr>
              <a:xfrm>
                <a:off x="2295468" y="1910027"/>
                <a:ext cx="417680" cy="3073645"/>
              </a:xfrm>
              <a:prstGeom prst="rect">
                <a:avLst/>
              </a:prstGeom>
              <a:noFill/>
            </p:spPr>
            <p:txBody>
              <a:bodyPr vert="wordArtVert" wrap="none" rtlCol="0">
                <a:spAutoFit/>
              </a:bodyPr>
              <a:lstStyle/>
              <a:p>
                <a:r>
                  <a:rPr lang="en-US" sz="1400" b="1" dirty="0" smtClean="0"/>
                  <a:t>Trade Cost $</a:t>
                </a:r>
                <a:endParaRPr lang="en-US" sz="1400" b="1" dirty="0"/>
              </a:p>
            </p:txBody>
          </p:sp>
          <p:sp>
            <p:nvSpPr>
              <p:cNvPr id="35" name="TextBox 34"/>
              <p:cNvSpPr txBox="1"/>
              <p:nvPr/>
            </p:nvSpPr>
            <p:spPr>
              <a:xfrm>
                <a:off x="2753731" y="5124623"/>
                <a:ext cx="3658880" cy="451205"/>
              </a:xfrm>
              <a:prstGeom prst="rect">
                <a:avLst/>
              </a:prstGeom>
              <a:noFill/>
            </p:spPr>
            <p:txBody>
              <a:bodyPr wrap="none" rtlCol="0">
                <a:spAutoFit/>
              </a:bodyPr>
              <a:lstStyle/>
              <a:p>
                <a:r>
                  <a:rPr lang="en-US" sz="2400" b="1" dirty="0" smtClean="0"/>
                  <a:t>0</a:t>
                </a:r>
                <a:r>
                  <a:rPr lang="en-US" sz="1400" b="1" dirty="0"/>
                  <a:t>     </a:t>
                </a:r>
                <a:r>
                  <a:rPr lang="en-US" sz="1400" b="1" dirty="0" smtClean="0"/>
                  <a:t>1   2   3   4   5   6   7   8   9  10      12     14      16 </a:t>
                </a:r>
                <a:endParaRPr lang="en-US" sz="1400" b="1" dirty="0"/>
              </a:p>
            </p:txBody>
          </p:sp>
        </p:grpSp>
        <p:sp>
          <p:nvSpPr>
            <p:cNvPr id="28" name="TextBox 27"/>
            <p:cNvSpPr txBox="1"/>
            <p:nvPr/>
          </p:nvSpPr>
          <p:spPr>
            <a:xfrm>
              <a:off x="2434253" y="4994487"/>
              <a:ext cx="533516" cy="3816429"/>
            </a:xfrm>
            <a:prstGeom prst="rect">
              <a:avLst/>
            </a:prstGeom>
            <a:noFill/>
          </p:spPr>
          <p:txBody>
            <a:bodyPr vert="horz" wrap="square" rtlCol="0">
              <a:spAutoFit/>
            </a:bodyPr>
            <a:lstStyle/>
            <a:p>
              <a:pPr algn="r"/>
              <a:r>
                <a:rPr lang="en-US" sz="1220" b="1" dirty="0" smtClean="0"/>
                <a:t>200</a:t>
              </a:r>
            </a:p>
            <a:p>
              <a:pPr algn="r"/>
              <a:r>
                <a:rPr lang="en-US" sz="1220" b="1" dirty="0" smtClean="0"/>
                <a:t>190</a:t>
              </a:r>
            </a:p>
            <a:p>
              <a:pPr algn="r"/>
              <a:r>
                <a:rPr lang="en-US" sz="1220" b="1" dirty="0" smtClean="0"/>
                <a:t>180</a:t>
              </a:r>
            </a:p>
            <a:p>
              <a:pPr algn="r"/>
              <a:r>
                <a:rPr lang="en-US" sz="1220" b="1" dirty="0" smtClean="0"/>
                <a:t>170</a:t>
              </a:r>
            </a:p>
            <a:p>
              <a:pPr algn="r"/>
              <a:r>
                <a:rPr lang="en-US" sz="1220" b="1" dirty="0" smtClean="0"/>
                <a:t>160</a:t>
              </a:r>
            </a:p>
            <a:p>
              <a:pPr algn="r"/>
              <a:r>
                <a:rPr lang="en-US" sz="1220" b="1" dirty="0" smtClean="0"/>
                <a:t>150</a:t>
              </a:r>
            </a:p>
            <a:p>
              <a:pPr algn="r"/>
              <a:r>
                <a:rPr lang="en-US" sz="1220" b="1" dirty="0" smtClean="0"/>
                <a:t>140</a:t>
              </a:r>
            </a:p>
            <a:p>
              <a:pPr algn="r"/>
              <a:r>
                <a:rPr lang="en-US" sz="1220" b="1" dirty="0" smtClean="0"/>
                <a:t>130</a:t>
              </a:r>
            </a:p>
            <a:p>
              <a:pPr algn="r"/>
              <a:r>
                <a:rPr lang="en-US" sz="1220" b="1" dirty="0" smtClean="0"/>
                <a:t>120</a:t>
              </a:r>
            </a:p>
            <a:p>
              <a:pPr algn="r"/>
              <a:r>
                <a:rPr lang="en-US" sz="1220" b="1" dirty="0" smtClean="0"/>
                <a:t>110</a:t>
              </a:r>
            </a:p>
            <a:p>
              <a:pPr algn="r"/>
              <a:r>
                <a:rPr lang="en-US" sz="1220" b="1" dirty="0" smtClean="0"/>
                <a:t>100</a:t>
              </a:r>
            </a:p>
            <a:p>
              <a:pPr algn="r"/>
              <a:r>
                <a:rPr lang="en-US" sz="1220" b="1" dirty="0" smtClean="0"/>
                <a:t>90</a:t>
              </a:r>
            </a:p>
            <a:p>
              <a:pPr algn="r"/>
              <a:r>
                <a:rPr lang="en-US" sz="1220" b="1" dirty="0" smtClean="0"/>
                <a:t>80</a:t>
              </a:r>
            </a:p>
            <a:p>
              <a:pPr algn="r"/>
              <a:r>
                <a:rPr lang="en-US" sz="1220" b="1" dirty="0" smtClean="0"/>
                <a:t>70</a:t>
              </a:r>
            </a:p>
            <a:p>
              <a:pPr algn="r"/>
              <a:r>
                <a:rPr lang="en-US" sz="1220" b="1" dirty="0" smtClean="0"/>
                <a:t>60</a:t>
              </a:r>
            </a:p>
            <a:p>
              <a:pPr algn="r"/>
              <a:r>
                <a:rPr lang="en-US" sz="1220" b="1" dirty="0" smtClean="0"/>
                <a:t>50</a:t>
              </a:r>
            </a:p>
            <a:p>
              <a:pPr algn="r"/>
              <a:r>
                <a:rPr lang="en-US" sz="1220" b="1" dirty="0" smtClean="0"/>
                <a:t>40</a:t>
              </a:r>
            </a:p>
            <a:p>
              <a:pPr algn="r"/>
              <a:r>
                <a:rPr lang="en-US" sz="1220" b="1" dirty="0" smtClean="0"/>
                <a:t>30</a:t>
              </a:r>
            </a:p>
            <a:p>
              <a:pPr algn="r"/>
              <a:r>
                <a:rPr lang="en-US" sz="1220" b="1" dirty="0" smtClean="0"/>
                <a:t>20</a:t>
              </a:r>
            </a:p>
            <a:p>
              <a:pPr algn="r"/>
              <a:r>
                <a:rPr lang="en-US" sz="1220" b="1" dirty="0" smtClean="0"/>
                <a:t>10</a:t>
              </a:r>
              <a:endParaRPr lang="en-US" sz="1220" b="1" dirty="0"/>
            </a:p>
          </p:txBody>
        </p:sp>
      </p:grpSp>
      <p:sp>
        <p:nvSpPr>
          <p:cNvPr id="36" name="TextBox 35"/>
          <p:cNvSpPr txBox="1"/>
          <p:nvPr/>
        </p:nvSpPr>
        <p:spPr>
          <a:xfrm>
            <a:off x="3102587" y="1253698"/>
            <a:ext cx="285656" cy="400110"/>
          </a:xfrm>
          <a:prstGeom prst="rect">
            <a:avLst/>
          </a:prstGeom>
          <a:noFill/>
        </p:spPr>
        <p:txBody>
          <a:bodyPr wrap="none" rtlCol="0">
            <a:spAutoFit/>
          </a:bodyPr>
          <a:lstStyle/>
          <a:p>
            <a:r>
              <a:rPr lang="en-US" dirty="0" smtClean="0"/>
              <a:t>s</a:t>
            </a:r>
            <a:endParaRPr lang="en-US" dirty="0"/>
          </a:p>
        </p:txBody>
      </p:sp>
      <p:grpSp>
        <p:nvGrpSpPr>
          <p:cNvPr id="37" name="Group 36"/>
          <p:cNvGrpSpPr/>
          <p:nvPr/>
        </p:nvGrpSpPr>
        <p:grpSpPr>
          <a:xfrm>
            <a:off x="759354" y="9208514"/>
            <a:ext cx="6008915" cy="755632"/>
            <a:chOff x="759354" y="9294948"/>
            <a:chExt cx="6008915" cy="755632"/>
          </a:xfrm>
        </p:grpSpPr>
        <p:sp>
          <p:nvSpPr>
            <p:cNvPr id="38" name="TextBox 37"/>
            <p:cNvSpPr txBox="1"/>
            <p:nvPr/>
          </p:nvSpPr>
          <p:spPr>
            <a:xfrm>
              <a:off x="759354" y="9296527"/>
              <a:ext cx="2533359" cy="754053"/>
            </a:xfrm>
            <a:prstGeom prst="rect">
              <a:avLst/>
            </a:prstGeom>
            <a:solidFill>
              <a:schemeClr val="bg1">
                <a:lumMod val="85000"/>
              </a:schemeClr>
            </a:solidFill>
          </p:spPr>
          <p:txBody>
            <a:bodyPr wrap="square" rtlCol="0">
              <a:spAutoFit/>
            </a:bodyPr>
            <a:lstStyle/>
            <a:p>
              <a:r>
                <a:rPr lang="en-US" sz="1600" b="1" dirty="0"/>
                <a:t>Explain</a:t>
              </a:r>
              <a:r>
                <a:rPr lang="en-US" sz="1300" dirty="0"/>
                <a:t>:</a:t>
              </a:r>
            </a:p>
            <a:p>
              <a:endParaRPr lang="en-US" sz="100" dirty="0"/>
            </a:p>
            <a:p>
              <a:pPr marL="382059" indent="-382059"/>
              <a:r>
                <a:rPr lang="en-US" sz="1300" dirty="0">
                  <a:latin typeface="ZDingbats"/>
                </a:rPr>
                <a:t>      </a:t>
              </a:r>
              <a:r>
                <a:rPr lang="en-US" sz="1300" dirty="0"/>
                <a:t>Is slope </a:t>
              </a:r>
              <a:r>
                <a:rPr lang="en-US" sz="1300" b="1" dirty="0">
                  <a:solidFill>
                    <a:srgbClr val="FF0000"/>
                  </a:solidFill>
                </a:rPr>
                <a:t>negative</a:t>
              </a:r>
              <a:r>
                <a:rPr lang="en-US" sz="1300" dirty="0"/>
                <a:t> or </a:t>
              </a:r>
              <a:r>
                <a:rPr lang="en-US" sz="1300" b="1" dirty="0"/>
                <a:t>positive</a:t>
              </a:r>
              <a:r>
                <a:rPr lang="en-US" sz="1300" dirty="0"/>
                <a:t>?</a:t>
              </a:r>
            </a:p>
            <a:p>
              <a:pPr marL="382059" indent="-382059"/>
              <a:r>
                <a:rPr lang="en-US" sz="1300" dirty="0">
                  <a:latin typeface="ZDingbats"/>
                </a:rPr>
                <a:t>      </a:t>
              </a:r>
              <a:r>
                <a:rPr lang="en-US" sz="1300" dirty="0"/>
                <a:t>Which quantity is  </a:t>
              </a:r>
              <a:r>
                <a:rPr lang="en-US" sz="1300" b="1" dirty="0"/>
                <a:t>increasing</a:t>
              </a:r>
              <a:r>
                <a:rPr lang="en-US" sz="1300" dirty="0"/>
                <a:t>?</a:t>
              </a:r>
            </a:p>
          </p:txBody>
        </p:sp>
        <p:sp>
          <p:nvSpPr>
            <p:cNvPr id="39" name="TextBox 38"/>
            <p:cNvSpPr txBox="1"/>
            <p:nvPr/>
          </p:nvSpPr>
          <p:spPr>
            <a:xfrm>
              <a:off x="3254000" y="9294948"/>
              <a:ext cx="3514269" cy="754053"/>
            </a:xfrm>
            <a:prstGeom prst="rect">
              <a:avLst/>
            </a:prstGeom>
            <a:solidFill>
              <a:schemeClr val="bg1">
                <a:lumMod val="85000"/>
              </a:schemeClr>
            </a:solidFill>
          </p:spPr>
          <p:txBody>
            <a:bodyPr wrap="square" rtlCol="0">
              <a:spAutoFit/>
            </a:bodyPr>
            <a:lstStyle/>
            <a:p>
              <a:endParaRPr lang="en-US" sz="1700" dirty="0"/>
            </a:p>
            <a:p>
              <a:r>
                <a:rPr lang="en-US" sz="1300" dirty="0">
                  <a:latin typeface="ZDingbats"/>
                </a:rPr>
                <a:t>      </a:t>
              </a:r>
              <a:r>
                <a:rPr lang="en-US" sz="1300" dirty="0"/>
                <a:t>Which quantity is  </a:t>
              </a:r>
              <a:r>
                <a:rPr lang="en-US" sz="1300" b="1" dirty="0"/>
                <a:t>decreasing</a:t>
              </a:r>
              <a:r>
                <a:rPr lang="en-US" sz="1300" dirty="0"/>
                <a:t>?</a:t>
              </a:r>
            </a:p>
            <a:p>
              <a:r>
                <a:rPr lang="en-US" sz="1300" dirty="0">
                  <a:latin typeface="ZDingbats"/>
                </a:rPr>
                <a:t>      </a:t>
              </a:r>
              <a:r>
                <a:rPr lang="en-US" sz="1300" dirty="0"/>
                <a:t>What does this</a:t>
              </a:r>
              <a:r>
                <a:rPr lang="en-US" sz="1300" b="1" dirty="0"/>
                <a:t> mean</a:t>
              </a:r>
              <a:r>
                <a:rPr lang="en-US" sz="1300" dirty="0"/>
                <a:t> to the average person</a:t>
              </a:r>
              <a:r>
                <a:rPr lang="en-US" sz="1300" b="1" dirty="0"/>
                <a:t>?</a:t>
              </a:r>
            </a:p>
          </p:txBody>
        </p:sp>
        <p:sp>
          <p:nvSpPr>
            <p:cNvPr id="40" name="Oval 39"/>
            <p:cNvSpPr/>
            <p:nvPr/>
          </p:nvSpPr>
          <p:spPr>
            <a:xfrm>
              <a:off x="891886" y="9647297"/>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41" name="Oval 40"/>
            <p:cNvSpPr/>
            <p:nvPr/>
          </p:nvSpPr>
          <p:spPr>
            <a:xfrm>
              <a:off x="891886" y="986500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42" name="Oval 41"/>
            <p:cNvSpPr/>
            <p:nvPr/>
          </p:nvSpPr>
          <p:spPr>
            <a:xfrm>
              <a:off x="3382554" y="9639548"/>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43" name="Oval 42"/>
            <p:cNvSpPr/>
            <p:nvPr/>
          </p:nvSpPr>
          <p:spPr>
            <a:xfrm>
              <a:off x="3382554" y="9857253"/>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grpSp>
      <p:sp>
        <p:nvSpPr>
          <p:cNvPr id="9" name="Slide Number Placeholder 8"/>
          <p:cNvSpPr>
            <a:spLocks noGrp="1"/>
          </p:cNvSpPr>
          <p:nvPr>
            <p:ph type="sldNum" sz="quarter" idx="12"/>
          </p:nvPr>
        </p:nvSpPr>
        <p:spPr/>
        <p:txBody>
          <a:bodyPr/>
          <a:lstStyle/>
          <a:p>
            <a:fld id="{BFF117EF-9718-4423-89B7-490956680319}" type="slidenum">
              <a:rPr lang="en-US" smtClean="0"/>
              <a:pPr/>
              <a:t>87</a:t>
            </a:fld>
            <a:endParaRPr lang="en-US"/>
          </a:p>
        </p:txBody>
      </p:sp>
      <p:sp>
        <p:nvSpPr>
          <p:cNvPr id="44" name="Rectangle 43"/>
          <p:cNvSpPr/>
          <p:nvPr/>
        </p:nvSpPr>
        <p:spPr>
          <a:xfrm>
            <a:off x="7366000" y="8384452"/>
            <a:ext cx="415344" cy="1673948"/>
          </a:xfrm>
          <a:prstGeom prst="rect">
            <a:avLst/>
          </a:prstGeom>
          <a:solidFill>
            <a:srgbClr val="A7C46E"/>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smtClean="0">
                <a:solidFill>
                  <a:schemeClr val="tx1"/>
                </a:solidFill>
              </a:rPr>
              <a:t>CR 2 MOD 1</a:t>
            </a:r>
            <a:endParaRPr lang="en-US" sz="1000" b="1" spc="-300" dirty="0">
              <a:solidFill>
                <a:schemeClr val="tx1"/>
              </a:solidFill>
            </a:endParaRPr>
          </a:p>
        </p:txBody>
      </p:sp>
      <p:sp>
        <p:nvSpPr>
          <p:cNvPr id="45" name="Rectangle 44"/>
          <p:cNvSpPr/>
          <p:nvPr/>
        </p:nvSpPr>
        <p:spPr>
          <a:xfrm>
            <a:off x="4497347" y="1065424"/>
            <a:ext cx="1542410" cy="369332"/>
          </a:xfrm>
          <a:prstGeom prst="rect">
            <a:avLst/>
          </a:prstGeom>
        </p:spPr>
        <p:txBody>
          <a:bodyPr wrap="none">
            <a:spAutoFit/>
          </a:bodyPr>
          <a:lstStyle/>
          <a:p>
            <a:r>
              <a:rPr lang="en-US" b="1" dirty="0">
                <a:solidFill>
                  <a:srgbClr val="00B050"/>
                </a:solidFill>
              </a:rPr>
              <a:t>s = </a:t>
            </a:r>
            <a:r>
              <a:rPr lang="en-US" b="1" dirty="0" smtClean="0">
                <a:solidFill>
                  <a:srgbClr val="00B050"/>
                </a:solidFill>
              </a:rPr>
              <a:t>t/1,000 </a:t>
            </a:r>
            <a:r>
              <a:rPr lang="en-US" b="1" dirty="0">
                <a:solidFill>
                  <a:srgbClr val="00B050"/>
                </a:solidFill>
              </a:rPr>
              <a:t>+ 5</a:t>
            </a:r>
          </a:p>
        </p:txBody>
      </p:sp>
      <p:sp>
        <p:nvSpPr>
          <p:cNvPr id="47" name="Rectangle 46"/>
          <p:cNvSpPr/>
          <p:nvPr/>
        </p:nvSpPr>
        <p:spPr>
          <a:xfrm>
            <a:off x="978897" y="6870622"/>
            <a:ext cx="4284987" cy="1277273"/>
          </a:xfrm>
          <a:prstGeom prst="rect">
            <a:avLst/>
          </a:prstGeom>
        </p:spPr>
        <p:txBody>
          <a:bodyPr wrap="square">
            <a:spAutoFit/>
          </a:bodyPr>
          <a:lstStyle/>
          <a:p>
            <a:r>
              <a:rPr lang="en-US" sz="1100" b="1" dirty="0" smtClean="0">
                <a:solidFill>
                  <a:srgbClr val="00B050"/>
                </a:solidFill>
              </a:rPr>
              <a:t>Each graph uses the exact same formula, so the slope and intercept are the same.  As the trade amount increases, so does the cost of the trade.  The scale is just larger as the line continues on into the 10,000 range beyond the 1,000 range.</a:t>
            </a:r>
          </a:p>
          <a:p>
            <a:endParaRPr lang="en-US" sz="1100" b="1" dirty="0">
              <a:solidFill>
                <a:srgbClr val="00B050"/>
              </a:solidFill>
            </a:endParaRPr>
          </a:p>
          <a:p>
            <a:r>
              <a:rPr lang="en-US" sz="1100" b="1" dirty="0" smtClean="0">
                <a:solidFill>
                  <a:srgbClr val="00B050"/>
                </a:solidFill>
              </a:rPr>
              <a:t>Trading larger sums is more profitable per trade since the base trade cost is the same and becomes diminished with larger trades.</a:t>
            </a:r>
          </a:p>
        </p:txBody>
      </p:sp>
      <p:cxnSp>
        <p:nvCxnSpPr>
          <p:cNvPr id="48" name="Straight Connector 47"/>
          <p:cNvCxnSpPr/>
          <p:nvPr/>
        </p:nvCxnSpPr>
        <p:spPr>
          <a:xfrm flipV="1">
            <a:off x="3218690" y="2329151"/>
            <a:ext cx="3546161" cy="3177087"/>
          </a:xfrm>
          <a:prstGeom prst="line">
            <a:avLst/>
          </a:prstGeom>
          <a:ln w="19050">
            <a:solidFill>
              <a:srgbClr val="00B05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9" name="Oval 48"/>
          <p:cNvSpPr/>
          <p:nvPr/>
        </p:nvSpPr>
        <p:spPr>
          <a:xfrm>
            <a:off x="5092169" y="705028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51" name="Oval 50"/>
          <p:cNvSpPr/>
          <p:nvPr/>
        </p:nvSpPr>
        <p:spPr>
          <a:xfrm>
            <a:off x="2806457" y="7588808"/>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sp>
        <p:nvSpPr>
          <p:cNvPr id="52" name="Oval 51"/>
          <p:cNvSpPr/>
          <p:nvPr/>
        </p:nvSpPr>
        <p:spPr>
          <a:xfrm>
            <a:off x="3895812" y="679107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5" name="TextBox 4"/>
          <p:cNvSpPr txBox="1"/>
          <p:nvPr/>
        </p:nvSpPr>
        <p:spPr>
          <a:xfrm>
            <a:off x="3974008" y="6676772"/>
            <a:ext cx="2712602" cy="230832"/>
          </a:xfrm>
          <a:prstGeom prst="rect">
            <a:avLst/>
          </a:prstGeom>
          <a:noFill/>
        </p:spPr>
        <p:txBody>
          <a:bodyPr wrap="none" rtlCol="0">
            <a:spAutoFit/>
          </a:bodyPr>
          <a:lstStyle/>
          <a:p>
            <a:r>
              <a:rPr lang="en-US" sz="900" b="1" dirty="0" smtClean="0">
                <a:solidFill>
                  <a:srgbClr val="FF0000"/>
                </a:solidFill>
              </a:rPr>
              <a:t>(The slope and intercept of the graph are described.)</a:t>
            </a:r>
            <a:endParaRPr lang="en-US" sz="900" b="1" dirty="0">
              <a:solidFill>
                <a:srgbClr val="FF0000"/>
              </a:solidFill>
            </a:endParaRPr>
          </a:p>
        </p:txBody>
      </p:sp>
      <p:grpSp>
        <p:nvGrpSpPr>
          <p:cNvPr id="53" name="Group 52"/>
          <p:cNvGrpSpPr/>
          <p:nvPr/>
        </p:nvGrpSpPr>
        <p:grpSpPr>
          <a:xfrm>
            <a:off x="6430814" y="7065570"/>
            <a:ext cx="287623" cy="287623"/>
            <a:chOff x="6150469" y="5616060"/>
            <a:chExt cx="287623" cy="287623"/>
          </a:xfrm>
        </p:grpSpPr>
        <p:sp>
          <p:nvSpPr>
            <p:cNvPr id="54" name="Oval 53"/>
            <p:cNvSpPr/>
            <p:nvPr/>
          </p:nvSpPr>
          <p:spPr>
            <a:xfrm>
              <a:off x="6212321" y="568032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55" name="&quot;No&quot; Symbol 54"/>
            <p:cNvSpPr/>
            <p:nvPr/>
          </p:nvSpPr>
          <p:spPr>
            <a:xfrm>
              <a:off x="6150469" y="5616060"/>
              <a:ext cx="287623" cy="287623"/>
            </a:xfrm>
            <a:prstGeom prst="noSmoking">
              <a:avLst>
                <a:gd name="adj" fmla="val 477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263017100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BFF117EF-9718-4423-89B7-490956680319}" type="slidenum">
              <a:rPr lang="en-US" smtClean="0"/>
              <a:pPr/>
              <a:t>88</a:t>
            </a:fld>
            <a:endParaRPr lang="en-US" dirty="0"/>
          </a:p>
        </p:txBody>
      </p:sp>
    </p:spTree>
    <p:extLst>
      <p:ext uri="{BB962C8B-B14F-4D97-AF65-F5344CB8AC3E}">
        <p14:creationId xmlns:p14="http://schemas.microsoft.com/office/powerpoint/2010/main" val="247301193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3876" y="3654933"/>
            <a:ext cx="6381892" cy="1103151"/>
          </a:xfrm>
          <a:prstGeom prst="rect">
            <a:avLst/>
          </a:prstGeom>
        </p:spPr>
        <p:txBody>
          <a:bodyPr wrap="square" lIns="101882" tIns="50941" rIns="101882" bIns="50941">
            <a:spAutoFit/>
          </a:bodyPr>
          <a:lstStyle/>
          <a:p>
            <a:r>
              <a:rPr lang="en-US" sz="4900" b="1" dirty="0">
                <a:effectLst>
                  <a:glow rad="101600">
                    <a:schemeClr val="bg1">
                      <a:lumMod val="85000"/>
                      <a:alpha val="40000"/>
                    </a:schemeClr>
                  </a:glow>
                </a:effectLst>
              </a:rPr>
              <a:t>Graph Interpretation</a:t>
            </a:r>
          </a:p>
          <a:p>
            <a:r>
              <a:rPr lang="en-US" sz="1600" b="1" dirty="0">
                <a:effectLst>
                  <a:glow rad="101600">
                    <a:schemeClr val="bg1">
                      <a:lumMod val="85000"/>
                      <a:alpha val="40000"/>
                    </a:schemeClr>
                  </a:glow>
                </a:effectLst>
              </a:rPr>
              <a:t>Writing Practice</a:t>
            </a:r>
            <a:endParaRPr lang="en-US" sz="1600" dirty="0"/>
          </a:p>
        </p:txBody>
      </p:sp>
      <p:sp>
        <p:nvSpPr>
          <p:cNvPr id="9" name="Rectangle 8"/>
          <p:cNvSpPr/>
          <p:nvPr/>
        </p:nvSpPr>
        <p:spPr>
          <a:xfrm>
            <a:off x="2533651" y="6858000"/>
            <a:ext cx="3762374" cy="1169551"/>
          </a:xfrm>
          <a:prstGeom prst="rect">
            <a:avLst/>
          </a:prstGeom>
          <a:solidFill>
            <a:schemeClr val="bg1">
              <a:lumMod val="85000"/>
            </a:schemeClr>
          </a:solidFill>
        </p:spPr>
        <p:txBody>
          <a:bodyPr wrap="square" rtlCol="0">
            <a:spAutoFit/>
          </a:bodyPr>
          <a:lstStyle/>
          <a:p>
            <a:r>
              <a:rPr lang="en-US" sz="1400" b="1" dirty="0" smtClean="0">
                <a:solidFill>
                  <a:schemeClr val="tx1"/>
                </a:solidFill>
              </a:rPr>
              <a:t>This section has graphs that the students may practice interpreting.  </a:t>
            </a:r>
          </a:p>
          <a:p>
            <a:endParaRPr lang="en-US" sz="1400" b="1" dirty="0"/>
          </a:p>
          <a:p>
            <a:r>
              <a:rPr lang="en-US" sz="1400" b="1" dirty="0" smtClean="0">
                <a:solidFill>
                  <a:schemeClr val="tx1"/>
                </a:solidFill>
              </a:rPr>
              <a:t>The rubric is provided with each problem as a guide to answering Keystone questions.</a:t>
            </a:r>
          </a:p>
        </p:txBody>
      </p:sp>
      <p:sp>
        <p:nvSpPr>
          <p:cNvPr id="12" name="Slide Number Placeholder 11"/>
          <p:cNvSpPr>
            <a:spLocks noGrp="1"/>
          </p:cNvSpPr>
          <p:nvPr>
            <p:ph type="sldNum" sz="quarter" idx="12"/>
          </p:nvPr>
        </p:nvSpPr>
        <p:spPr/>
        <p:txBody>
          <a:bodyPr/>
          <a:lstStyle/>
          <a:p>
            <a:fld id="{BFF117EF-9718-4423-89B7-490956680319}" type="slidenum">
              <a:rPr lang="en-US" smtClean="0"/>
              <a:pPr/>
              <a:t>89</a:t>
            </a:fld>
            <a:endParaRPr lang="en-US"/>
          </a:p>
        </p:txBody>
      </p:sp>
    </p:spTree>
    <p:extLst>
      <p:ext uri="{BB962C8B-B14F-4D97-AF65-F5344CB8AC3E}">
        <p14:creationId xmlns:p14="http://schemas.microsoft.com/office/powerpoint/2010/main" val="27664295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90880" y="1399335"/>
            <a:ext cx="6563360" cy="4616648"/>
          </a:xfrm>
          <a:prstGeom prst="rect">
            <a:avLst/>
          </a:prstGeom>
        </p:spPr>
        <p:txBody>
          <a:bodyPr wrap="square">
            <a:spAutoFit/>
          </a:bodyPr>
          <a:lstStyle/>
          <a:p>
            <a:r>
              <a:rPr lang="en-US" sz="1400" dirty="0"/>
              <a:t>The Algebra I Keystone Exam will have two different types of constructed-response questions. Both types of constructed-response questions will be scored on a scale ranging from 0–4 points. </a:t>
            </a:r>
          </a:p>
          <a:p>
            <a:r>
              <a:rPr lang="en-US" sz="1400" dirty="0"/>
              <a:t> </a:t>
            </a:r>
          </a:p>
          <a:p>
            <a:pPr lvl="0"/>
            <a:r>
              <a:rPr lang="en-US" sz="1400" b="1" dirty="0"/>
              <a:t>Scaffolding Completion Questions</a:t>
            </a:r>
            <a:r>
              <a:rPr lang="en-US" sz="1400" dirty="0"/>
              <a:t> are constructed-response questions that elicit two-to-four distinct responses from a student. When administered online, the responses are electronically entered by the student and are objective and concise. Some examples of student responses may be </a:t>
            </a:r>
            <a:r>
              <a:rPr lang="en-US" sz="1400" i="1" dirty="0"/>
              <a:t>5 gallons, vertex at (5, 11), or y = 3x + 9. </a:t>
            </a:r>
            <a:r>
              <a:rPr lang="en-US" sz="1400" dirty="0"/>
              <a:t>A designated answer space/box will be provided for each part of the question. No extraneous work or explanation will be scored. To the greatest extent possible, automated scoring will be used to determine the point value of the responses. When applicable, Inferred Partial Credit Rubrics and Scoring Guides will be used to award partial credit to qualifying responses. </a:t>
            </a:r>
          </a:p>
          <a:p>
            <a:r>
              <a:rPr lang="en-US" sz="1400" dirty="0"/>
              <a:t> </a:t>
            </a:r>
          </a:p>
          <a:p>
            <a:pPr lvl="0"/>
            <a:r>
              <a:rPr lang="en-US" sz="1400" b="1" dirty="0"/>
              <a:t>Extended Scaffolding Completion Questions</a:t>
            </a:r>
            <a:r>
              <a:rPr lang="en-US" sz="1400" dirty="0"/>
              <a:t> are constructed-response questions that require students to respond with extraneous work or explanation for at least part of the question. For example, the student may be asked to “Show all of your work,” “Explain why the curve is not a parabola,” or “What is the error in Jill’s reasoning?” When administered online, responses can be typed by the student, but scoring will not be automated. Question-specific scoring guides will be used by scorers to award credit, including partial credit, for responses.</a:t>
            </a:r>
          </a:p>
        </p:txBody>
      </p:sp>
      <p:sp>
        <p:nvSpPr>
          <p:cNvPr id="4" name="TextBox 3"/>
          <p:cNvSpPr txBox="1"/>
          <p:nvPr/>
        </p:nvSpPr>
        <p:spPr>
          <a:xfrm>
            <a:off x="2400517" y="502920"/>
            <a:ext cx="3316806" cy="369332"/>
          </a:xfrm>
          <a:prstGeom prst="rect">
            <a:avLst/>
          </a:prstGeom>
          <a:noFill/>
        </p:spPr>
        <p:txBody>
          <a:bodyPr wrap="none" rtlCol="0">
            <a:spAutoFit/>
          </a:bodyPr>
          <a:lstStyle/>
          <a:p>
            <a:pPr algn="ctr"/>
            <a:r>
              <a:rPr lang="en-US" b="1" dirty="0" smtClean="0"/>
              <a:t>Constructed Response Questions</a:t>
            </a:r>
            <a:endParaRPr lang="en-US" b="1" dirty="0"/>
          </a:p>
        </p:txBody>
      </p:sp>
      <p:sp>
        <p:nvSpPr>
          <p:cNvPr id="9" name="Slide Number Placeholder 8"/>
          <p:cNvSpPr>
            <a:spLocks noGrp="1"/>
          </p:cNvSpPr>
          <p:nvPr>
            <p:ph type="sldNum" sz="quarter" idx="12"/>
          </p:nvPr>
        </p:nvSpPr>
        <p:spPr/>
        <p:txBody>
          <a:bodyPr/>
          <a:lstStyle/>
          <a:p>
            <a:fld id="{BFF117EF-9718-4423-89B7-490956680319}" type="slidenum">
              <a:rPr lang="en-US" smtClean="0"/>
              <a:pPr/>
              <a:t>9</a:t>
            </a:fld>
            <a:endParaRPr lang="en-US"/>
          </a:p>
        </p:txBody>
      </p:sp>
      <p:sp>
        <p:nvSpPr>
          <p:cNvPr id="6" name="Rectangle 5"/>
          <p:cNvSpPr/>
          <p:nvPr/>
        </p:nvSpPr>
        <p:spPr>
          <a:xfrm>
            <a:off x="7367371" y="4037"/>
            <a:ext cx="414757" cy="16768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smtClean="0"/>
              <a:t>Information</a:t>
            </a:r>
            <a:endParaRPr lang="en-US" sz="1000" b="1" spc="-300" dirty="0"/>
          </a:p>
        </p:txBody>
      </p:sp>
    </p:spTree>
    <p:extLst>
      <p:ext uri="{BB962C8B-B14F-4D97-AF65-F5344CB8AC3E}">
        <p14:creationId xmlns:p14="http://schemas.microsoft.com/office/powerpoint/2010/main" val="32558589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rot="5400000">
            <a:off x="876484" y="4556782"/>
            <a:ext cx="4675636" cy="5181190"/>
          </a:xfrm>
          <a:prstGeom prst="rect">
            <a:avLst/>
          </a:prstGeom>
        </p:spPr>
        <p:txBody>
          <a:bodyPr wrap="square" lIns="101882" tIns="50941" rIns="101882" bIns="50941">
            <a:spAutoFit/>
          </a:bodyPr>
          <a:lstStyle/>
          <a:p>
            <a:r>
              <a:rPr lang="en-US" sz="1800" b="1" dirty="0" smtClean="0">
                <a:effectLst>
                  <a:glow rad="101600">
                    <a:schemeClr val="bg1">
                      <a:lumMod val="85000"/>
                      <a:alpha val="40000"/>
                    </a:schemeClr>
                  </a:glow>
                </a:effectLst>
              </a:rPr>
              <a:t>Example for Completing the Paragraph:</a:t>
            </a:r>
            <a:endParaRPr lang="en-US" sz="1800" dirty="0"/>
          </a:p>
          <a:p>
            <a:endParaRPr lang="en-US" sz="1800" dirty="0" smtClean="0"/>
          </a:p>
          <a:p>
            <a:r>
              <a:rPr lang="en-US" sz="1800" dirty="0" smtClean="0"/>
              <a:t>In </a:t>
            </a:r>
            <a:r>
              <a:rPr lang="en-US" sz="1800" dirty="0"/>
              <a:t>this </a:t>
            </a:r>
            <a:r>
              <a:rPr lang="en-US" sz="1800" dirty="0" smtClean="0"/>
              <a:t>problem, </a:t>
            </a:r>
            <a:r>
              <a:rPr lang="en-US" sz="1800" dirty="0"/>
              <a:t>I had to interpret the graph by understanding what is occurring with the line. </a:t>
            </a:r>
            <a:endParaRPr lang="en-US" sz="1800" dirty="0" smtClean="0"/>
          </a:p>
          <a:p>
            <a:endParaRPr lang="en-US" sz="1800" dirty="0" smtClean="0"/>
          </a:p>
          <a:p>
            <a:endParaRPr lang="en-US" sz="1800" dirty="0"/>
          </a:p>
          <a:p>
            <a:r>
              <a:rPr lang="en-US" sz="1800" dirty="0" smtClean="0"/>
              <a:t>According </a:t>
            </a:r>
            <a:r>
              <a:rPr lang="en-US" sz="1800" dirty="0"/>
              <a:t>to the </a:t>
            </a:r>
            <a:r>
              <a:rPr lang="en-US" sz="1800" b="1" dirty="0">
                <a:solidFill>
                  <a:schemeClr val="bg1">
                    <a:lumMod val="50000"/>
                  </a:schemeClr>
                </a:solidFill>
                <a:effectLst>
                  <a:glow rad="101600">
                    <a:schemeClr val="bg1">
                      <a:lumMod val="85000"/>
                      <a:alpha val="40000"/>
                    </a:schemeClr>
                  </a:glow>
                </a:effectLst>
              </a:rPr>
              <a:t>graph</a:t>
            </a:r>
            <a:r>
              <a:rPr lang="en-US" sz="1800" b="1" dirty="0" smtClean="0">
                <a:solidFill>
                  <a:schemeClr val="bg1">
                    <a:lumMod val="50000"/>
                  </a:schemeClr>
                </a:solidFill>
                <a:effectLst>
                  <a:glow rad="101600">
                    <a:schemeClr val="bg1">
                      <a:lumMod val="85000"/>
                      <a:alpha val="40000"/>
                    </a:schemeClr>
                  </a:glow>
                </a:effectLst>
              </a:rPr>
              <a:t>,</a:t>
            </a:r>
            <a:r>
              <a:rPr lang="en-US" sz="1800" dirty="0" smtClean="0">
                <a:latin typeface="ZDingbats"/>
              </a:rPr>
              <a:t> </a:t>
            </a:r>
            <a:r>
              <a:rPr lang="en-US" sz="1800" b="1" dirty="0" smtClean="0">
                <a:solidFill>
                  <a:schemeClr val="bg1">
                    <a:lumMod val="50000"/>
                  </a:schemeClr>
                </a:solidFill>
                <a:effectLst>
                  <a:glow rad="101600">
                    <a:schemeClr val="bg1">
                      <a:lumMod val="85000"/>
                      <a:alpha val="40000"/>
                    </a:schemeClr>
                  </a:glow>
                </a:effectLst>
              </a:rPr>
              <a:t>the </a:t>
            </a:r>
            <a:r>
              <a:rPr lang="en-US" sz="1800" b="1" dirty="0">
                <a:solidFill>
                  <a:schemeClr val="bg1">
                    <a:lumMod val="50000"/>
                  </a:schemeClr>
                </a:solidFill>
                <a:effectLst>
                  <a:glow rad="101600">
                    <a:schemeClr val="bg1">
                      <a:lumMod val="85000"/>
                      <a:alpha val="40000"/>
                    </a:schemeClr>
                  </a:glow>
                </a:effectLst>
              </a:rPr>
              <a:t>slope will be negative</a:t>
            </a:r>
            <a:r>
              <a:rPr lang="en-US" sz="1800" dirty="0"/>
              <a:t> </a:t>
            </a:r>
            <a:r>
              <a:rPr lang="en-US" sz="1800" dirty="0" smtClean="0"/>
              <a:t>because </a:t>
            </a:r>
            <a:r>
              <a:rPr lang="en-US" sz="1800" b="1" dirty="0">
                <a:solidFill>
                  <a:schemeClr val="bg1">
                    <a:lumMod val="50000"/>
                  </a:schemeClr>
                </a:solidFill>
                <a:effectLst>
                  <a:glow rad="101600">
                    <a:schemeClr val="bg1">
                      <a:lumMod val="85000"/>
                      <a:alpha val="40000"/>
                    </a:schemeClr>
                  </a:glow>
                </a:effectLst>
              </a:rPr>
              <a:t>the line is falling to the right</a:t>
            </a:r>
            <a:r>
              <a:rPr lang="en-US" sz="1800" dirty="0"/>
              <a:t>. </a:t>
            </a:r>
            <a:endParaRPr lang="en-US" sz="1800" dirty="0" smtClean="0"/>
          </a:p>
          <a:p>
            <a:endParaRPr lang="en-US" sz="1800" dirty="0" smtClean="0"/>
          </a:p>
          <a:p>
            <a:endParaRPr lang="en-US" sz="1800" dirty="0"/>
          </a:p>
          <a:p>
            <a:r>
              <a:rPr lang="en-US" sz="1800" dirty="0" smtClean="0"/>
              <a:t>This </a:t>
            </a:r>
            <a:r>
              <a:rPr lang="en-US" sz="1800" dirty="0"/>
              <a:t>means that as the x-value </a:t>
            </a:r>
            <a:r>
              <a:rPr lang="en-US" sz="1800" b="1" dirty="0" smtClean="0">
                <a:solidFill>
                  <a:schemeClr val="bg1">
                    <a:lumMod val="50000"/>
                  </a:schemeClr>
                </a:solidFill>
                <a:effectLst>
                  <a:glow rad="101600">
                    <a:schemeClr val="bg1">
                      <a:lumMod val="85000"/>
                      <a:alpha val="40000"/>
                    </a:schemeClr>
                  </a:glow>
                </a:effectLst>
              </a:rPr>
              <a:t>(</a:t>
            </a:r>
            <a:r>
              <a:rPr lang="en-US" sz="1800" b="1" dirty="0">
                <a:solidFill>
                  <a:schemeClr val="bg1">
                    <a:lumMod val="50000"/>
                  </a:schemeClr>
                </a:solidFill>
                <a:effectLst>
                  <a:glow rad="101600">
                    <a:schemeClr val="bg1">
                      <a:lumMod val="85000"/>
                      <a:alpha val="40000"/>
                    </a:schemeClr>
                  </a:glow>
                </a:effectLst>
              </a:rPr>
              <a:t>miles driven) increases</a:t>
            </a:r>
            <a:r>
              <a:rPr lang="en-US" sz="1800" dirty="0"/>
              <a:t>, </a:t>
            </a:r>
            <a:r>
              <a:rPr lang="en-US" sz="1800" dirty="0" smtClean="0"/>
              <a:t>the</a:t>
            </a:r>
            <a:r>
              <a:rPr lang="en-US" sz="1800" dirty="0" smtClean="0">
                <a:latin typeface="ZDingbats"/>
              </a:rPr>
              <a:t> </a:t>
            </a:r>
            <a:r>
              <a:rPr lang="en-US" sz="1800" b="1" dirty="0" smtClean="0">
                <a:solidFill>
                  <a:schemeClr val="bg1">
                    <a:lumMod val="50000"/>
                  </a:schemeClr>
                </a:solidFill>
                <a:effectLst>
                  <a:glow rad="101600">
                    <a:schemeClr val="bg1">
                      <a:lumMod val="85000"/>
                      <a:alpha val="40000"/>
                    </a:schemeClr>
                  </a:glow>
                </a:effectLst>
              </a:rPr>
              <a:t>y-value </a:t>
            </a:r>
            <a:r>
              <a:rPr lang="en-US" sz="1800" b="1" dirty="0">
                <a:solidFill>
                  <a:schemeClr val="bg1">
                    <a:lumMod val="50000"/>
                  </a:schemeClr>
                </a:solidFill>
                <a:effectLst>
                  <a:glow rad="101600">
                    <a:schemeClr val="bg1">
                      <a:lumMod val="85000"/>
                      <a:alpha val="40000"/>
                    </a:schemeClr>
                  </a:glow>
                </a:effectLst>
              </a:rPr>
              <a:t>(gallons of gas in the tank) will decrease</a:t>
            </a:r>
            <a:r>
              <a:rPr lang="en-US" sz="1800" dirty="0"/>
              <a:t>. </a:t>
            </a:r>
            <a:endParaRPr lang="en-US" sz="1800" dirty="0" smtClean="0"/>
          </a:p>
          <a:p>
            <a:endParaRPr lang="en-US" sz="1800" dirty="0" smtClean="0"/>
          </a:p>
          <a:p>
            <a:endParaRPr lang="en-US" sz="1800" dirty="0"/>
          </a:p>
          <a:p>
            <a:r>
              <a:rPr lang="en-US" sz="1800" dirty="0" smtClean="0"/>
              <a:t>To </a:t>
            </a:r>
            <a:r>
              <a:rPr lang="en-US" sz="1800" dirty="0"/>
              <a:t>the average </a:t>
            </a:r>
            <a:r>
              <a:rPr lang="en-US" sz="1800" dirty="0" smtClean="0"/>
              <a:t>person, this </a:t>
            </a:r>
            <a:r>
              <a:rPr lang="en-US" sz="1800" b="1" dirty="0" smtClean="0">
                <a:solidFill>
                  <a:schemeClr val="bg1">
                    <a:lumMod val="50000"/>
                  </a:schemeClr>
                </a:solidFill>
                <a:effectLst>
                  <a:glow rad="101600">
                    <a:schemeClr val="bg1">
                      <a:lumMod val="85000"/>
                      <a:alpha val="40000"/>
                    </a:schemeClr>
                  </a:glow>
                </a:effectLst>
              </a:rPr>
              <a:t>graph</a:t>
            </a:r>
            <a:r>
              <a:rPr lang="en-US" sz="1800" dirty="0" smtClean="0"/>
              <a:t> </a:t>
            </a:r>
            <a:r>
              <a:rPr lang="en-US" sz="1800" dirty="0"/>
              <a:t>tells us </a:t>
            </a:r>
            <a:r>
              <a:rPr lang="en-US" sz="1800" dirty="0" smtClean="0"/>
              <a:t>that</a:t>
            </a:r>
            <a:r>
              <a:rPr lang="en-US" sz="1800" dirty="0" smtClean="0">
                <a:latin typeface="ZDingbats"/>
              </a:rPr>
              <a:t> </a:t>
            </a:r>
            <a:r>
              <a:rPr lang="en-US" sz="1800" b="1" dirty="0" smtClean="0">
                <a:solidFill>
                  <a:schemeClr val="bg1">
                    <a:lumMod val="50000"/>
                  </a:schemeClr>
                </a:solidFill>
                <a:effectLst>
                  <a:glow rad="101600">
                    <a:schemeClr val="bg1">
                      <a:lumMod val="85000"/>
                      <a:alpha val="40000"/>
                    </a:schemeClr>
                  </a:glow>
                </a:effectLst>
              </a:rPr>
              <a:t>the further </a:t>
            </a:r>
            <a:r>
              <a:rPr lang="en-US" sz="1800" b="1" dirty="0">
                <a:solidFill>
                  <a:schemeClr val="bg1">
                    <a:lumMod val="50000"/>
                  </a:schemeClr>
                </a:solidFill>
                <a:effectLst>
                  <a:glow rad="101600">
                    <a:schemeClr val="bg1">
                      <a:lumMod val="85000"/>
                      <a:alpha val="40000"/>
                    </a:schemeClr>
                  </a:glow>
                </a:effectLst>
              </a:rPr>
              <a:t>you drive the amount </a:t>
            </a:r>
            <a:r>
              <a:rPr lang="en-US" sz="1800" b="1" dirty="0" smtClean="0">
                <a:solidFill>
                  <a:schemeClr val="bg1">
                    <a:lumMod val="50000"/>
                  </a:schemeClr>
                </a:solidFill>
                <a:effectLst>
                  <a:glow rad="101600">
                    <a:schemeClr val="bg1">
                      <a:lumMod val="85000"/>
                      <a:alpha val="40000"/>
                    </a:schemeClr>
                  </a:glow>
                </a:effectLst>
              </a:rPr>
              <a:t>of </a:t>
            </a:r>
            <a:r>
              <a:rPr lang="en-US" sz="1800" b="1" dirty="0">
                <a:solidFill>
                  <a:schemeClr val="bg1">
                    <a:lumMod val="50000"/>
                  </a:schemeClr>
                </a:solidFill>
                <a:effectLst>
                  <a:glow rad="101600">
                    <a:schemeClr val="bg1">
                      <a:lumMod val="85000"/>
                      <a:alpha val="40000"/>
                    </a:schemeClr>
                  </a:glow>
                </a:effectLst>
              </a:rPr>
              <a:t>gas in your gas tank will decrease</a:t>
            </a:r>
            <a:r>
              <a:rPr lang="en-US" sz="1800" dirty="0"/>
              <a:t>. </a:t>
            </a:r>
          </a:p>
        </p:txBody>
      </p:sp>
      <p:sp>
        <p:nvSpPr>
          <p:cNvPr id="13" name="Rectangle 12"/>
          <p:cNvSpPr/>
          <p:nvPr/>
        </p:nvSpPr>
        <p:spPr>
          <a:xfrm rot="5400000">
            <a:off x="479521" y="957865"/>
            <a:ext cx="3746342" cy="3426864"/>
          </a:xfrm>
          <a:prstGeom prst="rect">
            <a:avLst/>
          </a:prstGeom>
        </p:spPr>
        <p:txBody>
          <a:bodyPr wrap="square" lIns="101882" tIns="50941" rIns="101882" bIns="50941">
            <a:spAutoFit/>
          </a:bodyPr>
          <a:lstStyle/>
          <a:p>
            <a:r>
              <a:rPr lang="en-US" sz="1800" dirty="0" smtClean="0"/>
              <a:t>Step     :  </a:t>
            </a:r>
            <a:r>
              <a:rPr lang="en-US" sz="1800" b="1" dirty="0" smtClean="0">
                <a:solidFill>
                  <a:schemeClr val="bg1">
                    <a:lumMod val="50000"/>
                  </a:schemeClr>
                </a:solidFill>
                <a:effectLst>
                  <a:glow rad="101600">
                    <a:schemeClr val="bg1">
                      <a:lumMod val="85000"/>
                      <a:alpha val="40000"/>
                    </a:schemeClr>
                  </a:glow>
                </a:effectLst>
              </a:rPr>
              <a:t>Explain </a:t>
            </a:r>
            <a:r>
              <a:rPr lang="en-US" sz="1800" b="1" dirty="0">
                <a:solidFill>
                  <a:schemeClr val="bg1">
                    <a:lumMod val="50000"/>
                  </a:schemeClr>
                </a:solidFill>
                <a:effectLst>
                  <a:glow rad="101600">
                    <a:schemeClr val="bg1">
                      <a:lumMod val="85000"/>
                      <a:alpha val="40000"/>
                    </a:schemeClr>
                  </a:glow>
                </a:effectLst>
              </a:rPr>
              <a:t>the </a:t>
            </a:r>
            <a:r>
              <a:rPr lang="en-US" sz="1800" b="1" dirty="0" smtClean="0">
                <a:solidFill>
                  <a:schemeClr val="bg1">
                    <a:lumMod val="50000"/>
                  </a:schemeClr>
                </a:solidFill>
                <a:effectLst>
                  <a:glow rad="101600">
                    <a:schemeClr val="bg1">
                      <a:lumMod val="85000"/>
                      <a:alpha val="40000"/>
                    </a:schemeClr>
                  </a:glow>
                </a:effectLst>
              </a:rPr>
              <a:t>slope: + </a:t>
            </a:r>
            <a:r>
              <a:rPr lang="en-US" sz="1800" b="1" dirty="0">
                <a:solidFill>
                  <a:schemeClr val="bg1">
                    <a:lumMod val="50000"/>
                  </a:schemeClr>
                </a:solidFill>
                <a:effectLst>
                  <a:glow rad="101600">
                    <a:schemeClr val="bg1">
                      <a:lumMod val="85000"/>
                      <a:alpha val="40000"/>
                    </a:schemeClr>
                  </a:glow>
                </a:effectLst>
              </a:rPr>
              <a:t>or - </a:t>
            </a:r>
            <a:r>
              <a:rPr lang="en-US" sz="1800" b="1" dirty="0" smtClean="0">
                <a:solidFill>
                  <a:schemeClr val="bg1">
                    <a:lumMod val="50000"/>
                  </a:schemeClr>
                </a:solidFill>
                <a:effectLst>
                  <a:glow rad="101600">
                    <a:schemeClr val="bg1">
                      <a:lumMod val="85000"/>
                      <a:alpha val="40000"/>
                    </a:schemeClr>
                  </a:glow>
                </a:effectLst>
              </a:rPr>
              <a:t>?</a:t>
            </a:r>
            <a:endParaRPr lang="en-US" sz="1800" dirty="0" smtClean="0"/>
          </a:p>
          <a:p>
            <a:endParaRPr lang="en-US" sz="1800" dirty="0" smtClean="0"/>
          </a:p>
          <a:p>
            <a:endParaRPr lang="en-US" sz="1800" dirty="0"/>
          </a:p>
          <a:p>
            <a:endParaRPr lang="en-US" sz="1800" dirty="0"/>
          </a:p>
          <a:p>
            <a:r>
              <a:rPr lang="en-US" sz="1800" dirty="0" smtClean="0"/>
              <a:t>Steps     &amp;    :  </a:t>
            </a:r>
            <a:r>
              <a:rPr lang="en-US" sz="1800" b="1" dirty="0" smtClean="0">
                <a:solidFill>
                  <a:schemeClr val="bg1">
                    <a:lumMod val="50000"/>
                  </a:schemeClr>
                </a:solidFill>
                <a:effectLst>
                  <a:glow rad="101600">
                    <a:schemeClr val="bg1">
                      <a:lumMod val="85000"/>
                      <a:alpha val="40000"/>
                    </a:schemeClr>
                  </a:glow>
                </a:effectLst>
              </a:rPr>
              <a:t>State </a:t>
            </a:r>
            <a:r>
              <a:rPr lang="en-US" sz="1800" b="1" dirty="0">
                <a:solidFill>
                  <a:schemeClr val="bg1">
                    <a:lumMod val="50000"/>
                  </a:schemeClr>
                </a:solidFill>
                <a:effectLst>
                  <a:glow rad="101600">
                    <a:schemeClr val="bg1">
                      <a:lumMod val="85000"/>
                      <a:alpha val="40000"/>
                    </a:schemeClr>
                  </a:glow>
                </a:effectLst>
              </a:rPr>
              <a:t>how the variables interact with each </a:t>
            </a:r>
            <a:r>
              <a:rPr lang="en-US" sz="1800" b="1" dirty="0" smtClean="0">
                <a:solidFill>
                  <a:schemeClr val="bg1">
                    <a:lumMod val="50000"/>
                  </a:schemeClr>
                </a:solidFill>
                <a:effectLst>
                  <a:glow rad="101600">
                    <a:schemeClr val="bg1">
                      <a:lumMod val="85000"/>
                      <a:alpha val="40000"/>
                    </a:schemeClr>
                  </a:glow>
                </a:effectLst>
              </a:rPr>
              <a:t>other: increasing or decreasing?</a:t>
            </a:r>
            <a:endParaRPr lang="en-US" sz="1800" dirty="0" smtClean="0"/>
          </a:p>
          <a:p>
            <a:endParaRPr lang="en-US" sz="1800" dirty="0" smtClean="0"/>
          </a:p>
          <a:p>
            <a:endParaRPr lang="en-US" sz="1800" dirty="0"/>
          </a:p>
          <a:p>
            <a:r>
              <a:rPr lang="en-US" sz="1800" dirty="0" smtClean="0"/>
              <a:t>Step     :  </a:t>
            </a:r>
            <a:r>
              <a:rPr lang="en-US" sz="1800" b="1" dirty="0" smtClean="0">
                <a:solidFill>
                  <a:schemeClr val="bg1">
                    <a:lumMod val="50000"/>
                  </a:schemeClr>
                </a:solidFill>
                <a:effectLst>
                  <a:glow rad="101600">
                    <a:schemeClr val="bg1">
                      <a:lumMod val="85000"/>
                      <a:alpha val="40000"/>
                    </a:schemeClr>
                  </a:glow>
                </a:effectLst>
              </a:rPr>
              <a:t>Explain the graph </a:t>
            </a:r>
            <a:r>
              <a:rPr lang="en-US" sz="1800" b="1" dirty="0">
                <a:solidFill>
                  <a:schemeClr val="bg1">
                    <a:lumMod val="50000"/>
                  </a:schemeClr>
                </a:solidFill>
                <a:effectLst>
                  <a:glow rad="101600">
                    <a:schemeClr val="bg1">
                      <a:lumMod val="85000"/>
                      <a:alpha val="40000"/>
                    </a:schemeClr>
                  </a:glow>
                </a:effectLst>
              </a:rPr>
              <a:t>in a non-mathematical </a:t>
            </a:r>
            <a:r>
              <a:rPr lang="en-US" sz="1800" b="1" dirty="0" smtClean="0">
                <a:solidFill>
                  <a:schemeClr val="bg1">
                    <a:lumMod val="50000"/>
                  </a:schemeClr>
                </a:solidFill>
                <a:effectLst>
                  <a:glow rad="101600">
                    <a:schemeClr val="bg1">
                      <a:lumMod val="85000"/>
                      <a:alpha val="40000"/>
                    </a:schemeClr>
                  </a:glow>
                </a:effectLst>
              </a:rPr>
              <a:t>way that the average person would understand.</a:t>
            </a:r>
            <a:r>
              <a:rPr lang="en-US" sz="1800" b="1" u="sng" dirty="0" smtClean="0"/>
              <a:t> </a:t>
            </a:r>
            <a:endParaRPr lang="en-US" sz="1800" b="1" u="sng" dirty="0"/>
          </a:p>
        </p:txBody>
      </p:sp>
      <p:sp>
        <p:nvSpPr>
          <p:cNvPr id="14" name="Oval 13"/>
          <p:cNvSpPr/>
          <p:nvPr/>
        </p:nvSpPr>
        <p:spPr>
          <a:xfrm rot="5400000">
            <a:off x="4074051" y="7760912"/>
            <a:ext cx="161568" cy="1664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sz="1800" b="1" dirty="0" smtClean="0"/>
              <a:t>1</a:t>
            </a:r>
            <a:endParaRPr lang="en-US" sz="1800" b="1" dirty="0"/>
          </a:p>
        </p:txBody>
      </p:sp>
      <p:sp>
        <p:nvSpPr>
          <p:cNvPr id="20" name="Oval 19"/>
          <p:cNvSpPr/>
          <p:nvPr/>
        </p:nvSpPr>
        <p:spPr>
          <a:xfrm rot="5400000">
            <a:off x="2121160" y="6807202"/>
            <a:ext cx="161568" cy="1664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sz="1800" b="1" dirty="0" smtClean="0"/>
              <a:t>2</a:t>
            </a:r>
            <a:endParaRPr lang="en-US" sz="1800" b="1" dirty="0"/>
          </a:p>
        </p:txBody>
      </p:sp>
      <p:sp>
        <p:nvSpPr>
          <p:cNvPr id="21" name="Oval 20"/>
          <p:cNvSpPr/>
          <p:nvPr/>
        </p:nvSpPr>
        <p:spPr>
          <a:xfrm rot="5400000">
            <a:off x="2986795" y="7064145"/>
            <a:ext cx="161568" cy="1664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sz="1800" b="1" dirty="0" smtClean="0"/>
              <a:t>3</a:t>
            </a:r>
            <a:endParaRPr lang="en-US" sz="1800" b="1" dirty="0"/>
          </a:p>
        </p:txBody>
      </p:sp>
      <p:sp>
        <p:nvSpPr>
          <p:cNvPr id="22" name="Oval 21"/>
          <p:cNvSpPr/>
          <p:nvPr/>
        </p:nvSpPr>
        <p:spPr>
          <a:xfrm rot="5400000">
            <a:off x="1465612" y="5009663"/>
            <a:ext cx="161568" cy="1664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sz="1800" b="1" dirty="0" smtClean="0"/>
              <a:t>4</a:t>
            </a:r>
            <a:endParaRPr lang="en-US" sz="1800" b="1" dirty="0"/>
          </a:p>
        </p:txBody>
      </p:sp>
      <p:sp>
        <p:nvSpPr>
          <p:cNvPr id="23" name="Oval 22"/>
          <p:cNvSpPr/>
          <p:nvPr/>
        </p:nvSpPr>
        <p:spPr>
          <a:xfrm rot="5400000">
            <a:off x="3795161" y="1372273"/>
            <a:ext cx="161568" cy="1664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sz="1800" b="1" dirty="0" smtClean="0"/>
              <a:t>1</a:t>
            </a:r>
            <a:endParaRPr lang="en-US" sz="1800" b="1" dirty="0"/>
          </a:p>
        </p:txBody>
      </p:sp>
      <p:sp>
        <p:nvSpPr>
          <p:cNvPr id="24" name="Oval 23"/>
          <p:cNvSpPr/>
          <p:nvPr/>
        </p:nvSpPr>
        <p:spPr>
          <a:xfrm rot="5400000">
            <a:off x="2720743" y="1449172"/>
            <a:ext cx="161568" cy="1664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sz="1800" b="1" dirty="0" smtClean="0"/>
              <a:t>2</a:t>
            </a:r>
            <a:endParaRPr lang="en-US" sz="1800" b="1" dirty="0"/>
          </a:p>
        </p:txBody>
      </p:sp>
      <p:sp>
        <p:nvSpPr>
          <p:cNvPr id="25" name="Oval 24"/>
          <p:cNvSpPr/>
          <p:nvPr/>
        </p:nvSpPr>
        <p:spPr>
          <a:xfrm rot="5400000">
            <a:off x="2710840" y="1843277"/>
            <a:ext cx="161568" cy="1664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sz="1800" b="1" dirty="0" smtClean="0"/>
              <a:t>3</a:t>
            </a:r>
            <a:endParaRPr lang="en-US" sz="1800" b="1" dirty="0"/>
          </a:p>
        </p:txBody>
      </p:sp>
      <p:sp>
        <p:nvSpPr>
          <p:cNvPr id="26" name="Oval 25"/>
          <p:cNvSpPr/>
          <p:nvPr/>
        </p:nvSpPr>
        <p:spPr>
          <a:xfrm rot="5400000">
            <a:off x="1289243" y="1372273"/>
            <a:ext cx="161568" cy="1664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r>
              <a:rPr lang="en-US" sz="1800" b="1" dirty="0" smtClean="0"/>
              <a:t>4</a:t>
            </a:r>
            <a:endParaRPr lang="en-US" sz="1800" b="1" dirty="0"/>
          </a:p>
        </p:txBody>
      </p:sp>
      <p:grpSp>
        <p:nvGrpSpPr>
          <p:cNvPr id="4" name="Group 3"/>
          <p:cNvGrpSpPr/>
          <p:nvPr/>
        </p:nvGrpSpPr>
        <p:grpSpPr>
          <a:xfrm rot="5400000">
            <a:off x="3568415" y="4243981"/>
            <a:ext cx="6008915" cy="755632"/>
            <a:chOff x="4184804" y="1630267"/>
            <a:chExt cx="6008915" cy="755632"/>
          </a:xfrm>
        </p:grpSpPr>
        <p:sp>
          <p:nvSpPr>
            <p:cNvPr id="32" name="TextBox 31"/>
            <p:cNvSpPr txBox="1"/>
            <p:nvPr/>
          </p:nvSpPr>
          <p:spPr>
            <a:xfrm>
              <a:off x="4184804" y="1631846"/>
              <a:ext cx="2533359" cy="754053"/>
            </a:xfrm>
            <a:prstGeom prst="rect">
              <a:avLst/>
            </a:prstGeom>
            <a:solidFill>
              <a:schemeClr val="bg1">
                <a:lumMod val="85000"/>
              </a:schemeClr>
            </a:solidFill>
          </p:spPr>
          <p:txBody>
            <a:bodyPr wrap="square" rtlCol="0">
              <a:spAutoFit/>
            </a:bodyPr>
            <a:lstStyle/>
            <a:p>
              <a:r>
                <a:rPr lang="en-US" sz="1600" b="1" dirty="0"/>
                <a:t>Explain</a:t>
              </a:r>
              <a:r>
                <a:rPr lang="en-US" sz="1300" dirty="0"/>
                <a:t>:</a:t>
              </a:r>
            </a:p>
            <a:p>
              <a:endParaRPr lang="en-US" sz="100" dirty="0"/>
            </a:p>
            <a:p>
              <a:pPr marL="382059" indent="-382059"/>
              <a:r>
                <a:rPr lang="en-US" sz="1300" dirty="0">
                  <a:latin typeface="ZDingbats"/>
                </a:rPr>
                <a:t>      </a:t>
              </a:r>
              <a:r>
                <a:rPr lang="en-US" sz="1300" dirty="0"/>
                <a:t>Is slope </a:t>
              </a:r>
              <a:r>
                <a:rPr lang="en-US" sz="1300" b="1" dirty="0">
                  <a:solidFill>
                    <a:srgbClr val="FF0000"/>
                  </a:solidFill>
                </a:rPr>
                <a:t>negative</a:t>
              </a:r>
              <a:r>
                <a:rPr lang="en-US" sz="1300" dirty="0"/>
                <a:t> or </a:t>
              </a:r>
              <a:r>
                <a:rPr lang="en-US" sz="1300" b="1" dirty="0"/>
                <a:t>positive</a:t>
              </a:r>
              <a:r>
                <a:rPr lang="en-US" sz="1300" dirty="0"/>
                <a:t>?</a:t>
              </a:r>
            </a:p>
            <a:p>
              <a:pPr marL="382059" indent="-382059"/>
              <a:r>
                <a:rPr lang="en-US" sz="1300" dirty="0">
                  <a:latin typeface="ZDingbats"/>
                </a:rPr>
                <a:t>      </a:t>
              </a:r>
              <a:r>
                <a:rPr lang="en-US" sz="1300" dirty="0"/>
                <a:t>Which quantity is  </a:t>
              </a:r>
              <a:r>
                <a:rPr lang="en-US" sz="1300" b="1" dirty="0"/>
                <a:t>increasing</a:t>
              </a:r>
              <a:r>
                <a:rPr lang="en-US" sz="1300" dirty="0"/>
                <a:t>?</a:t>
              </a:r>
            </a:p>
          </p:txBody>
        </p:sp>
        <p:sp>
          <p:nvSpPr>
            <p:cNvPr id="33" name="TextBox 32"/>
            <p:cNvSpPr txBox="1"/>
            <p:nvPr/>
          </p:nvSpPr>
          <p:spPr>
            <a:xfrm>
              <a:off x="6679450" y="1630267"/>
              <a:ext cx="3514269" cy="754053"/>
            </a:xfrm>
            <a:prstGeom prst="rect">
              <a:avLst/>
            </a:prstGeom>
            <a:solidFill>
              <a:schemeClr val="bg1">
                <a:lumMod val="85000"/>
              </a:schemeClr>
            </a:solidFill>
          </p:spPr>
          <p:txBody>
            <a:bodyPr wrap="square" rtlCol="0">
              <a:spAutoFit/>
            </a:bodyPr>
            <a:lstStyle/>
            <a:p>
              <a:endParaRPr lang="en-US" sz="1700" dirty="0"/>
            </a:p>
            <a:p>
              <a:r>
                <a:rPr lang="en-US" sz="1300" dirty="0">
                  <a:latin typeface="ZDingbats"/>
                </a:rPr>
                <a:t>      </a:t>
              </a:r>
              <a:r>
                <a:rPr lang="en-US" sz="1300" dirty="0"/>
                <a:t>Which quantity is  </a:t>
              </a:r>
              <a:r>
                <a:rPr lang="en-US" sz="1300" b="1" dirty="0"/>
                <a:t>decreasing</a:t>
              </a:r>
              <a:r>
                <a:rPr lang="en-US" sz="1300" dirty="0"/>
                <a:t>?</a:t>
              </a:r>
            </a:p>
            <a:p>
              <a:r>
                <a:rPr lang="en-US" sz="1300" dirty="0">
                  <a:latin typeface="ZDingbats"/>
                </a:rPr>
                <a:t>      </a:t>
              </a:r>
              <a:r>
                <a:rPr lang="en-US" sz="1300" dirty="0"/>
                <a:t>What does this</a:t>
              </a:r>
              <a:r>
                <a:rPr lang="en-US" sz="1300" b="1" dirty="0"/>
                <a:t> mean</a:t>
              </a:r>
              <a:r>
                <a:rPr lang="en-US" sz="1300" dirty="0"/>
                <a:t> to the average person</a:t>
              </a:r>
              <a:r>
                <a:rPr lang="en-US" sz="1300" b="1" dirty="0"/>
                <a:t>?</a:t>
              </a:r>
            </a:p>
          </p:txBody>
        </p:sp>
        <p:sp>
          <p:nvSpPr>
            <p:cNvPr id="34" name="Oval 33"/>
            <p:cNvSpPr/>
            <p:nvPr/>
          </p:nvSpPr>
          <p:spPr>
            <a:xfrm>
              <a:off x="4317336" y="1982616"/>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35" name="Oval 34"/>
            <p:cNvSpPr/>
            <p:nvPr/>
          </p:nvSpPr>
          <p:spPr>
            <a:xfrm>
              <a:off x="4317336" y="2200321"/>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36" name="Oval 35"/>
            <p:cNvSpPr/>
            <p:nvPr/>
          </p:nvSpPr>
          <p:spPr>
            <a:xfrm>
              <a:off x="6808004" y="1974867"/>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37" name="Oval 36"/>
            <p:cNvSpPr/>
            <p:nvPr/>
          </p:nvSpPr>
          <p:spPr>
            <a:xfrm>
              <a:off x="6808004" y="219257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grpSp>
      <p:sp>
        <p:nvSpPr>
          <p:cNvPr id="8" name="Slide Number Placeholder 7"/>
          <p:cNvSpPr>
            <a:spLocks noGrp="1"/>
          </p:cNvSpPr>
          <p:nvPr>
            <p:ph type="sldNum" sz="quarter" idx="12"/>
          </p:nvPr>
        </p:nvSpPr>
        <p:spPr/>
        <p:txBody>
          <a:bodyPr/>
          <a:lstStyle/>
          <a:p>
            <a:fld id="{BFF117EF-9718-4423-89B7-490956680319}" type="slidenum">
              <a:rPr lang="en-US" smtClean="0"/>
              <a:pPr/>
              <a:t>90</a:t>
            </a:fld>
            <a:endParaRPr lang="en-US"/>
          </a:p>
        </p:txBody>
      </p:sp>
    </p:spTree>
    <p:extLst>
      <p:ext uri="{BB962C8B-B14F-4D97-AF65-F5344CB8AC3E}">
        <p14:creationId xmlns:p14="http://schemas.microsoft.com/office/powerpoint/2010/main" val="231989220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32029" y="371729"/>
            <a:ext cx="6576210" cy="8308247"/>
            <a:chOff x="140335" y="165835"/>
            <a:chExt cx="7502526" cy="9478536"/>
          </a:xfrm>
        </p:grpSpPr>
        <p:sp>
          <p:nvSpPr>
            <p:cNvPr id="2" name="Rectangle 1"/>
            <p:cNvSpPr/>
            <p:nvPr/>
          </p:nvSpPr>
          <p:spPr>
            <a:xfrm>
              <a:off x="140335" y="4568191"/>
              <a:ext cx="3432810" cy="304699"/>
            </a:xfrm>
            <a:prstGeom prst="rect">
              <a:avLst/>
            </a:prstGeom>
          </p:spPr>
          <p:txBody>
            <a:bodyPr wrap="square" lIns="101882" tIns="50941" rIns="101882" bIns="50941">
              <a:spAutoFit/>
            </a:bodyPr>
            <a:lstStyle/>
            <a:p>
              <a:r>
                <a:rPr lang="en-US" sz="1300" b="1" dirty="0">
                  <a:effectLst>
                    <a:glow rad="101600">
                      <a:schemeClr val="bg1">
                        <a:lumMod val="85000"/>
                        <a:alpha val="40000"/>
                      </a:schemeClr>
                    </a:glow>
                  </a:effectLst>
                </a:rPr>
                <a:t>Explain the above graph:</a:t>
              </a:r>
              <a:endParaRPr lang="en-US" sz="1300" dirty="0"/>
            </a:p>
          </p:txBody>
        </p:sp>
        <p:grpSp>
          <p:nvGrpSpPr>
            <p:cNvPr id="31" name="Group 30"/>
            <p:cNvGrpSpPr/>
            <p:nvPr/>
          </p:nvGrpSpPr>
          <p:grpSpPr>
            <a:xfrm>
              <a:off x="759354" y="165835"/>
              <a:ext cx="5077389" cy="4212152"/>
              <a:chOff x="670018" y="150758"/>
              <a:chExt cx="4480049" cy="3829229"/>
            </a:xfrm>
          </p:grpSpPr>
          <p:pic>
            <p:nvPicPr>
              <p:cNvPr id="1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719" t="22364" r="38516" b="23824"/>
              <a:stretch/>
            </p:blipFill>
            <p:spPr bwMode="auto">
              <a:xfrm>
                <a:off x="1436192" y="723285"/>
                <a:ext cx="3183433" cy="2753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Arrow Connector 10"/>
              <p:cNvCxnSpPr/>
              <p:nvPr/>
            </p:nvCxnSpPr>
            <p:spPr>
              <a:xfrm flipV="1">
                <a:off x="2254244" y="437534"/>
                <a:ext cx="0" cy="304914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254244" y="3477734"/>
                <a:ext cx="2602408"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076912" y="150758"/>
                <a:ext cx="267607" cy="363736"/>
              </a:xfrm>
              <a:prstGeom prst="rect">
                <a:avLst/>
              </a:prstGeom>
              <a:noFill/>
            </p:spPr>
            <p:txBody>
              <a:bodyPr wrap="none" rtlCol="0">
                <a:spAutoFit/>
              </a:bodyPr>
              <a:lstStyle/>
              <a:p>
                <a:r>
                  <a:rPr lang="en-US" dirty="0" smtClean="0"/>
                  <a:t>S</a:t>
                </a:r>
                <a:endParaRPr lang="en-US" dirty="0"/>
              </a:p>
            </p:txBody>
          </p:sp>
          <p:sp>
            <p:nvSpPr>
              <p:cNvPr id="16" name="TextBox 15"/>
              <p:cNvSpPr txBox="1"/>
              <p:nvPr/>
            </p:nvSpPr>
            <p:spPr>
              <a:xfrm>
                <a:off x="4876802" y="3293068"/>
                <a:ext cx="273265" cy="363736"/>
              </a:xfrm>
              <a:prstGeom prst="rect">
                <a:avLst/>
              </a:prstGeom>
              <a:noFill/>
            </p:spPr>
            <p:txBody>
              <a:bodyPr wrap="none" rtlCol="0">
                <a:spAutoFit/>
              </a:bodyPr>
              <a:lstStyle/>
              <a:p>
                <a:r>
                  <a:rPr lang="en-US" dirty="0" smtClean="0"/>
                  <a:t>T</a:t>
                </a:r>
                <a:endParaRPr lang="en-US" dirty="0"/>
              </a:p>
            </p:txBody>
          </p:sp>
          <p:sp>
            <p:nvSpPr>
              <p:cNvPr id="17" name="TextBox 16"/>
              <p:cNvSpPr txBox="1"/>
              <p:nvPr/>
            </p:nvSpPr>
            <p:spPr>
              <a:xfrm>
                <a:off x="2782939" y="3728171"/>
                <a:ext cx="1346296" cy="251816"/>
              </a:xfrm>
              <a:prstGeom prst="rect">
                <a:avLst/>
              </a:prstGeom>
              <a:noFill/>
            </p:spPr>
            <p:txBody>
              <a:bodyPr wrap="none" rtlCol="0">
                <a:spAutoFit/>
              </a:bodyPr>
              <a:lstStyle/>
              <a:p>
                <a:r>
                  <a:rPr lang="en-US" sz="1200" b="1" dirty="0"/>
                  <a:t>Daily Temperature ⁰F</a:t>
                </a:r>
                <a:endParaRPr lang="en-US" sz="1200" dirty="0"/>
              </a:p>
            </p:txBody>
          </p:sp>
          <p:sp>
            <p:nvSpPr>
              <p:cNvPr id="18" name="TextBox 17"/>
              <p:cNvSpPr txBox="1"/>
              <p:nvPr/>
            </p:nvSpPr>
            <p:spPr>
              <a:xfrm>
                <a:off x="670018" y="816893"/>
                <a:ext cx="549698" cy="2488282"/>
              </a:xfrm>
              <a:prstGeom prst="rect">
                <a:avLst/>
              </a:prstGeom>
              <a:noFill/>
            </p:spPr>
            <p:txBody>
              <a:bodyPr vert="wordArtVert" wrap="square" rtlCol="0">
                <a:spAutoFit/>
              </a:bodyPr>
              <a:lstStyle/>
              <a:p>
                <a:r>
                  <a:rPr lang="en-US" sz="1200" b="1" dirty="0"/>
                  <a:t>Ice cream</a:t>
                </a:r>
              </a:p>
              <a:p>
                <a:r>
                  <a:rPr lang="en-US" sz="1200" b="1" dirty="0"/>
                  <a:t>Cone Sales</a:t>
                </a:r>
              </a:p>
            </p:txBody>
          </p:sp>
          <p:sp>
            <p:nvSpPr>
              <p:cNvPr id="19" name="TextBox 18"/>
              <p:cNvSpPr txBox="1"/>
              <p:nvPr/>
            </p:nvSpPr>
            <p:spPr>
              <a:xfrm>
                <a:off x="2009347" y="3398511"/>
                <a:ext cx="2917796" cy="383050"/>
              </a:xfrm>
              <a:prstGeom prst="rect">
                <a:avLst/>
              </a:prstGeom>
              <a:noFill/>
            </p:spPr>
            <p:txBody>
              <a:bodyPr wrap="none" rtlCol="0">
                <a:spAutoFit/>
              </a:bodyPr>
              <a:lstStyle/>
              <a:p>
                <a:r>
                  <a:rPr lang="en-US" sz="1800" b="1" dirty="0" smtClean="0"/>
                  <a:t>0</a:t>
                </a:r>
                <a:r>
                  <a:rPr lang="en-US" sz="1100" b="1" dirty="0"/>
                  <a:t>     10 20  30  40 </a:t>
                </a:r>
                <a:r>
                  <a:rPr lang="en-US" sz="1100" b="1" dirty="0" smtClean="0"/>
                  <a:t> 50  </a:t>
                </a:r>
                <a:r>
                  <a:rPr lang="en-US" sz="1100" b="1" dirty="0"/>
                  <a:t>60  70  80  90 100    </a:t>
                </a:r>
                <a:r>
                  <a:rPr lang="en-US" sz="1100" b="1" dirty="0" smtClean="0"/>
                  <a:t>120</a:t>
                </a:r>
                <a:endParaRPr lang="en-US" sz="1100" b="1" dirty="0"/>
              </a:p>
            </p:txBody>
          </p:sp>
          <p:sp>
            <p:nvSpPr>
              <p:cNvPr id="20" name="TextBox 19"/>
              <p:cNvSpPr txBox="1"/>
              <p:nvPr/>
            </p:nvSpPr>
            <p:spPr>
              <a:xfrm>
                <a:off x="1776586" y="591510"/>
                <a:ext cx="506092" cy="2848937"/>
              </a:xfrm>
              <a:prstGeom prst="rect">
                <a:avLst/>
              </a:prstGeom>
              <a:noFill/>
            </p:spPr>
            <p:txBody>
              <a:bodyPr vert="horz" wrap="square" rtlCol="0">
                <a:spAutoFit/>
              </a:bodyPr>
              <a:lstStyle/>
              <a:p>
                <a:pPr algn="r"/>
                <a:r>
                  <a:rPr lang="en-US" sz="1150" b="1" dirty="0"/>
                  <a:t>80</a:t>
                </a:r>
              </a:p>
              <a:p>
                <a:pPr algn="r"/>
                <a:r>
                  <a:rPr lang="en-US" sz="1150" b="1" dirty="0"/>
                  <a:t>75</a:t>
                </a:r>
              </a:p>
              <a:p>
                <a:pPr algn="r"/>
                <a:r>
                  <a:rPr lang="en-US" sz="1150" b="1" dirty="0"/>
                  <a:t>70</a:t>
                </a:r>
              </a:p>
              <a:p>
                <a:pPr algn="r"/>
                <a:r>
                  <a:rPr lang="en-US" sz="1150" b="1" dirty="0"/>
                  <a:t>65</a:t>
                </a:r>
              </a:p>
              <a:p>
                <a:pPr algn="r"/>
                <a:r>
                  <a:rPr lang="en-US" sz="1150" b="1" dirty="0"/>
                  <a:t>60</a:t>
                </a:r>
              </a:p>
              <a:p>
                <a:pPr algn="r"/>
                <a:r>
                  <a:rPr lang="en-US" sz="1150" b="1" dirty="0"/>
                  <a:t>55</a:t>
                </a:r>
              </a:p>
              <a:p>
                <a:pPr algn="r"/>
                <a:r>
                  <a:rPr lang="en-US" sz="1150" b="1" dirty="0"/>
                  <a:t>50</a:t>
                </a:r>
              </a:p>
              <a:p>
                <a:pPr algn="r"/>
                <a:r>
                  <a:rPr lang="en-US" sz="1150" b="1" dirty="0"/>
                  <a:t>45</a:t>
                </a:r>
              </a:p>
              <a:p>
                <a:pPr algn="r"/>
                <a:r>
                  <a:rPr lang="en-US" sz="1150" b="1" dirty="0"/>
                  <a:t>40</a:t>
                </a:r>
              </a:p>
              <a:p>
                <a:pPr algn="r"/>
                <a:r>
                  <a:rPr lang="en-US" sz="1150" b="1" dirty="0"/>
                  <a:t>35</a:t>
                </a:r>
              </a:p>
              <a:p>
                <a:pPr algn="r"/>
                <a:r>
                  <a:rPr lang="en-US" sz="1150" b="1" dirty="0" smtClean="0"/>
                  <a:t>30</a:t>
                </a:r>
              </a:p>
              <a:p>
                <a:pPr algn="r"/>
                <a:r>
                  <a:rPr lang="en-US" sz="1150" b="1" dirty="0" smtClean="0"/>
                  <a:t> </a:t>
                </a:r>
                <a:r>
                  <a:rPr lang="en-US" sz="1150" b="1" dirty="0"/>
                  <a:t>25 </a:t>
                </a:r>
                <a:r>
                  <a:rPr lang="en-US" sz="1150" b="1" dirty="0" smtClean="0"/>
                  <a:t>20</a:t>
                </a:r>
              </a:p>
              <a:p>
                <a:pPr algn="r"/>
                <a:r>
                  <a:rPr lang="en-US" sz="1150" b="1" dirty="0" smtClean="0"/>
                  <a:t> </a:t>
                </a:r>
                <a:r>
                  <a:rPr lang="en-US" sz="1150" b="1" dirty="0"/>
                  <a:t>15 10</a:t>
                </a:r>
              </a:p>
            </p:txBody>
          </p:sp>
          <p:sp>
            <p:nvSpPr>
              <p:cNvPr id="24" name="Rectangle 23"/>
              <p:cNvSpPr/>
              <p:nvPr/>
            </p:nvSpPr>
            <p:spPr>
              <a:xfrm>
                <a:off x="1263562" y="3511034"/>
                <a:ext cx="826301" cy="251817"/>
              </a:xfrm>
              <a:prstGeom prst="rect">
                <a:avLst/>
              </a:prstGeom>
            </p:spPr>
            <p:txBody>
              <a:bodyPr wrap="none">
                <a:spAutoFit/>
              </a:bodyPr>
              <a:lstStyle/>
              <a:p>
                <a:r>
                  <a:rPr lang="en-US" sz="1200" b="1" dirty="0"/>
                  <a:t>-40 -30 -20  </a:t>
                </a:r>
                <a:endParaRPr lang="en-US" sz="1200" dirty="0"/>
              </a:p>
            </p:txBody>
          </p:sp>
          <p:cxnSp>
            <p:nvCxnSpPr>
              <p:cNvPr id="26" name="Straight Connector 25"/>
              <p:cNvCxnSpPr/>
              <p:nvPr/>
            </p:nvCxnSpPr>
            <p:spPr>
              <a:xfrm flipH="1">
                <a:off x="1855245" y="732159"/>
                <a:ext cx="2765579" cy="2733609"/>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4595247" y="712976"/>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1834995" y="3442321"/>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Rectangle 34"/>
            <p:cNvSpPr/>
            <p:nvPr/>
          </p:nvSpPr>
          <p:spPr>
            <a:xfrm>
              <a:off x="140336" y="4568191"/>
              <a:ext cx="7502525" cy="5076180"/>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grpSp>
      <p:grpSp>
        <p:nvGrpSpPr>
          <p:cNvPr id="3" name="Group 2"/>
          <p:cNvGrpSpPr/>
          <p:nvPr/>
        </p:nvGrpSpPr>
        <p:grpSpPr>
          <a:xfrm>
            <a:off x="759354" y="8815676"/>
            <a:ext cx="6008915" cy="755632"/>
            <a:chOff x="759354" y="9294948"/>
            <a:chExt cx="6008915" cy="755632"/>
          </a:xfrm>
        </p:grpSpPr>
        <p:sp>
          <p:nvSpPr>
            <p:cNvPr id="27" name="TextBox 26"/>
            <p:cNvSpPr txBox="1"/>
            <p:nvPr/>
          </p:nvSpPr>
          <p:spPr>
            <a:xfrm>
              <a:off x="759354" y="9296527"/>
              <a:ext cx="2533359" cy="754053"/>
            </a:xfrm>
            <a:prstGeom prst="rect">
              <a:avLst/>
            </a:prstGeom>
            <a:solidFill>
              <a:schemeClr val="bg1">
                <a:lumMod val="85000"/>
              </a:schemeClr>
            </a:solidFill>
          </p:spPr>
          <p:txBody>
            <a:bodyPr wrap="square" rtlCol="0">
              <a:spAutoFit/>
            </a:bodyPr>
            <a:lstStyle/>
            <a:p>
              <a:r>
                <a:rPr lang="en-US" sz="1600" b="1" dirty="0"/>
                <a:t>Explain</a:t>
              </a:r>
              <a:r>
                <a:rPr lang="en-US" sz="1300" dirty="0"/>
                <a:t>:</a:t>
              </a:r>
            </a:p>
            <a:p>
              <a:endParaRPr lang="en-US" sz="100" dirty="0"/>
            </a:p>
            <a:p>
              <a:pPr marL="382059" indent="-382059"/>
              <a:r>
                <a:rPr lang="en-US" sz="1300" dirty="0">
                  <a:latin typeface="ZDingbats"/>
                </a:rPr>
                <a:t>      </a:t>
              </a:r>
              <a:r>
                <a:rPr lang="en-US" sz="1300" dirty="0"/>
                <a:t>Is slope </a:t>
              </a:r>
              <a:r>
                <a:rPr lang="en-US" sz="1300" b="1" dirty="0">
                  <a:solidFill>
                    <a:srgbClr val="FF0000"/>
                  </a:solidFill>
                </a:rPr>
                <a:t>negative</a:t>
              </a:r>
              <a:r>
                <a:rPr lang="en-US" sz="1300" dirty="0"/>
                <a:t> or </a:t>
              </a:r>
              <a:r>
                <a:rPr lang="en-US" sz="1300" b="1" dirty="0"/>
                <a:t>positive</a:t>
              </a:r>
              <a:r>
                <a:rPr lang="en-US" sz="1300" dirty="0"/>
                <a:t>?</a:t>
              </a:r>
            </a:p>
            <a:p>
              <a:pPr marL="382059" indent="-382059"/>
              <a:r>
                <a:rPr lang="en-US" sz="1300" dirty="0">
                  <a:latin typeface="ZDingbats"/>
                </a:rPr>
                <a:t>      </a:t>
              </a:r>
              <a:r>
                <a:rPr lang="en-US" sz="1300" dirty="0"/>
                <a:t>Which quantity is  </a:t>
              </a:r>
              <a:r>
                <a:rPr lang="en-US" sz="1300" b="1" dirty="0"/>
                <a:t>increasing</a:t>
              </a:r>
              <a:r>
                <a:rPr lang="en-US" sz="1300" dirty="0"/>
                <a:t>?</a:t>
              </a:r>
            </a:p>
          </p:txBody>
        </p:sp>
        <p:sp>
          <p:nvSpPr>
            <p:cNvPr id="28" name="TextBox 27"/>
            <p:cNvSpPr txBox="1"/>
            <p:nvPr/>
          </p:nvSpPr>
          <p:spPr>
            <a:xfrm>
              <a:off x="3254000" y="9294948"/>
              <a:ext cx="3514269" cy="754053"/>
            </a:xfrm>
            <a:prstGeom prst="rect">
              <a:avLst/>
            </a:prstGeom>
            <a:solidFill>
              <a:schemeClr val="bg1">
                <a:lumMod val="85000"/>
              </a:schemeClr>
            </a:solidFill>
          </p:spPr>
          <p:txBody>
            <a:bodyPr wrap="square" rtlCol="0">
              <a:spAutoFit/>
            </a:bodyPr>
            <a:lstStyle/>
            <a:p>
              <a:endParaRPr lang="en-US" sz="1700" dirty="0"/>
            </a:p>
            <a:p>
              <a:r>
                <a:rPr lang="en-US" sz="1300" dirty="0">
                  <a:latin typeface="ZDingbats"/>
                </a:rPr>
                <a:t>      </a:t>
              </a:r>
              <a:r>
                <a:rPr lang="en-US" sz="1300" dirty="0"/>
                <a:t>Which quantity is  </a:t>
              </a:r>
              <a:r>
                <a:rPr lang="en-US" sz="1300" b="1" dirty="0"/>
                <a:t>decreasing</a:t>
              </a:r>
              <a:r>
                <a:rPr lang="en-US" sz="1300" dirty="0"/>
                <a:t>?</a:t>
              </a:r>
            </a:p>
            <a:p>
              <a:r>
                <a:rPr lang="en-US" sz="1300" dirty="0">
                  <a:latin typeface="ZDingbats"/>
                </a:rPr>
                <a:t>      </a:t>
              </a:r>
              <a:r>
                <a:rPr lang="en-US" sz="1300" dirty="0"/>
                <a:t>What does this</a:t>
              </a:r>
              <a:r>
                <a:rPr lang="en-US" sz="1300" b="1" dirty="0"/>
                <a:t> mean</a:t>
              </a:r>
              <a:r>
                <a:rPr lang="en-US" sz="1300" dirty="0"/>
                <a:t> to the average person</a:t>
              </a:r>
              <a:r>
                <a:rPr lang="en-US" sz="1300" b="1" dirty="0"/>
                <a:t>?</a:t>
              </a:r>
            </a:p>
          </p:txBody>
        </p:sp>
        <p:sp>
          <p:nvSpPr>
            <p:cNvPr id="32" name="Oval 31"/>
            <p:cNvSpPr/>
            <p:nvPr/>
          </p:nvSpPr>
          <p:spPr>
            <a:xfrm>
              <a:off x="891886" y="9647297"/>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33" name="Oval 32"/>
            <p:cNvSpPr/>
            <p:nvPr/>
          </p:nvSpPr>
          <p:spPr>
            <a:xfrm>
              <a:off x="891886" y="986500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34" name="Oval 33"/>
            <p:cNvSpPr/>
            <p:nvPr/>
          </p:nvSpPr>
          <p:spPr>
            <a:xfrm>
              <a:off x="3382554" y="9639548"/>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44" name="Oval 43"/>
            <p:cNvSpPr/>
            <p:nvPr/>
          </p:nvSpPr>
          <p:spPr>
            <a:xfrm>
              <a:off x="3382554" y="9857253"/>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grpSp>
      <p:sp>
        <p:nvSpPr>
          <p:cNvPr id="9" name="Slide Number Placeholder 8"/>
          <p:cNvSpPr>
            <a:spLocks noGrp="1"/>
          </p:cNvSpPr>
          <p:nvPr>
            <p:ph type="sldNum" sz="quarter" idx="12"/>
          </p:nvPr>
        </p:nvSpPr>
        <p:spPr/>
        <p:txBody>
          <a:bodyPr/>
          <a:lstStyle/>
          <a:p>
            <a:fld id="{BFF117EF-9718-4423-89B7-490956680319}" type="slidenum">
              <a:rPr lang="en-US" smtClean="0"/>
              <a:pPr/>
              <a:t>91</a:t>
            </a:fld>
            <a:endParaRPr lang="en-US"/>
          </a:p>
        </p:txBody>
      </p:sp>
      <p:sp>
        <p:nvSpPr>
          <p:cNvPr id="36" name="Rectangle 35"/>
          <p:cNvSpPr/>
          <p:nvPr/>
        </p:nvSpPr>
        <p:spPr>
          <a:xfrm>
            <a:off x="7366000" y="9372"/>
            <a:ext cx="416127" cy="1667443"/>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a:t>Writing </a:t>
            </a:r>
            <a:r>
              <a:rPr lang="en-US" sz="900" b="1" spc="-300" dirty="0" smtClean="0"/>
              <a:t>Practice</a:t>
            </a:r>
            <a:endParaRPr lang="en-US" sz="1000" b="1" spc="-300" dirty="0"/>
          </a:p>
        </p:txBody>
      </p:sp>
      <p:sp>
        <p:nvSpPr>
          <p:cNvPr id="5" name="TextBox 4"/>
          <p:cNvSpPr txBox="1"/>
          <p:nvPr/>
        </p:nvSpPr>
        <p:spPr>
          <a:xfrm>
            <a:off x="1174620" y="5110665"/>
            <a:ext cx="4159017" cy="3139321"/>
          </a:xfrm>
          <a:prstGeom prst="rect">
            <a:avLst/>
          </a:prstGeom>
          <a:noFill/>
        </p:spPr>
        <p:txBody>
          <a:bodyPr wrap="square" rtlCol="0">
            <a:spAutoFit/>
          </a:bodyPr>
          <a:lstStyle/>
          <a:p>
            <a:r>
              <a:rPr lang="en-US" dirty="0" smtClean="0">
                <a:solidFill>
                  <a:schemeClr val="accent3">
                    <a:lumMod val="75000"/>
                  </a:schemeClr>
                </a:solidFill>
              </a:rPr>
              <a:t>The slope is positive which means that as the temperature increases, so do ice cream cone sales.</a:t>
            </a:r>
          </a:p>
          <a:p>
            <a:endParaRPr lang="en-US" dirty="0">
              <a:solidFill>
                <a:schemeClr val="accent3">
                  <a:lumMod val="75000"/>
                </a:schemeClr>
              </a:solidFill>
            </a:endParaRPr>
          </a:p>
          <a:p>
            <a:r>
              <a:rPr lang="en-US" dirty="0" smtClean="0">
                <a:solidFill>
                  <a:schemeClr val="accent3">
                    <a:lumMod val="75000"/>
                  </a:schemeClr>
                </a:solidFill>
              </a:rPr>
              <a:t>In other words, people buy more ice cream as it gets hotter outside.</a:t>
            </a:r>
          </a:p>
          <a:p>
            <a:endParaRPr lang="en-US" dirty="0">
              <a:solidFill>
                <a:schemeClr val="accent3">
                  <a:lumMod val="75000"/>
                </a:schemeClr>
              </a:solidFill>
            </a:endParaRPr>
          </a:p>
          <a:p>
            <a:r>
              <a:rPr lang="en-US" b="1" dirty="0" smtClean="0">
                <a:solidFill>
                  <a:schemeClr val="accent3">
                    <a:lumMod val="75000"/>
                  </a:schemeClr>
                </a:solidFill>
              </a:rPr>
              <a:t>OR</a:t>
            </a:r>
          </a:p>
          <a:p>
            <a:endParaRPr lang="en-US" dirty="0">
              <a:solidFill>
                <a:schemeClr val="accent3">
                  <a:lumMod val="75000"/>
                </a:schemeClr>
              </a:solidFill>
            </a:endParaRPr>
          </a:p>
          <a:p>
            <a:r>
              <a:rPr lang="en-US" dirty="0" smtClean="0">
                <a:solidFill>
                  <a:schemeClr val="accent3">
                    <a:lumMod val="75000"/>
                  </a:schemeClr>
                </a:solidFill>
              </a:rPr>
              <a:t>Ice cream sales drop with the temperature.</a:t>
            </a:r>
            <a:endParaRPr lang="en-US" dirty="0">
              <a:solidFill>
                <a:schemeClr val="accent3">
                  <a:lumMod val="75000"/>
                </a:schemeClr>
              </a:solidFill>
            </a:endParaRPr>
          </a:p>
        </p:txBody>
      </p:sp>
      <p:sp>
        <p:nvSpPr>
          <p:cNvPr id="37" name="Oval 36"/>
          <p:cNvSpPr/>
          <p:nvPr/>
        </p:nvSpPr>
        <p:spPr>
          <a:xfrm>
            <a:off x="2283349" y="5111840"/>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38" name="Oval 37"/>
          <p:cNvSpPr/>
          <p:nvPr/>
        </p:nvSpPr>
        <p:spPr>
          <a:xfrm>
            <a:off x="3119217" y="568032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40" name="Oval 39"/>
          <p:cNvSpPr/>
          <p:nvPr/>
        </p:nvSpPr>
        <p:spPr>
          <a:xfrm>
            <a:off x="1055807" y="6455257"/>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grpSp>
        <p:nvGrpSpPr>
          <p:cNvPr id="7" name="Group 6"/>
          <p:cNvGrpSpPr/>
          <p:nvPr/>
        </p:nvGrpSpPr>
        <p:grpSpPr>
          <a:xfrm>
            <a:off x="5754684" y="7062723"/>
            <a:ext cx="287623" cy="287623"/>
            <a:chOff x="6150469" y="5616060"/>
            <a:chExt cx="287623" cy="287623"/>
          </a:xfrm>
        </p:grpSpPr>
        <p:sp>
          <p:nvSpPr>
            <p:cNvPr id="39" name="Oval 38"/>
            <p:cNvSpPr/>
            <p:nvPr/>
          </p:nvSpPr>
          <p:spPr>
            <a:xfrm>
              <a:off x="6212321" y="568032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6" name="&quot;No&quot; Symbol 5"/>
            <p:cNvSpPr/>
            <p:nvPr/>
          </p:nvSpPr>
          <p:spPr>
            <a:xfrm>
              <a:off x="6150469" y="5616060"/>
              <a:ext cx="287623" cy="287623"/>
            </a:xfrm>
            <a:prstGeom prst="noSmoking">
              <a:avLst>
                <a:gd name="adj" fmla="val 477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218677898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629711" y="472324"/>
            <a:ext cx="6558733" cy="8310940"/>
            <a:chOff x="140334" y="165835"/>
            <a:chExt cx="7502527" cy="9506870"/>
          </a:xfrm>
        </p:grpSpPr>
        <p:sp>
          <p:nvSpPr>
            <p:cNvPr id="2" name="Rectangle 1"/>
            <p:cNvSpPr/>
            <p:nvPr/>
          </p:nvSpPr>
          <p:spPr>
            <a:xfrm>
              <a:off x="140334" y="4577978"/>
              <a:ext cx="7502525" cy="304699"/>
            </a:xfrm>
            <a:prstGeom prst="rect">
              <a:avLst/>
            </a:prstGeom>
          </p:spPr>
          <p:txBody>
            <a:bodyPr wrap="square" lIns="101882" tIns="50941" rIns="101882" bIns="50941">
              <a:spAutoFit/>
            </a:bodyPr>
            <a:lstStyle/>
            <a:p>
              <a:r>
                <a:rPr lang="en-US" sz="1300" b="1" dirty="0">
                  <a:effectLst>
                    <a:glow rad="101600">
                      <a:schemeClr val="bg1">
                        <a:lumMod val="85000"/>
                        <a:alpha val="40000"/>
                      </a:schemeClr>
                    </a:glow>
                  </a:effectLst>
                </a:rPr>
                <a:t>Explain the above graph.  If no electric is used for the month, is the customer still billed?  Why?</a:t>
              </a:r>
              <a:endParaRPr lang="en-US" sz="1300" dirty="0"/>
            </a:p>
          </p:txBody>
        </p:sp>
        <p:grpSp>
          <p:nvGrpSpPr>
            <p:cNvPr id="4" name="Group 30"/>
            <p:cNvGrpSpPr/>
            <p:nvPr/>
          </p:nvGrpSpPr>
          <p:grpSpPr>
            <a:xfrm>
              <a:off x="705379" y="165835"/>
              <a:ext cx="5055799" cy="4258783"/>
              <a:chOff x="1479643" y="150758"/>
              <a:chExt cx="4460999" cy="3871619"/>
            </a:xfrm>
          </p:grpSpPr>
          <p:sp>
            <p:nvSpPr>
              <p:cNvPr id="19" name="TextBox 18"/>
              <p:cNvSpPr txBox="1"/>
              <p:nvPr/>
            </p:nvSpPr>
            <p:spPr>
              <a:xfrm>
                <a:off x="1967985" y="3379385"/>
                <a:ext cx="3805735" cy="480089"/>
              </a:xfrm>
              <a:prstGeom prst="rect">
                <a:avLst/>
              </a:prstGeom>
              <a:noFill/>
            </p:spPr>
            <p:txBody>
              <a:bodyPr wrap="none" rtlCol="0">
                <a:spAutoFit/>
              </a:bodyPr>
              <a:lstStyle/>
              <a:p>
                <a:r>
                  <a:rPr lang="en-US" sz="2400" b="1" dirty="0" smtClean="0"/>
                  <a:t>0</a:t>
                </a:r>
                <a:r>
                  <a:rPr lang="en-US" sz="1100" b="1" dirty="0"/>
                  <a:t>          200      400      600      800    1000    1200    1400    1600</a:t>
                </a:r>
              </a:p>
            </p:txBody>
          </p:sp>
          <p:pic>
            <p:nvPicPr>
              <p:cNvPr id="1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719" t="22364" r="38516" b="23824"/>
              <a:stretch/>
            </p:blipFill>
            <p:spPr bwMode="auto">
              <a:xfrm>
                <a:off x="2224790" y="717534"/>
                <a:ext cx="3183433" cy="2753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Arrow Connector 10"/>
              <p:cNvCxnSpPr/>
              <p:nvPr/>
            </p:nvCxnSpPr>
            <p:spPr>
              <a:xfrm flipV="1">
                <a:off x="2226767" y="437535"/>
                <a:ext cx="0" cy="304914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2226767" y="3467100"/>
                <a:ext cx="3392983" cy="1063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076912" y="150758"/>
                <a:ext cx="277509" cy="363736"/>
              </a:xfrm>
              <a:prstGeom prst="rect">
                <a:avLst/>
              </a:prstGeom>
              <a:noFill/>
            </p:spPr>
            <p:txBody>
              <a:bodyPr wrap="none" rtlCol="0">
                <a:spAutoFit/>
              </a:bodyPr>
              <a:lstStyle/>
              <a:p>
                <a:r>
                  <a:rPr lang="en-US" dirty="0" smtClean="0"/>
                  <a:t>$</a:t>
                </a:r>
                <a:endParaRPr lang="en-US" dirty="0"/>
              </a:p>
            </p:txBody>
          </p:sp>
          <p:sp>
            <p:nvSpPr>
              <p:cNvPr id="16" name="TextBox 15"/>
              <p:cNvSpPr txBox="1"/>
              <p:nvPr/>
            </p:nvSpPr>
            <p:spPr>
              <a:xfrm>
                <a:off x="5667377" y="3293068"/>
                <a:ext cx="273265" cy="363736"/>
              </a:xfrm>
              <a:prstGeom prst="rect">
                <a:avLst/>
              </a:prstGeom>
              <a:noFill/>
            </p:spPr>
            <p:txBody>
              <a:bodyPr wrap="none" rtlCol="0">
                <a:spAutoFit/>
              </a:bodyPr>
              <a:lstStyle/>
              <a:p>
                <a:r>
                  <a:rPr lang="en-US" dirty="0" smtClean="0"/>
                  <a:t>E</a:t>
                </a:r>
                <a:endParaRPr lang="en-US" dirty="0"/>
              </a:p>
            </p:txBody>
          </p:sp>
          <p:sp>
            <p:nvSpPr>
              <p:cNvPr id="17" name="TextBox 16"/>
              <p:cNvSpPr txBox="1"/>
              <p:nvPr/>
            </p:nvSpPr>
            <p:spPr>
              <a:xfrm>
                <a:off x="2933698" y="3770560"/>
                <a:ext cx="1790932" cy="251817"/>
              </a:xfrm>
              <a:prstGeom prst="rect">
                <a:avLst/>
              </a:prstGeom>
              <a:noFill/>
            </p:spPr>
            <p:txBody>
              <a:bodyPr wrap="none" rtlCol="0">
                <a:spAutoFit/>
              </a:bodyPr>
              <a:lstStyle/>
              <a:p>
                <a:r>
                  <a:rPr lang="en-US" sz="1200" b="1" dirty="0"/>
                  <a:t>Monthly Electric Usage  KWh</a:t>
                </a:r>
                <a:endParaRPr lang="en-US" sz="1200" dirty="0"/>
              </a:p>
            </p:txBody>
          </p:sp>
          <p:sp>
            <p:nvSpPr>
              <p:cNvPr id="18" name="TextBox 17"/>
              <p:cNvSpPr txBox="1"/>
              <p:nvPr/>
            </p:nvSpPr>
            <p:spPr>
              <a:xfrm>
                <a:off x="1479643" y="1378867"/>
                <a:ext cx="407593" cy="1800477"/>
              </a:xfrm>
              <a:prstGeom prst="rect">
                <a:avLst/>
              </a:prstGeom>
              <a:noFill/>
            </p:spPr>
            <p:txBody>
              <a:bodyPr vert="wordArtVert" wrap="square" rtlCol="0">
                <a:spAutoFit/>
              </a:bodyPr>
              <a:lstStyle/>
              <a:p>
                <a:r>
                  <a:rPr lang="en-US" sz="1200" b="1" dirty="0" smtClean="0"/>
                  <a:t>Cost </a:t>
                </a:r>
                <a:r>
                  <a:rPr lang="en-US" sz="1200" b="1" dirty="0"/>
                  <a:t>$</a:t>
                </a:r>
              </a:p>
            </p:txBody>
          </p:sp>
          <p:sp>
            <p:nvSpPr>
              <p:cNvPr id="20" name="TextBox 19"/>
              <p:cNvSpPr txBox="1"/>
              <p:nvPr/>
            </p:nvSpPr>
            <p:spPr>
              <a:xfrm>
                <a:off x="1776586" y="605665"/>
                <a:ext cx="506092" cy="2856528"/>
              </a:xfrm>
              <a:prstGeom prst="rect">
                <a:avLst/>
              </a:prstGeom>
              <a:noFill/>
            </p:spPr>
            <p:txBody>
              <a:bodyPr vert="horz" wrap="square" rtlCol="0">
                <a:spAutoFit/>
              </a:bodyPr>
              <a:lstStyle/>
              <a:p>
                <a:pPr algn="r"/>
                <a:r>
                  <a:rPr lang="en-US" sz="1150" b="1" dirty="0"/>
                  <a:t>150</a:t>
                </a:r>
              </a:p>
              <a:p>
                <a:pPr algn="r"/>
                <a:r>
                  <a:rPr lang="en-US" sz="1150" b="1" dirty="0"/>
                  <a:t>140</a:t>
                </a:r>
              </a:p>
              <a:p>
                <a:pPr algn="r"/>
                <a:r>
                  <a:rPr lang="en-US" sz="1150" b="1" dirty="0"/>
                  <a:t>130</a:t>
                </a:r>
              </a:p>
              <a:p>
                <a:pPr algn="r"/>
                <a:r>
                  <a:rPr lang="en-US" sz="1150" b="1" dirty="0"/>
                  <a:t>120</a:t>
                </a:r>
              </a:p>
              <a:p>
                <a:pPr algn="r"/>
                <a:r>
                  <a:rPr lang="en-US" sz="1150" b="1" dirty="0"/>
                  <a:t>110</a:t>
                </a:r>
              </a:p>
              <a:p>
                <a:pPr algn="r"/>
                <a:r>
                  <a:rPr lang="en-US" sz="1150" b="1" dirty="0"/>
                  <a:t>100</a:t>
                </a:r>
              </a:p>
              <a:p>
                <a:pPr algn="r"/>
                <a:r>
                  <a:rPr lang="en-US" sz="1150" b="1" dirty="0"/>
                  <a:t>90</a:t>
                </a:r>
              </a:p>
              <a:p>
                <a:pPr algn="r"/>
                <a:r>
                  <a:rPr lang="en-US" sz="1150" b="1" dirty="0"/>
                  <a:t>80</a:t>
                </a:r>
              </a:p>
              <a:p>
                <a:pPr algn="r"/>
                <a:r>
                  <a:rPr lang="en-US" sz="1150" b="1" dirty="0"/>
                  <a:t>70</a:t>
                </a:r>
              </a:p>
              <a:p>
                <a:pPr algn="r"/>
                <a:r>
                  <a:rPr lang="en-US" sz="1150" b="1" dirty="0"/>
                  <a:t>60</a:t>
                </a:r>
              </a:p>
              <a:p>
                <a:pPr algn="r"/>
                <a:r>
                  <a:rPr lang="en-US" sz="1150" b="1" dirty="0" smtClean="0"/>
                  <a:t>50</a:t>
                </a:r>
              </a:p>
              <a:p>
                <a:pPr algn="r"/>
                <a:r>
                  <a:rPr lang="en-US" sz="1150" b="1" dirty="0" smtClean="0"/>
                  <a:t> </a:t>
                </a:r>
                <a:r>
                  <a:rPr lang="en-US" sz="1150" b="1" dirty="0"/>
                  <a:t>40</a:t>
                </a:r>
              </a:p>
              <a:p>
                <a:pPr algn="r"/>
                <a:r>
                  <a:rPr lang="en-US" sz="1150" b="1" dirty="0" smtClean="0"/>
                  <a:t>30</a:t>
                </a:r>
              </a:p>
              <a:p>
                <a:pPr algn="r"/>
                <a:r>
                  <a:rPr lang="en-US" sz="1150" b="1" dirty="0" smtClean="0"/>
                  <a:t> </a:t>
                </a:r>
                <a:r>
                  <a:rPr lang="en-US" sz="1150" b="1" dirty="0"/>
                  <a:t>20 10</a:t>
                </a:r>
              </a:p>
            </p:txBody>
          </p:sp>
          <p:cxnSp>
            <p:nvCxnSpPr>
              <p:cNvPr id="26" name="Straight Connector 25"/>
              <p:cNvCxnSpPr>
                <a:endCxn id="30" idx="3"/>
              </p:cNvCxnSpPr>
              <p:nvPr/>
            </p:nvCxnSpPr>
            <p:spPr>
              <a:xfrm flipH="1">
                <a:off x="2209751" y="655608"/>
                <a:ext cx="3277009" cy="2727971"/>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4595247" y="1345586"/>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2203056" y="3344555"/>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32"/>
            <p:cNvSpPr/>
            <p:nvPr/>
          </p:nvSpPr>
          <p:spPr>
            <a:xfrm>
              <a:off x="237490" y="8991721"/>
              <a:ext cx="7297421" cy="680984"/>
            </a:xfrm>
            <a:prstGeom prst="rect">
              <a:avLst/>
            </a:prstGeom>
          </p:spPr>
          <p:txBody>
            <a:bodyPr wrap="square" lIns="101882" tIns="50941" rIns="101882" bIns="50941">
              <a:spAutoFit/>
            </a:bodyPr>
            <a:lstStyle/>
            <a:p>
              <a:r>
                <a:rPr lang="en-US" sz="1600" b="1" dirty="0">
                  <a:solidFill>
                    <a:schemeClr val="accent3">
                      <a:lumMod val="75000"/>
                    </a:schemeClr>
                  </a:solidFill>
                  <a:effectLst>
                    <a:glow rad="101600">
                      <a:schemeClr val="bg1">
                        <a:lumMod val="85000"/>
                        <a:alpha val="40000"/>
                      </a:schemeClr>
                    </a:glow>
                  </a:effectLst>
                </a:rPr>
                <a:t>Suppose the minimum monthly charge is raised $10 per month.  Graph the new line above.</a:t>
              </a:r>
              <a:endParaRPr lang="en-US" sz="1600" dirty="0">
                <a:solidFill>
                  <a:schemeClr val="accent3">
                    <a:lumMod val="75000"/>
                  </a:schemeClr>
                </a:solidFill>
              </a:endParaRPr>
            </a:p>
          </p:txBody>
        </p:sp>
        <p:sp>
          <p:nvSpPr>
            <p:cNvPr id="34" name="Rectangle 33"/>
            <p:cNvSpPr/>
            <p:nvPr/>
          </p:nvSpPr>
          <p:spPr>
            <a:xfrm>
              <a:off x="140336" y="4568191"/>
              <a:ext cx="7502525" cy="4423530"/>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grpSp>
      <p:grpSp>
        <p:nvGrpSpPr>
          <p:cNvPr id="35" name="Group 34"/>
          <p:cNvGrpSpPr/>
          <p:nvPr/>
        </p:nvGrpSpPr>
        <p:grpSpPr>
          <a:xfrm>
            <a:off x="759354" y="8776615"/>
            <a:ext cx="6008915" cy="755632"/>
            <a:chOff x="759354" y="9294948"/>
            <a:chExt cx="6008915" cy="755632"/>
          </a:xfrm>
        </p:grpSpPr>
        <p:sp>
          <p:nvSpPr>
            <p:cNvPr id="36" name="TextBox 35"/>
            <p:cNvSpPr txBox="1"/>
            <p:nvPr/>
          </p:nvSpPr>
          <p:spPr>
            <a:xfrm>
              <a:off x="759354" y="9296527"/>
              <a:ext cx="2533359" cy="754053"/>
            </a:xfrm>
            <a:prstGeom prst="rect">
              <a:avLst/>
            </a:prstGeom>
            <a:solidFill>
              <a:schemeClr val="bg1">
                <a:lumMod val="85000"/>
              </a:schemeClr>
            </a:solidFill>
          </p:spPr>
          <p:txBody>
            <a:bodyPr wrap="square" rtlCol="0">
              <a:spAutoFit/>
            </a:bodyPr>
            <a:lstStyle/>
            <a:p>
              <a:r>
                <a:rPr lang="en-US" sz="1600" b="1" dirty="0"/>
                <a:t>Explain</a:t>
              </a:r>
              <a:r>
                <a:rPr lang="en-US" sz="1300" dirty="0"/>
                <a:t>:</a:t>
              </a:r>
            </a:p>
            <a:p>
              <a:endParaRPr lang="en-US" sz="100" dirty="0"/>
            </a:p>
            <a:p>
              <a:pPr marL="382059" indent="-382059"/>
              <a:r>
                <a:rPr lang="en-US" sz="1300" dirty="0">
                  <a:latin typeface="ZDingbats"/>
                </a:rPr>
                <a:t>      </a:t>
              </a:r>
              <a:r>
                <a:rPr lang="en-US" sz="1300" dirty="0"/>
                <a:t>Is slope </a:t>
              </a:r>
              <a:r>
                <a:rPr lang="en-US" sz="1300" b="1" dirty="0">
                  <a:solidFill>
                    <a:srgbClr val="FF0000"/>
                  </a:solidFill>
                </a:rPr>
                <a:t>negative</a:t>
              </a:r>
              <a:r>
                <a:rPr lang="en-US" sz="1300" dirty="0"/>
                <a:t> or </a:t>
              </a:r>
              <a:r>
                <a:rPr lang="en-US" sz="1300" b="1" dirty="0"/>
                <a:t>positive</a:t>
              </a:r>
              <a:r>
                <a:rPr lang="en-US" sz="1300" dirty="0"/>
                <a:t>?</a:t>
              </a:r>
            </a:p>
            <a:p>
              <a:pPr marL="382059" indent="-382059"/>
              <a:r>
                <a:rPr lang="en-US" sz="1300" dirty="0">
                  <a:latin typeface="ZDingbats"/>
                </a:rPr>
                <a:t>      </a:t>
              </a:r>
              <a:r>
                <a:rPr lang="en-US" sz="1300" dirty="0"/>
                <a:t>Which quantity is  </a:t>
              </a:r>
              <a:r>
                <a:rPr lang="en-US" sz="1300" b="1" dirty="0"/>
                <a:t>increasing</a:t>
              </a:r>
              <a:r>
                <a:rPr lang="en-US" sz="1300" dirty="0"/>
                <a:t>?</a:t>
              </a:r>
            </a:p>
          </p:txBody>
        </p:sp>
        <p:sp>
          <p:nvSpPr>
            <p:cNvPr id="37" name="TextBox 36"/>
            <p:cNvSpPr txBox="1"/>
            <p:nvPr/>
          </p:nvSpPr>
          <p:spPr>
            <a:xfrm>
              <a:off x="3254000" y="9294948"/>
              <a:ext cx="3514269" cy="754053"/>
            </a:xfrm>
            <a:prstGeom prst="rect">
              <a:avLst/>
            </a:prstGeom>
            <a:solidFill>
              <a:schemeClr val="bg1">
                <a:lumMod val="85000"/>
              </a:schemeClr>
            </a:solidFill>
          </p:spPr>
          <p:txBody>
            <a:bodyPr wrap="square" rtlCol="0">
              <a:spAutoFit/>
            </a:bodyPr>
            <a:lstStyle/>
            <a:p>
              <a:endParaRPr lang="en-US" sz="1700" dirty="0"/>
            </a:p>
            <a:p>
              <a:r>
                <a:rPr lang="en-US" sz="1300" dirty="0">
                  <a:latin typeface="ZDingbats"/>
                </a:rPr>
                <a:t>      </a:t>
              </a:r>
              <a:r>
                <a:rPr lang="en-US" sz="1300" dirty="0"/>
                <a:t>Which quantity is  </a:t>
              </a:r>
              <a:r>
                <a:rPr lang="en-US" sz="1300" b="1" dirty="0"/>
                <a:t>decreasing</a:t>
              </a:r>
              <a:r>
                <a:rPr lang="en-US" sz="1300" dirty="0"/>
                <a:t>?</a:t>
              </a:r>
            </a:p>
            <a:p>
              <a:r>
                <a:rPr lang="en-US" sz="1300" dirty="0">
                  <a:latin typeface="ZDingbats"/>
                </a:rPr>
                <a:t>      </a:t>
              </a:r>
              <a:r>
                <a:rPr lang="en-US" sz="1300" dirty="0"/>
                <a:t>What does this</a:t>
              </a:r>
              <a:r>
                <a:rPr lang="en-US" sz="1300" b="1" dirty="0"/>
                <a:t> mean</a:t>
              </a:r>
              <a:r>
                <a:rPr lang="en-US" sz="1300" dirty="0"/>
                <a:t> to the average person</a:t>
              </a:r>
              <a:r>
                <a:rPr lang="en-US" sz="1300" b="1" dirty="0"/>
                <a:t>?</a:t>
              </a:r>
            </a:p>
          </p:txBody>
        </p:sp>
        <p:sp>
          <p:nvSpPr>
            <p:cNvPr id="38" name="Oval 37"/>
            <p:cNvSpPr/>
            <p:nvPr/>
          </p:nvSpPr>
          <p:spPr>
            <a:xfrm>
              <a:off x="891886" y="9647297"/>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39" name="Oval 38"/>
            <p:cNvSpPr/>
            <p:nvPr/>
          </p:nvSpPr>
          <p:spPr>
            <a:xfrm>
              <a:off x="891886" y="986500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40" name="Oval 39"/>
            <p:cNvSpPr/>
            <p:nvPr/>
          </p:nvSpPr>
          <p:spPr>
            <a:xfrm>
              <a:off x="3382554" y="9639548"/>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41" name="Oval 40"/>
            <p:cNvSpPr/>
            <p:nvPr/>
          </p:nvSpPr>
          <p:spPr>
            <a:xfrm>
              <a:off x="3382554" y="9857253"/>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grpSp>
      <p:sp>
        <p:nvSpPr>
          <p:cNvPr id="9" name="Slide Number Placeholder 8"/>
          <p:cNvSpPr>
            <a:spLocks noGrp="1"/>
          </p:cNvSpPr>
          <p:nvPr>
            <p:ph type="sldNum" sz="quarter" idx="12"/>
          </p:nvPr>
        </p:nvSpPr>
        <p:spPr/>
        <p:txBody>
          <a:bodyPr/>
          <a:lstStyle/>
          <a:p>
            <a:fld id="{BFF117EF-9718-4423-89B7-490956680319}" type="slidenum">
              <a:rPr lang="en-US" smtClean="0"/>
              <a:pPr/>
              <a:t>92</a:t>
            </a:fld>
            <a:endParaRPr lang="en-US"/>
          </a:p>
        </p:txBody>
      </p:sp>
      <p:sp>
        <p:nvSpPr>
          <p:cNvPr id="27" name="TextBox 26"/>
          <p:cNvSpPr txBox="1"/>
          <p:nvPr/>
        </p:nvSpPr>
        <p:spPr>
          <a:xfrm>
            <a:off x="1174620" y="5110665"/>
            <a:ext cx="4159017" cy="2862322"/>
          </a:xfrm>
          <a:prstGeom prst="rect">
            <a:avLst/>
          </a:prstGeom>
          <a:noFill/>
        </p:spPr>
        <p:txBody>
          <a:bodyPr wrap="square" rtlCol="0">
            <a:spAutoFit/>
          </a:bodyPr>
          <a:lstStyle/>
          <a:p>
            <a:r>
              <a:rPr lang="en-US" dirty="0" smtClean="0">
                <a:solidFill>
                  <a:schemeClr val="accent3">
                    <a:lumMod val="75000"/>
                  </a:schemeClr>
                </a:solidFill>
              </a:rPr>
              <a:t>The slope is positive which means that as more electric is used, the monthly bill increases.</a:t>
            </a:r>
          </a:p>
          <a:p>
            <a:endParaRPr lang="en-US" dirty="0">
              <a:solidFill>
                <a:schemeClr val="accent3">
                  <a:lumMod val="75000"/>
                </a:schemeClr>
              </a:solidFill>
            </a:endParaRPr>
          </a:p>
          <a:p>
            <a:r>
              <a:rPr lang="en-US" dirty="0" smtClean="0">
                <a:solidFill>
                  <a:schemeClr val="accent3">
                    <a:lumMod val="75000"/>
                  </a:schemeClr>
                </a:solidFill>
              </a:rPr>
              <a:t>In other words, your monthly electric bill goes up every time you use electric</a:t>
            </a:r>
            <a:r>
              <a:rPr lang="en-US" dirty="0">
                <a:solidFill>
                  <a:schemeClr val="accent3">
                    <a:lumMod val="75000"/>
                  </a:schemeClr>
                </a:solidFill>
              </a:rPr>
              <a:t>. </a:t>
            </a:r>
            <a:endParaRPr lang="en-US" dirty="0" smtClean="0">
              <a:solidFill>
                <a:schemeClr val="accent3">
                  <a:lumMod val="75000"/>
                </a:schemeClr>
              </a:solidFill>
            </a:endParaRPr>
          </a:p>
          <a:p>
            <a:endParaRPr lang="en-US" dirty="0">
              <a:solidFill>
                <a:schemeClr val="accent3">
                  <a:lumMod val="75000"/>
                </a:schemeClr>
              </a:solidFill>
            </a:endParaRPr>
          </a:p>
          <a:p>
            <a:r>
              <a:rPr lang="en-US" dirty="0" smtClean="0">
                <a:solidFill>
                  <a:schemeClr val="accent3">
                    <a:lumMod val="75000"/>
                  </a:schemeClr>
                </a:solidFill>
              </a:rPr>
              <a:t>Also</a:t>
            </a:r>
            <a:r>
              <a:rPr lang="en-US" dirty="0">
                <a:solidFill>
                  <a:schemeClr val="accent3">
                    <a:lumMod val="75000"/>
                  </a:schemeClr>
                </a:solidFill>
              </a:rPr>
              <a:t>, there is a basic service charge of $5 for the month, even if the customer uses no electric</a:t>
            </a:r>
            <a:r>
              <a:rPr lang="en-US" dirty="0" smtClean="0">
                <a:solidFill>
                  <a:schemeClr val="accent3">
                    <a:lumMod val="75000"/>
                  </a:schemeClr>
                </a:solidFill>
              </a:rPr>
              <a:t>.</a:t>
            </a:r>
            <a:endParaRPr lang="en-US" dirty="0">
              <a:solidFill>
                <a:schemeClr val="accent3">
                  <a:lumMod val="75000"/>
                </a:schemeClr>
              </a:solidFill>
            </a:endParaRPr>
          </a:p>
        </p:txBody>
      </p:sp>
      <p:sp>
        <p:nvSpPr>
          <p:cNvPr id="28" name="Oval 27"/>
          <p:cNvSpPr/>
          <p:nvPr/>
        </p:nvSpPr>
        <p:spPr>
          <a:xfrm>
            <a:off x="2283349" y="5111840"/>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31" name="Oval 30"/>
          <p:cNvSpPr/>
          <p:nvPr/>
        </p:nvSpPr>
        <p:spPr>
          <a:xfrm>
            <a:off x="3119217" y="568032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32" name="Oval 31"/>
          <p:cNvSpPr/>
          <p:nvPr/>
        </p:nvSpPr>
        <p:spPr>
          <a:xfrm>
            <a:off x="1055807" y="6455257"/>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grpSp>
        <p:nvGrpSpPr>
          <p:cNvPr id="42" name="Group 41"/>
          <p:cNvGrpSpPr/>
          <p:nvPr/>
        </p:nvGrpSpPr>
        <p:grpSpPr>
          <a:xfrm>
            <a:off x="5754684" y="7062723"/>
            <a:ext cx="287623" cy="287623"/>
            <a:chOff x="6150469" y="5616060"/>
            <a:chExt cx="287623" cy="287623"/>
          </a:xfrm>
        </p:grpSpPr>
        <p:sp>
          <p:nvSpPr>
            <p:cNvPr id="43" name="Oval 42"/>
            <p:cNvSpPr/>
            <p:nvPr/>
          </p:nvSpPr>
          <p:spPr>
            <a:xfrm>
              <a:off x="6212321" y="5680322"/>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44" name="&quot;No&quot; Symbol 43"/>
            <p:cNvSpPr/>
            <p:nvPr/>
          </p:nvSpPr>
          <p:spPr>
            <a:xfrm>
              <a:off x="6150469" y="5616060"/>
              <a:ext cx="287623" cy="287623"/>
            </a:xfrm>
            <a:prstGeom prst="noSmoking">
              <a:avLst>
                <a:gd name="adj" fmla="val 477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5" name="Straight Connector 44"/>
          <p:cNvCxnSpPr/>
          <p:nvPr/>
        </p:nvCxnSpPr>
        <p:spPr>
          <a:xfrm flipH="1">
            <a:off x="1862960" y="864536"/>
            <a:ext cx="3246742" cy="2623283"/>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550282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518731" y="919498"/>
            <a:ext cx="6629178" cy="8522254"/>
            <a:chOff x="518731" y="1050878"/>
            <a:chExt cx="6629178" cy="8522254"/>
          </a:xfrm>
        </p:grpSpPr>
        <p:sp>
          <p:nvSpPr>
            <p:cNvPr id="2" name="Rectangle 1"/>
            <p:cNvSpPr/>
            <p:nvPr/>
          </p:nvSpPr>
          <p:spPr>
            <a:xfrm>
              <a:off x="3446338" y="5405299"/>
              <a:ext cx="3575183" cy="432487"/>
            </a:xfrm>
            <a:prstGeom prst="rect">
              <a:avLst/>
            </a:prstGeom>
          </p:spPr>
          <p:txBody>
            <a:bodyPr wrap="square" lIns="101882" tIns="50941" rIns="101882" bIns="50941">
              <a:spAutoFit/>
            </a:bodyPr>
            <a:lstStyle/>
            <a:p>
              <a:r>
                <a:rPr lang="en-US" sz="1300" b="1" dirty="0">
                  <a:effectLst>
                    <a:glow rad="101600">
                      <a:schemeClr val="bg1">
                        <a:lumMod val="85000"/>
                        <a:alpha val="40000"/>
                      </a:schemeClr>
                    </a:glow>
                  </a:effectLst>
                </a:rPr>
                <a:t>Explain the graphs.  What happened to Napoleon’s Army on the return march from Moscow?</a:t>
              </a:r>
              <a:endParaRPr lang="en-US" sz="1300" dirty="0"/>
            </a:p>
          </p:txBody>
        </p:sp>
        <p:pic>
          <p:nvPicPr>
            <p:cNvPr id="29698" name="Picture 2" descr="http://www.datavis.ca/gallery/minard/minard-odt.jpg"/>
            <p:cNvPicPr>
              <a:picLocks noChangeAspect="1" noChangeArrowheads="1"/>
            </p:cNvPicPr>
            <p:nvPr/>
          </p:nvPicPr>
          <p:blipFill>
            <a:blip r:embed="rId3" cstate="print"/>
            <a:srcRect l="3302" t="2974" r="3767" b="14125"/>
            <a:stretch>
              <a:fillRect/>
            </a:stretch>
          </p:blipFill>
          <p:spPr bwMode="auto">
            <a:xfrm>
              <a:off x="652423" y="1050878"/>
              <a:ext cx="6495486" cy="4354422"/>
            </a:xfrm>
            <a:prstGeom prst="rect">
              <a:avLst/>
            </a:prstGeom>
            <a:noFill/>
          </p:spPr>
        </p:pic>
        <p:grpSp>
          <p:nvGrpSpPr>
            <p:cNvPr id="40" name="Group 39"/>
            <p:cNvGrpSpPr/>
            <p:nvPr/>
          </p:nvGrpSpPr>
          <p:grpSpPr>
            <a:xfrm>
              <a:off x="569127" y="6919576"/>
              <a:ext cx="2847949" cy="2653556"/>
              <a:chOff x="582438" y="5921741"/>
              <a:chExt cx="2950675" cy="2832582"/>
            </a:xfrm>
          </p:grpSpPr>
          <p:grpSp>
            <p:nvGrpSpPr>
              <p:cNvPr id="4" name="Group 30"/>
              <p:cNvGrpSpPr/>
              <p:nvPr/>
            </p:nvGrpSpPr>
            <p:grpSpPr>
              <a:xfrm>
                <a:off x="582438" y="6053356"/>
                <a:ext cx="2950675" cy="2700967"/>
                <a:chOff x="1581250" y="855301"/>
                <a:chExt cx="3574487" cy="3271997"/>
              </a:xfrm>
            </p:grpSpPr>
            <p:sp>
              <p:nvSpPr>
                <p:cNvPr id="19" name="TextBox 18"/>
                <p:cNvSpPr txBox="1"/>
                <p:nvPr/>
              </p:nvSpPr>
              <p:spPr>
                <a:xfrm>
                  <a:off x="2276937" y="3442388"/>
                  <a:ext cx="2233660" cy="338300"/>
                </a:xfrm>
                <a:prstGeom prst="rect">
                  <a:avLst/>
                </a:prstGeom>
                <a:noFill/>
              </p:spPr>
              <p:txBody>
                <a:bodyPr wrap="none" rtlCol="0">
                  <a:spAutoFit/>
                </a:bodyPr>
                <a:lstStyle/>
                <a:p>
                  <a:r>
                    <a:rPr lang="en-US" sz="1100" b="1" dirty="0"/>
                    <a:t>5  10      20     30      40     </a:t>
                  </a:r>
                  <a:r>
                    <a:rPr lang="en-US" sz="1100" b="1" dirty="0" smtClean="0"/>
                    <a:t>50</a:t>
                  </a:r>
                  <a:endParaRPr lang="en-US" sz="1100" b="1" dirty="0"/>
                </a:p>
              </p:txBody>
            </p:sp>
            <p:pic>
              <p:nvPicPr>
                <p:cNvPr id="1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719" t="35986" r="53454" b="23824"/>
                <a:stretch/>
              </p:blipFill>
              <p:spPr bwMode="auto">
                <a:xfrm>
                  <a:off x="2224790" y="1414665"/>
                  <a:ext cx="2227889" cy="2056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Arrow Connector 10"/>
                <p:cNvCxnSpPr/>
                <p:nvPr/>
              </p:nvCxnSpPr>
              <p:spPr>
                <a:xfrm flipV="1">
                  <a:off x="2226767" y="1206968"/>
                  <a:ext cx="0" cy="227971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226767" y="3477734"/>
                  <a:ext cx="2560535"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044330" y="855301"/>
                  <a:ext cx="356739" cy="440636"/>
                </a:xfrm>
                <a:prstGeom prst="rect">
                  <a:avLst/>
                </a:prstGeom>
                <a:noFill/>
              </p:spPr>
              <p:txBody>
                <a:bodyPr wrap="none" rtlCol="0">
                  <a:spAutoFit/>
                </a:bodyPr>
                <a:lstStyle/>
                <a:p>
                  <a:r>
                    <a:rPr lang="en-US" dirty="0" smtClean="0"/>
                    <a:t>A</a:t>
                  </a:r>
                  <a:endParaRPr lang="en-US" dirty="0"/>
                </a:p>
              </p:txBody>
            </p:sp>
            <p:sp>
              <p:nvSpPr>
                <p:cNvPr id="16" name="TextBox 15"/>
                <p:cNvSpPr txBox="1"/>
                <p:nvPr/>
              </p:nvSpPr>
              <p:spPr>
                <a:xfrm>
                  <a:off x="4790432" y="3293068"/>
                  <a:ext cx="365305" cy="440636"/>
                </a:xfrm>
                <a:prstGeom prst="rect">
                  <a:avLst/>
                </a:prstGeom>
                <a:noFill/>
              </p:spPr>
              <p:txBody>
                <a:bodyPr wrap="none" rtlCol="0">
                  <a:spAutoFit/>
                </a:bodyPr>
                <a:lstStyle/>
                <a:p>
                  <a:r>
                    <a:rPr lang="en-US" dirty="0" smtClean="0"/>
                    <a:t>D</a:t>
                  </a:r>
                  <a:endParaRPr lang="en-US" dirty="0"/>
                </a:p>
              </p:txBody>
            </p:sp>
            <p:sp>
              <p:nvSpPr>
                <p:cNvPr id="17" name="TextBox 16"/>
                <p:cNvSpPr txBox="1"/>
                <p:nvPr/>
              </p:nvSpPr>
              <p:spPr>
                <a:xfrm>
                  <a:off x="2171045" y="3798947"/>
                  <a:ext cx="2551548" cy="328351"/>
                </a:xfrm>
                <a:prstGeom prst="rect">
                  <a:avLst/>
                </a:prstGeom>
                <a:noFill/>
              </p:spPr>
              <p:txBody>
                <a:bodyPr wrap="none" rtlCol="0">
                  <a:spAutoFit/>
                </a:bodyPr>
                <a:lstStyle/>
                <a:p>
                  <a:r>
                    <a:rPr lang="en-US" sz="1050" b="1" dirty="0">
                      <a:latin typeface="Calibri"/>
                    </a:rPr>
                    <a:t>№ Days Marched Below Freezing</a:t>
                  </a:r>
                  <a:endParaRPr lang="en-US" sz="1050" dirty="0"/>
                </a:p>
              </p:txBody>
            </p:sp>
            <p:sp>
              <p:nvSpPr>
                <p:cNvPr id="18" name="TextBox 17"/>
                <p:cNvSpPr txBox="1"/>
                <p:nvPr/>
              </p:nvSpPr>
              <p:spPr>
                <a:xfrm rot="16200000">
                  <a:off x="705123" y="2178843"/>
                  <a:ext cx="2080604" cy="328349"/>
                </a:xfrm>
                <a:prstGeom prst="rect">
                  <a:avLst/>
                </a:prstGeom>
                <a:noFill/>
              </p:spPr>
              <p:txBody>
                <a:bodyPr vert="horz" wrap="square" rtlCol="0">
                  <a:spAutoFit/>
                </a:bodyPr>
                <a:lstStyle/>
                <a:p>
                  <a:pPr algn="ctr"/>
                  <a:r>
                    <a:rPr lang="en-US" sz="1100" b="1" dirty="0"/>
                    <a:t>Army Size     x1,000</a:t>
                  </a:r>
                </a:p>
              </p:txBody>
            </p:sp>
            <p:sp>
              <p:nvSpPr>
                <p:cNvPr id="20" name="TextBox 19"/>
                <p:cNvSpPr txBox="1"/>
                <p:nvPr/>
              </p:nvSpPr>
              <p:spPr>
                <a:xfrm>
                  <a:off x="1776587" y="1321427"/>
                  <a:ext cx="506092" cy="2111392"/>
                </a:xfrm>
                <a:prstGeom prst="rect">
                  <a:avLst/>
                </a:prstGeom>
                <a:noFill/>
              </p:spPr>
              <p:txBody>
                <a:bodyPr vert="horz" wrap="square" rtlCol="0">
                  <a:spAutoFit/>
                </a:bodyPr>
                <a:lstStyle/>
                <a:p>
                  <a:pPr algn="r"/>
                  <a:r>
                    <a:rPr lang="en-US" sz="910" b="1" dirty="0"/>
                    <a:t>110</a:t>
                  </a:r>
                </a:p>
                <a:p>
                  <a:pPr algn="r"/>
                  <a:r>
                    <a:rPr lang="en-US" sz="910" b="1" dirty="0"/>
                    <a:t>100</a:t>
                  </a:r>
                </a:p>
                <a:p>
                  <a:pPr algn="r"/>
                  <a:r>
                    <a:rPr lang="en-US" sz="910" b="1" dirty="0"/>
                    <a:t>90</a:t>
                  </a:r>
                </a:p>
                <a:p>
                  <a:pPr algn="r"/>
                  <a:r>
                    <a:rPr lang="en-US" sz="910" b="1" dirty="0"/>
                    <a:t>80</a:t>
                  </a:r>
                </a:p>
                <a:p>
                  <a:pPr algn="r"/>
                  <a:r>
                    <a:rPr lang="en-US" sz="910" b="1" dirty="0"/>
                    <a:t>70</a:t>
                  </a:r>
                </a:p>
                <a:p>
                  <a:pPr algn="r"/>
                  <a:r>
                    <a:rPr lang="en-US" sz="910" b="1" dirty="0"/>
                    <a:t>60</a:t>
                  </a:r>
                </a:p>
                <a:p>
                  <a:pPr algn="r"/>
                  <a:r>
                    <a:rPr lang="en-US" sz="910" b="1" dirty="0"/>
                    <a:t>50 40</a:t>
                  </a:r>
                </a:p>
                <a:p>
                  <a:pPr algn="r"/>
                  <a:r>
                    <a:rPr lang="en-US" sz="910" b="1" dirty="0"/>
                    <a:t>30 20 10</a:t>
                  </a:r>
                </a:p>
              </p:txBody>
            </p:sp>
            <p:cxnSp>
              <p:nvCxnSpPr>
                <p:cNvPr id="26" name="Straight Connector 25"/>
                <p:cNvCxnSpPr>
                  <a:endCxn id="30" idx="1"/>
                </p:cNvCxnSpPr>
                <p:nvPr/>
              </p:nvCxnSpPr>
              <p:spPr>
                <a:xfrm flipH="1" flipV="1">
                  <a:off x="2213543" y="1621389"/>
                  <a:ext cx="2039649" cy="1747925"/>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4196688" y="3313696"/>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2206848" y="1614693"/>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Rectangle 22"/>
              <p:cNvSpPr/>
              <p:nvPr/>
            </p:nvSpPr>
            <p:spPr>
              <a:xfrm>
                <a:off x="877857" y="8140183"/>
                <a:ext cx="277509" cy="363736"/>
              </a:xfrm>
              <a:prstGeom prst="rect">
                <a:avLst/>
              </a:prstGeom>
            </p:spPr>
            <p:txBody>
              <a:bodyPr wrap="none">
                <a:spAutoFit/>
              </a:bodyPr>
              <a:lstStyle/>
              <a:p>
                <a:r>
                  <a:rPr lang="en-US" b="1" dirty="0" smtClean="0"/>
                  <a:t>0</a:t>
                </a:r>
                <a:endParaRPr lang="en-US" dirty="0"/>
              </a:p>
            </p:txBody>
          </p:sp>
          <p:sp>
            <p:nvSpPr>
              <p:cNvPr id="39" name="Rectangle 38"/>
              <p:cNvSpPr/>
              <p:nvPr/>
            </p:nvSpPr>
            <p:spPr>
              <a:xfrm>
                <a:off x="1252207" y="5921741"/>
                <a:ext cx="1709557" cy="430887"/>
              </a:xfrm>
              <a:prstGeom prst="rect">
                <a:avLst/>
              </a:prstGeom>
            </p:spPr>
            <p:txBody>
              <a:bodyPr wrap="square">
                <a:spAutoFit/>
              </a:bodyPr>
              <a:lstStyle/>
              <a:p>
                <a:pPr algn="ctr"/>
                <a:r>
                  <a:rPr lang="en-US" sz="1200" b="1" dirty="0">
                    <a:effectLst>
                      <a:glow rad="101600">
                        <a:schemeClr val="bg1">
                          <a:lumMod val="85000"/>
                          <a:alpha val="40000"/>
                        </a:schemeClr>
                      </a:glow>
                    </a:effectLst>
                  </a:rPr>
                  <a:t>Approximate Army Size on Return from Moscow</a:t>
                </a:r>
                <a:endParaRPr lang="en-US" sz="1200" dirty="0"/>
              </a:p>
            </p:txBody>
          </p:sp>
        </p:grpSp>
        <p:grpSp>
          <p:nvGrpSpPr>
            <p:cNvPr id="22" name="Group 21"/>
            <p:cNvGrpSpPr/>
            <p:nvPr/>
          </p:nvGrpSpPr>
          <p:grpSpPr>
            <a:xfrm>
              <a:off x="518731" y="5508719"/>
              <a:ext cx="2752819" cy="970796"/>
              <a:chOff x="-269891" y="3953219"/>
              <a:chExt cx="2636453" cy="1036291"/>
            </a:xfrm>
          </p:grpSpPr>
          <p:grpSp>
            <p:nvGrpSpPr>
              <p:cNvPr id="24" name="Group 23"/>
              <p:cNvGrpSpPr/>
              <p:nvPr/>
            </p:nvGrpSpPr>
            <p:grpSpPr>
              <a:xfrm>
                <a:off x="-269891" y="3953219"/>
                <a:ext cx="2636453" cy="1036291"/>
                <a:chOff x="747803" y="3447396"/>
                <a:chExt cx="2636453" cy="1036291"/>
              </a:xfrm>
              <a:solidFill>
                <a:schemeClr val="bg1">
                  <a:lumMod val="85000"/>
                </a:schemeClr>
              </a:solidFill>
            </p:grpSpPr>
            <p:sp>
              <p:nvSpPr>
                <p:cNvPr id="32" name="TextBox 31"/>
                <p:cNvSpPr txBox="1"/>
                <p:nvPr/>
              </p:nvSpPr>
              <p:spPr>
                <a:xfrm>
                  <a:off x="747803" y="3447396"/>
                  <a:ext cx="2636452" cy="616013"/>
                </a:xfrm>
                <a:prstGeom prst="rect">
                  <a:avLst/>
                </a:prstGeom>
                <a:grpFill/>
              </p:spPr>
              <p:txBody>
                <a:bodyPr wrap="square" rtlCol="0">
                  <a:spAutoFit/>
                </a:bodyPr>
                <a:lstStyle/>
                <a:p>
                  <a:r>
                    <a:rPr lang="en-US" sz="1050" b="1" dirty="0"/>
                    <a:t>Explain</a:t>
                  </a:r>
                  <a:r>
                    <a:rPr lang="en-US" sz="1000" dirty="0"/>
                    <a:t>:</a:t>
                  </a:r>
                </a:p>
                <a:p>
                  <a:endParaRPr lang="en-US" sz="100" dirty="0"/>
                </a:p>
                <a:p>
                  <a:pPr marL="382059" indent="-382059"/>
                  <a:r>
                    <a:rPr lang="en-US" sz="1000" dirty="0">
                      <a:latin typeface="ZDingbats"/>
                    </a:rPr>
                    <a:t>      </a:t>
                  </a:r>
                  <a:r>
                    <a:rPr lang="en-US" sz="1000" dirty="0"/>
                    <a:t>Is slope </a:t>
                  </a:r>
                  <a:r>
                    <a:rPr lang="en-US" sz="1000" b="1" dirty="0">
                      <a:solidFill>
                        <a:srgbClr val="FF0000"/>
                      </a:solidFill>
                    </a:rPr>
                    <a:t>negative</a:t>
                  </a:r>
                  <a:r>
                    <a:rPr lang="en-US" sz="1000" dirty="0"/>
                    <a:t> or </a:t>
                  </a:r>
                  <a:r>
                    <a:rPr lang="en-US" sz="1000" b="1" dirty="0"/>
                    <a:t>positive</a:t>
                  </a:r>
                  <a:r>
                    <a:rPr lang="en-US" sz="1000" dirty="0"/>
                    <a:t>?</a:t>
                  </a:r>
                </a:p>
                <a:p>
                  <a:pPr marL="382059" indent="-382059"/>
                  <a:r>
                    <a:rPr lang="en-US" sz="1000" dirty="0">
                      <a:latin typeface="ZDingbats"/>
                    </a:rPr>
                    <a:t>      </a:t>
                  </a:r>
                  <a:r>
                    <a:rPr lang="en-US" sz="1000" dirty="0"/>
                    <a:t>Which quantity is  </a:t>
                  </a:r>
                  <a:r>
                    <a:rPr lang="en-US" sz="1000" b="1" dirty="0"/>
                    <a:t>increasing</a:t>
                  </a:r>
                  <a:r>
                    <a:rPr lang="en-US" sz="1000" dirty="0"/>
                    <a:t>?</a:t>
                  </a:r>
                </a:p>
              </p:txBody>
            </p:sp>
            <p:sp>
              <p:nvSpPr>
                <p:cNvPr id="33" name="TextBox 32"/>
                <p:cNvSpPr txBox="1"/>
                <p:nvPr/>
              </p:nvSpPr>
              <p:spPr>
                <a:xfrm>
                  <a:off x="747805" y="4056584"/>
                  <a:ext cx="2636451" cy="427103"/>
                </a:xfrm>
                <a:prstGeom prst="rect">
                  <a:avLst/>
                </a:prstGeom>
                <a:grpFill/>
              </p:spPr>
              <p:txBody>
                <a:bodyPr wrap="square" rtlCol="0">
                  <a:spAutoFit/>
                </a:bodyPr>
                <a:lstStyle/>
                <a:p>
                  <a:r>
                    <a:rPr lang="en-US" sz="1000" dirty="0">
                      <a:latin typeface="ZDingbats"/>
                    </a:rPr>
                    <a:t>      </a:t>
                  </a:r>
                  <a:r>
                    <a:rPr lang="en-US" sz="1000" dirty="0"/>
                    <a:t>Which quantity is  </a:t>
                  </a:r>
                  <a:r>
                    <a:rPr lang="en-US" sz="1000" b="1" dirty="0"/>
                    <a:t>decreasing</a:t>
                  </a:r>
                  <a:r>
                    <a:rPr lang="en-US" sz="1000" dirty="0"/>
                    <a:t>?</a:t>
                  </a:r>
                </a:p>
                <a:p>
                  <a:r>
                    <a:rPr lang="en-US" sz="1000" dirty="0">
                      <a:latin typeface="ZDingbats"/>
                    </a:rPr>
                    <a:t>      </a:t>
                  </a:r>
                  <a:r>
                    <a:rPr lang="en-US" sz="1000" dirty="0"/>
                    <a:t>What does this</a:t>
                  </a:r>
                  <a:r>
                    <a:rPr lang="en-US" sz="1000" b="1" dirty="0"/>
                    <a:t> mean</a:t>
                  </a:r>
                  <a:r>
                    <a:rPr lang="en-US" sz="1000" dirty="0"/>
                    <a:t> to the average person</a:t>
                  </a:r>
                  <a:r>
                    <a:rPr lang="en-US" sz="1000" b="1" dirty="0"/>
                    <a:t>?</a:t>
                  </a:r>
                </a:p>
              </p:txBody>
            </p:sp>
          </p:grpSp>
          <p:sp>
            <p:nvSpPr>
              <p:cNvPr id="25" name="Oval 24"/>
              <p:cNvSpPr/>
              <p:nvPr/>
            </p:nvSpPr>
            <p:spPr>
              <a:xfrm>
                <a:off x="-195947" y="4172344"/>
                <a:ext cx="160101" cy="1601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1</a:t>
                </a:r>
              </a:p>
            </p:txBody>
          </p:sp>
          <p:sp>
            <p:nvSpPr>
              <p:cNvPr id="27" name="Oval 26"/>
              <p:cNvSpPr/>
              <p:nvPr/>
            </p:nvSpPr>
            <p:spPr>
              <a:xfrm>
                <a:off x="-195947" y="4353319"/>
                <a:ext cx="160101" cy="1601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2</a:t>
                </a:r>
              </a:p>
            </p:txBody>
          </p:sp>
          <p:sp>
            <p:nvSpPr>
              <p:cNvPr id="28" name="Oval 27"/>
              <p:cNvSpPr/>
              <p:nvPr/>
            </p:nvSpPr>
            <p:spPr>
              <a:xfrm>
                <a:off x="-181599" y="4611921"/>
                <a:ext cx="160101" cy="1601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3</a:t>
                </a:r>
              </a:p>
            </p:txBody>
          </p:sp>
          <p:sp>
            <p:nvSpPr>
              <p:cNvPr id="31" name="Oval 30"/>
              <p:cNvSpPr/>
              <p:nvPr/>
            </p:nvSpPr>
            <p:spPr>
              <a:xfrm>
                <a:off x="-181599" y="4783372"/>
                <a:ext cx="160101" cy="1601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4</a:t>
                </a:r>
              </a:p>
            </p:txBody>
          </p:sp>
        </p:grpSp>
        <p:sp>
          <p:nvSpPr>
            <p:cNvPr id="3" name="Rectangle 2"/>
            <p:cNvSpPr/>
            <p:nvPr/>
          </p:nvSpPr>
          <p:spPr>
            <a:xfrm>
              <a:off x="3441959" y="5405299"/>
              <a:ext cx="3579561" cy="4036453"/>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rtlCol="0" anchor="ctr"/>
            <a:lstStyle/>
            <a:p>
              <a:pPr algn="ctr"/>
              <a:endParaRPr lang="en-US"/>
            </a:p>
          </p:txBody>
        </p:sp>
      </p:grpSp>
      <p:sp>
        <p:nvSpPr>
          <p:cNvPr id="13" name="Slide Number Placeholder 12"/>
          <p:cNvSpPr>
            <a:spLocks noGrp="1"/>
          </p:cNvSpPr>
          <p:nvPr>
            <p:ph type="sldNum" sz="quarter" idx="12"/>
          </p:nvPr>
        </p:nvSpPr>
        <p:spPr/>
        <p:txBody>
          <a:bodyPr/>
          <a:lstStyle/>
          <a:p>
            <a:fld id="{BFF117EF-9718-4423-89B7-490956680319}" type="slidenum">
              <a:rPr lang="en-US" smtClean="0"/>
              <a:pPr/>
              <a:t>93</a:t>
            </a:fld>
            <a:endParaRPr lang="en-US"/>
          </a:p>
        </p:txBody>
      </p:sp>
      <p:sp>
        <p:nvSpPr>
          <p:cNvPr id="34" name="Rectangle 33"/>
          <p:cNvSpPr/>
          <p:nvPr/>
        </p:nvSpPr>
        <p:spPr>
          <a:xfrm>
            <a:off x="7366000" y="9372"/>
            <a:ext cx="416127" cy="1667443"/>
          </a:xfrm>
          <a:prstGeom prst="rect">
            <a:avLst/>
          </a:prstGeom>
          <a:solidFill>
            <a:srgbClr val="5294CA"/>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900" b="1" spc="-300" dirty="0"/>
              <a:t>Writing </a:t>
            </a:r>
            <a:r>
              <a:rPr lang="en-US" sz="900" b="1" spc="-300" dirty="0" smtClean="0"/>
              <a:t>Practice</a:t>
            </a:r>
            <a:endParaRPr lang="en-US" sz="1000" b="1" spc="-300" dirty="0"/>
          </a:p>
        </p:txBody>
      </p:sp>
      <p:sp>
        <p:nvSpPr>
          <p:cNvPr id="35" name="TextBox 34"/>
          <p:cNvSpPr txBox="1"/>
          <p:nvPr/>
        </p:nvSpPr>
        <p:spPr>
          <a:xfrm>
            <a:off x="3603010" y="8034857"/>
            <a:ext cx="3282159" cy="1200329"/>
          </a:xfrm>
          <a:prstGeom prst="rect">
            <a:avLst/>
          </a:prstGeom>
          <a:noFill/>
        </p:spPr>
        <p:txBody>
          <a:bodyPr wrap="square" rtlCol="0">
            <a:spAutoFit/>
          </a:bodyPr>
          <a:lstStyle/>
          <a:p>
            <a:r>
              <a:rPr lang="en-US" sz="1200" dirty="0" smtClean="0">
                <a:solidFill>
                  <a:schemeClr val="accent3">
                    <a:lumMod val="75000"/>
                  </a:schemeClr>
                </a:solidFill>
              </a:rPr>
              <a:t>In the graph to the left, the slope is negative because each day of marching, the army size decreased.</a:t>
            </a:r>
          </a:p>
          <a:p>
            <a:endParaRPr lang="en-US" sz="1200" dirty="0">
              <a:solidFill>
                <a:schemeClr val="accent3">
                  <a:lumMod val="75000"/>
                </a:schemeClr>
              </a:solidFill>
            </a:endParaRPr>
          </a:p>
          <a:p>
            <a:r>
              <a:rPr lang="en-US" sz="1200" dirty="0" smtClean="0">
                <a:solidFill>
                  <a:schemeClr val="accent3">
                    <a:lumMod val="75000"/>
                  </a:schemeClr>
                </a:solidFill>
              </a:rPr>
              <a:t>In other words, each day brought 1000s more deaths.</a:t>
            </a:r>
            <a:endParaRPr lang="en-US" sz="1200" dirty="0">
              <a:solidFill>
                <a:schemeClr val="accent3">
                  <a:lumMod val="75000"/>
                </a:schemeClr>
              </a:solidFill>
            </a:endParaRPr>
          </a:p>
        </p:txBody>
      </p:sp>
      <p:sp>
        <p:nvSpPr>
          <p:cNvPr id="36" name="Oval 35"/>
          <p:cNvSpPr/>
          <p:nvPr/>
        </p:nvSpPr>
        <p:spPr>
          <a:xfrm>
            <a:off x="6210604" y="7954144"/>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37" name="Oval 36"/>
          <p:cNvSpPr/>
          <p:nvPr/>
        </p:nvSpPr>
        <p:spPr>
          <a:xfrm>
            <a:off x="3504424" y="8266403"/>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38" name="Oval 37"/>
          <p:cNvSpPr/>
          <p:nvPr/>
        </p:nvSpPr>
        <p:spPr>
          <a:xfrm>
            <a:off x="4178986" y="8978283"/>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sp>
        <p:nvSpPr>
          <p:cNvPr id="42" name="Oval 41"/>
          <p:cNvSpPr/>
          <p:nvPr/>
        </p:nvSpPr>
        <p:spPr>
          <a:xfrm>
            <a:off x="4378435" y="8465403"/>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sp>
        <p:nvSpPr>
          <p:cNvPr id="44" name="TextBox 43"/>
          <p:cNvSpPr txBox="1"/>
          <p:nvPr/>
        </p:nvSpPr>
        <p:spPr>
          <a:xfrm>
            <a:off x="3700173" y="6036107"/>
            <a:ext cx="3282159" cy="1754326"/>
          </a:xfrm>
          <a:prstGeom prst="rect">
            <a:avLst/>
          </a:prstGeom>
          <a:noFill/>
        </p:spPr>
        <p:txBody>
          <a:bodyPr wrap="square" rtlCol="0">
            <a:spAutoFit/>
          </a:bodyPr>
          <a:lstStyle/>
          <a:p>
            <a:r>
              <a:rPr lang="en-US" sz="1200" dirty="0" smtClean="0">
                <a:solidFill>
                  <a:schemeClr val="accent3">
                    <a:lumMod val="75000"/>
                  </a:schemeClr>
                </a:solidFill>
              </a:rPr>
              <a:t>In the graph above, the slope is actually positive because each day that the temperature dropped further below freezing, the army size decreased.</a:t>
            </a:r>
          </a:p>
          <a:p>
            <a:endParaRPr lang="en-US" sz="1200" dirty="0">
              <a:solidFill>
                <a:schemeClr val="accent3">
                  <a:lumMod val="75000"/>
                </a:schemeClr>
              </a:solidFill>
            </a:endParaRPr>
          </a:p>
          <a:p>
            <a:r>
              <a:rPr lang="en-US" sz="1200" dirty="0" smtClean="0">
                <a:solidFill>
                  <a:schemeClr val="accent3">
                    <a:lumMod val="75000"/>
                  </a:schemeClr>
                </a:solidFill>
              </a:rPr>
              <a:t>If this were shown in a Cartesian graph, the line would exist in the 3</a:t>
            </a:r>
            <a:r>
              <a:rPr lang="en-US" sz="1200" baseline="30000" dirty="0" smtClean="0">
                <a:solidFill>
                  <a:schemeClr val="accent3">
                    <a:lumMod val="75000"/>
                  </a:schemeClr>
                </a:solidFill>
              </a:rPr>
              <a:t>rd</a:t>
            </a:r>
            <a:r>
              <a:rPr lang="en-US" sz="1200" dirty="0" smtClean="0">
                <a:solidFill>
                  <a:schemeClr val="accent3">
                    <a:lumMod val="75000"/>
                  </a:schemeClr>
                </a:solidFill>
              </a:rPr>
              <a:t> quadrant.</a:t>
            </a:r>
          </a:p>
          <a:p>
            <a:endParaRPr lang="en-US" sz="1200" dirty="0">
              <a:solidFill>
                <a:schemeClr val="accent3">
                  <a:lumMod val="75000"/>
                </a:schemeClr>
              </a:solidFill>
            </a:endParaRPr>
          </a:p>
          <a:p>
            <a:r>
              <a:rPr lang="en-US" sz="1200" dirty="0" smtClean="0">
                <a:solidFill>
                  <a:schemeClr val="accent3">
                    <a:lumMod val="75000"/>
                  </a:schemeClr>
                </a:solidFill>
              </a:rPr>
              <a:t>In other words, soldiers froze to death as the temperature continued to drop.</a:t>
            </a:r>
            <a:endParaRPr lang="en-US" sz="1200" dirty="0">
              <a:solidFill>
                <a:schemeClr val="accent3">
                  <a:lumMod val="75000"/>
                </a:schemeClr>
              </a:solidFill>
            </a:endParaRPr>
          </a:p>
        </p:txBody>
      </p:sp>
      <p:sp>
        <p:nvSpPr>
          <p:cNvPr id="45" name="Oval 44"/>
          <p:cNvSpPr/>
          <p:nvPr/>
        </p:nvSpPr>
        <p:spPr>
          <a:xfrm>
            <a:off x="6048455" y="5941746"/>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endParaRPr lang="en-US" b="1" dirty="0"/>
          </a:p>
        </p:txBody>
      </p:sp>
      <p:sp>
        <p:nvSpPr>
          <p:cNvPr id="47" name="Oval 46"/>
          <p:cNvSpPr/>
          <p:nvPr/>
        </p:nvSpPr>
        <p:spPr>
          <a:xfrm>
            <a:off x="5789529" y="7534091"/>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4</a:t>
            </a:r>
            <a:endParaRPr lang="en-US" b="1" dirty="0"/>
          </a:p>
        </p:txBody>
      </p:sp>
      <p:sp>
        <p:nvSpPr>
          <p:cNvPr id="48" name="Oval 47"/>
          <p:cNvSpPr/>
          <p:nvPr/>
        </p:nvSpPr>
        <p:spPr>
          <a:xfrm>
            <a:off x="6163048" y="6384567"/>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3</a:t>
            </a:r>
            <a:endParaRPr lang="en-US" b="1" dirty="0"/>
          </a:p>
        </p:txBody>
      </p:sp>
      <p:grpSp>
        <p:nvGrpSpPr>
          <p:cNvPr id="5" name="Group 4"/>
          <p:cNvGrpSpPr/>
          <p:nvPr/>
        </p:nvGrpSpPr>
        <p:grpSpPr>
          <a:xfrm>
            <a:off x="7045246" y="6895453"/>
            <a:ext cx="287623" cy="287623"/>
            <a:chOff x="7345489" y="5391519"/>
            <a:chExt cx="287623" cy="287623"/>
          </a:xfrm>
        </p:grpSpPr>
        <p:sp>
          <p:nvSpPr>
            <p:cNvPr id="46" name="Oval 45"/>
            <p:cNvSpPr/>
            <p:nvPr/>
          </p:nvSpPr>
          <p:spPr>
            <a:xfrm>
              <a:off x="7417446" y="5461183"/>
              <a:ext cx="163921" cy="1591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2</a:t>
              </a:r>
              <a:endParaRPr lang="en-US" b="1" dirty="0"/>
            </a:p>
          </p:txBody>
        </p:sp>
        <p:sp>
          <p:nvSpPr>
            <p:cNvPr id="49" name="&quot;No&quot; Symbol 48"/>
            <p:cNvSpPr/>
            <p:nvPr/>
          </p:nvSpPr>
          <p:spPr>
            <a:xfrm>
              <a:off x="7345489" y="5391519"/>
              <a:ext cx="287623" cy="287623"/>
            </a:xfrm>
            <a:prstGeom prst="noSmoking">
              <a:avLst>
                <a:gd name="adj" fmla="val 477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86714923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BFF117EF-9718-4423-89B7-490956680319}" type="slidenum">
              <a:rPr lang="en-US" smtClean="0"/>
              <a:pPr/>
              <a:t>94</a:t>
            </a:fld>
            <a:endParaRPr lang="en-US"/>
          </a:p>
        </p:txBody>
      </p:sp>
    </p:spTree>
    <p:extLst>
      <p:ext uri="{BB962C8B-B14F-4D97-AF65-F5344CB8AC3E}">
        <p14:creationId xmlns:p14="http://schemas.microsoft.com/office/powerpoint/2010/main" val="249087452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22491" y="3654933"/>
            <a:ext cx="4716260" cy="856930"/>
          </a:xfrm>
          <a:prstGeom prst="rect">
            <a:avLst/>
          </a:prstGeom>
        </p:spPr>
        <p:txBody>
          <a:bodyPr wrap="square" lIns="101882" tIns="50941" rIns="101882" bIns="50941">
            <a:spAutoFit/>
          </a:bodyPr>
          <a:lstStyle/>
          <a:p>
            <a:r>
              <a:rPr lang="en-US" sz="4900" b="1" dirty="0" smtClean="0">
                <a:effectLst>
                  <a:glow rad="101600">
                    <a:schemeClr val="bg1">
                      <a:lumMod val="85000"/>
                      <a:alpha val="40000"/>
                    </a:schemeClr>
                  </a:glow>
                </a:effectLst>
              </a:rPr>
              <a:t>Mixed Practice</a:t>
            </a:r>
            <a:endParaRPr lang="en-US" sz="4900" b="1" dirty="0">
              <a:effectLst>
                <a:glow rad="101600">
                  <a:schemeClr val="bg1">
                    <a:lumMod val="85000"/>
                    <a:alpha val="40000"/>
                  </a:schemeClr>
                </a:glow>
              </a:effectLst>
            </a:endParaRPr>
          </a:p>
        </p:txBody>
      </p:sp>
      <p:sp>
        <p:nvSpPr>
          <p:cNvPr id="6" name="Rectangle 5"/>
          <p:cNvSpPr/>
          <p:nvPr/>
        </p:nvSpPr>
        <p:spPr>
          <a:xfrm>
            <a:off x="2533651" y="6858000"/>
            <a:ext cx="3974153" cy="338554"/>
          </a:xfrm>
          <a:prstGeom prst="rect">
            <a:avLst/>
          </a:prstGeom>
          <a:solidFill>
            <a:schemeClr val="bg1">
              <a:lumMod val="85000"/>
            </a:schemeClr>
          </a:solidFill>
        </p:spPr>
        <p:txBody>
          <a:bodyPr wrap="square" rtlCol="0">
            <a:spAutoFit/>
          </a:bodyPr>
          <a:lstStyle/>
          <a:p>
            <a:r>
              <a:rPr lang="en-US" sz="1600" b="1" dirty="0" smtClean="0">
                <a:solidFill>
                  <a:schemeClr val="tx1"/>
                </a:solidFill>
              </a:rPr>
              <a:t>multiple choice:  100 problems for practice</a:t>
            </a:r>
          </a:p>
        </p:txBody>
      </p:sp>
      <p:sp>
        <p:nvSpPr>
          <p:cNvPr id="11" name="Slide Number Placeholder 10"/>
          <p:cNvSpPr>
            <a:spLocks noGrp="1"/>
          </p:cNvSpPr>
          <p:nvPr>
            <p:ph type="sldNum" sz="quarter" idx="12"/>
          </p:nvPr>
        </p:nvSpPr>
        <p:spPr/>
        <p:txBody>
          <a:bodyPr/>
          <a:lstStyle/>
          <a:p>
            <a:fld id="{BFF117EF-9718-4423-89B7-490956680319}" type="slidenum">
              <a:rPr lang="en-US" smtClean="0"/>
              <a:pPr/>
              <a:t>95</a:t>
            </a:fld>
            <a:endParaRPr lang="en-US"/>
          </a:p>
        </p:txBody>
      </p:sp>
    </p:spTree>
    <p:extLst>
      <p:ext uri="{BB962C8B-B14F-4D97-AF65-F5344CB8AC3E}">
        <p14:creationId xmlns:p14="http://schemas.microsoft.com/office/powerpoint/2010/main" val="320844244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BFF117EF-9718-4423-89B7-490956680319}" type="slidenum">
              <a:rPr lang="en-US" smtClean="0"/>
              <a:pPr/>
              <a:t>96</a:t>
            </a:fld>
            <a:endParaRPr lang="en-US"/>
          </a:p>
        </p:txBody>
      </p:sp>
      <p:sp>
        <p:nvSpPr>
          <p:cNvPr id="3" name="TextBox 2"/>
          <p:cNvSpPr txBox="1"/>
          <p:nvPr/>
        </p:nvSpPr>
        <p:spPr>
          <a:xfrm>
            <a:off x="1836751" y="3951798"/>
            <a:ext cx="5529249" cy="3570208"/>
          </a:xfrm>
          <a:prstGeom prst="rect">
            <a:avLst/>
          </a:prstGeom>
          <a:noFill/>
        </p:spPr>
        <p:txBody>
          <a:bodyPr wrap="square" rtlCol="0">
            <a:spAutoFit/>
          </a:bodyPr>
          <a:lstStyle/>
          <a:p>
            <a:r>
              <a:rPr lang="en-US" sz="2800" b="1" dirty="0" smtClean="0">
                <a:effectLst>
                  <a:outerShdw blurRad="38100" dist="38100" dir="2700000" algn="tl">
                    <a:srgbClr val="000000">
                      <a:alpha val="43137"/>
                    </a:srgbClr>
                  </a:outerShdw>
                </a:effectLst>
              </a:rPr>
              <a:t>Section Errata:</a:t>
            </a:r>
          </a:p>
          <a:p>
            <a:endParaRPr lang="en-US" dirty="0" smtClean="0"/>
          </a:p>
          <a:p>
            <a:r>
              <a:rPr lang="en-US" dirty="0" smtClean="0">
                <a:solidFill>
                  <a:schemeClr val="accent3">
                    <a:lumMod val="50000"/>
                  </a:schemeClr>
                </a:solidFill>
              </a:rPr>
              <a:t># </a:t>
            </a:r>
            <a:r>
              <a:rPr lang="en-US" b="1" dirty="0" smtClean="0">
                <a:solidFill>
                  <a:schemeClr val="accent3">
                    <a:lumMod val="50000"/>
                  </a:schemeClr>
                </a:solidFill>
              </a:rPr>
              <a:t>4</a:t>
            </a:r>
            <a:r>
              <a:rPr lang="en-US" dirty="0" smtClean="0"/>
              <a:t>  </a:t>
            </a:r>
            <a:r>
              <a:rPr lang="en-US" dirty="0">
                <a:solidFill>
                  <a:schemeClr val="accent3">
                    <a:lumMod val="50000"/>
                  </a:schemeClr>
                </a:solidFill>
              </a:rPr>
              <a:t>NB: </a:t>
            </a:r>
            <a:r>
              <a:rPr lang="en-US" b="1" dirty="0">
                <a:solidFill>
                  <a:schemeClr val="accent3">
                    <a:lumMod val="50000"/>
                  </a:schemeClr>
                </a:solidFill>
              </a:rPr>
              <a:t>1</a:t>
            </a:r>
            <a:r>
              <a:rPr lang="en-US" dirty="0">
                <a:solidFill>
                  <a:schemeClr val="accent3">
                    <a:lumMod val="50000"/>
                  </a:schemeClr>
                </a:solidFill>
              </a:rPr>
              <a:t> is not </a:t>
            </a:r>
            <a:r>
              <a:rPr lang="en-US" dirty="0" smtClean="0">
                <a:solidFill>
                  <a:schemeClr val="accent3">
                    <a:lumMod val="50000"/>
                  </a:schemeClr>
                </a:solidFill>
              </a:rPr>
              <a:t>defined as a </a:t>
            </a:r>
            <a:r>
              <a:rPr lang="en-US" dirty="0">
                <a:solidFill>
                  <a:schemeClr val="accent3">
                    <a:lumMod val="50000"/>
                  </a:schemeClr>
                </a:solidFill>
              </a:rPr>
              <a:t>prime number in lower level Pennsylvania </a:t>
            </a:r>
            <a:r>
              <a:rPr lang="en-US" dirty="0" err="1">
                <a:solidFill>
                  <a:schemeClr val="accent3">
                    <a:lumMod val="50000"/>
                  </a:schemeClr>
                </a:solidFill>
              </a:rPr>
              <a:t>maths</a:t>
            </a:r>
            <a:r>
              <a:rPr lang="en-US" dirty="0">
                <a:solidFill>
                  <a:schemeClr val="accent3">
                    <a:lumMod val="50000"/>
                  </a:schemeClr>
                </a:solidFill>
              </a:rPr>
              <a:t>.</a:t>
            </a:r>
          </a:p>
          <a:p>
            <a:endParaRPr lang="en-US" dirty="0" smtClean="0"/>
          </a:p>
          <a:p>
            <a:r>
              <a:rPr lang="en-US" dirty="0" smtClean="0">
                <a:solidFill>
                  <a:srgbClr val="FF0000"/>
                </a:solidFill>
              </a:rPr>
              <a:t>#</a:t>
            </a:r>
            <a:r>
              <a:rPr lang="en-US" b="1" dirty="0" smtClean="0">
                <a:solidFill>
                  <a:srgbClr val="FF0000"/>
                </a:solidFill>
              </a:rPr>
              <a:t>16</a:t>
            </a:r>
            <a:r>
              <a:rPr lang="en-US" dirty="0" smtClean="0">
                <a:solidFill>
                  <a:srgbClr val="FF0000"/>
                </a:solidFill>
              </a:rPr>
              <a:t>  </a:t>
            </a:r>
            <a:r>
              <a:rPr lang="en-US" dirty="0" smtClean="0"/>
              <a:t>The question was misplaced and should read:</a:t>
            </a:r>
          </a:p>
          <a:p>
            <a:r>
              <a:rPr lang="en-US" dirty="0" smtClean="0">
                <a:solidFill>
                  <a:srgbClr val="FF0000"/>
                </a:solidFill>
              </a:rPr>
              <a:t>	16.  If 3ax + b = c, then x equals:</a:t>
            </a:r>
          </a:p>
          <a:p>
            <a:endParaRPr lang="en-US" dirty="0" smtClean="0"/>
          </a:p>
          <a:p>
            <a:r>
              <a:rPr lang="en-US" dirty="0" smtClean="0">
                <a:solidFill>
                  <a:schemeClr val="bg1">
                    <a:lumMod val="50000"/>
                  </a:schemeClr>
                </a:solidFill>
              </a:rPr>
              <a:t>#</a:t>
            </a:r>
            <a:r>
              <a:rPr lang="en-US" b="1" dirty="0" smtClean="0">
                <a:solidFill>
                  <a:schemeClr val="bg1">
                    <a:lumMod val="50000"/>
                  </a:schemeClr>
                </a:solidFill>
              </a:rPr>
              <a:t>43</a:t>
            </a:r>
            <a:r>
              <a:rPr lang="en-US" dirty="0" smtClean="0">
                <a:solidFill>
                  <a:schemeClr val="bg1">
                    <a:lumMod val="50000"/>
                  </a:schemeClr>
                </a:solidFill>
              </a:rPr>
              <a:t> </a:t>
            </a:r>
            <a:r>
              <a:rPr lang="en-US" dirty="0" smtClean="0"/>
              <a:t>The exponent should be a 2 instead of a 3:</a:t>
            </a:r>
          </a:p>
          <a:p>
            <a:endParaRPr lang="en-US" dirty="0"/>
          </a:p>
          <a:p>
            <a:endParaRPr lang="en-US" dirty="0" smtClean="0"/>
          </a:p>
          <a:p>
            <a:endParaRPr lang="en-US" dirty="0"/>
          </a:p>
        </p:txBody>
      </p:sp>
      <p:sp>
        <p:nvSpPr>
          <p:cNvPr id="2" name="TextBox 1"/>
          <p:cNvSpPr txBox="1"/>
          <p:nvPr/>
        </p:nvSpPr>
        <p:spPr>
          <a:xfrm>
            <a:off x="4429496" y="6804561"/>
            <a:ext cx="1072730" cy="646331"/>
          </a:xfrm>
          <a:prstGeom prst="rect">
            <a:avLst/>
          </a:prstGeom>
          <a:noFill/>
        </p:spPr>
        <p:txBody>
          <a:bodyPr wrap="none" rtlCol="0">
            <a:spAutoFit/>
          </a:bodyPr>
          <a:lstStyle/>
          <a:p>
            <a:pPr algn="ctr"/>
            <a:r>
              <a:rPr lang="en-US" u="sng" dirty="0" smtClean="0"/>
              <a:t>2x</a:t>
            </a:r>
            <a:r>
              <a:rPr lang="en-US" b="1" u="sng" baseline="30000" dirty="0" smtClean="0">
                <a:solidFill>
                  <a:srgbClr val="FF0000"/>
                </a:solidFill>
              </a:rPr>
              <a:t>2</a:t>
            </a:r>
            <a:r>
              <a:rPr lang="en-US" u="sng" dirty="0" smtClean="0"/>
              <a:t> – 12x</a:t>
            </a:r>
          </a:p>
          <a:p>
            <a:pPr algn="ctr"/>
            <a:r>
              <a:rPr lang="en-US" dirty="0" smtClean="0"/>
              <a:t>X-6</a:t>
            </a:r>
            <a:endParaRPr lang="en-US" dirty="0"/>
          </a:p>
        </p:txBody>
      </p:sp>
    </p:spTree>
    <p:extLst>
      <p:ext uri="{BB962C8B-B14F-4D97-AF65-F5344CB8AC3E}">
        <p14:creationId xmlns:p14="http://schemas.microsoft.com/office/powerpoint/2010/main" val="265424144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97</a:t>
            </a:fld>
            <a:endParaRPr lang="en-US"/>
          </a:p>
        </p:txBody>
      </p:sp>
      <p:pic>
        <p:nvPicPr>
          <p:cNvPr id="6" name="Picture 5" descr="Picture1.png"/>
          <p:cNvPicPr>
            <a:picLocks noChangeAspect="1"/>
          </p:cNvPicPr>
          <p:nvPr/>
        </p:nvPicPr>
        <p:blipFill>
          <a:blip r:embed="rId3" cstate="print"/>
          <a:stretch>
            <a:fillRect/>
          </a:stretch>
        </p:blipFill>
        <p:spPr>
          <a:xfrm>
            <a:off x="493808" y="223609"/>
            <a:ext cx="6979343" cy="9533357"/>
          </a:xfrm>
          <a:prstGeom prst="rect">
            <a:avLst/>
          </a:prstGeom>
        </p:spPr>
      </p:pic>
      <p:sp>
        <p:nvSpPr>
          <p:cNvPr id="5" name="Rectangle 4"/>
          <p:cNvSpPr/>
          <p:nvPr/>
        </p:nvSpPr>
        <p:spPr>
          <a:xfrm>
            <a:off x="7365556" y="1676248"/>
            <a:ext cx="414941" cy="1667442"/>
          </a:xfrm>
          <a:prstGeom prst="rect">
            <a:avLst/>
          </a:prstGeom>
          <a:solidFill>
            <a:srgbClr val="AD93E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Mixed </a:t>
            </a:r>
            <a:r>
              <a:rPr lang="en-US" sz="1000" b="1" spc="-300" dirty="0" smtClean="0"/>
              <a:t>Practice</a:t>
            </a:r>
            <a:endParaRPr lang="en-US" sz="1000" b="1" spc="-300" dirty="0"/>
          </a:p>
        </p:txBody>
      </p:sp>
      <p:sp>
        <p:nvSpPr>
          <p:cNvPr id="16" name="Freeform 15"/>
          <p:cNvSpPr/>
          <p:nvPr/>
        </p:nvSpPr>
        <p:spPr>
          <a:xfrm>
            <a:off x="4423005" y="1847548"/>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A7C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382019" y="856948"/>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656598" y="4990287"/>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656598" y="753273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6303835" y="490104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4415400" y="5988853"/>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p:cNvSpPr/>
          <p:nvPr/>
        </p:nvSpPr>
        <p:spPr>
          <a:xfrm>
            <a:off x="4413066" y="9063357"/>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413066" y="2156954"/>
            <a:ext cx="2712129" cy="400110"/>
          </a:xfrm>
          <a:prstGeom prst="rect">
            <a:avLst/>
          </a:prstGeom>
          <a:noFill/>
        </p:spPr>
        <p:txBody>
          <a:bodyPr wrap="square" rtlCol="0">
            <a:spAutoFit/>
          </a:bodyPr>
          <a:lstStyle/>
          <a:p>
            <a:r>
              <a:rPr lang="en-US" sz="1000" dirty="0" smtClean="0">
                <a:solidFill>
                  <a:schemeClr val="accent3">
                    <a:lumMod val="50000"/>
                  </a:schemeClr>
                </a:solidFill>
              </a:rPr>
              <a:t>NB: </a:t>
            </a:r>
            <a:r>
              <a:rPr lang="en-US" sz="1000" b="1" dirty="0" smtClean="0">
                <a:solidFill>
                  <a:schemeClr val="accent3">
                    <a:lumMod val="50000"/>
                  </a:schemeClr>
                </a:solidFill>
              </a:rPr>
              <a:t>1</a:t>
            </a:r>
            <a:r>
              <a:rPr lang="en-US" sz="1000" dirty="0" smtClean="0">
                <a:solidFill>
                  <a:schemeClr val="accent3">
                    <a:lumMod val="50000"/>
                  </a:schemeClr>
                </a:solidFill>
              </a:rPr>
              <a:t> is not defined as a prime number in lower level Pennsylvania </a:t>
            </a:r>
            <a:r>
              <a:rPr lang="en-US" sz="1000" dirty="0" err="1" smtClean="0">
                <a:solidFill>
                  <a:schemeClr val="accent3">
                    <a:lumMod val="50000"/>
                  </a:schemeClr>
                </a:solidFill>
              </a:rPr>
              <a:t>maths</a:t>
            </a:r>
            <a:r>
              <a:rPr lang="en-US" sz="1000" dirty="0" smtClean="0">
                <a:solidFill>
                  <a:schemeClr val="accent3">
                    <a:lumMod val="50000"/>
                  </a:schemeClr>
                </a:solidFill>
              </a:rPr>
              <a:t>.</a:t>
            </a:r>
            <a:endParaRPr lang="en-US" sz="1000" dirty="0">
              <a:solidFill>
                <a:schemeClr val="accent3">
                  <a:lumMod val="50000"/>
                </a:schemeClr>
              </a:solidFill>
            </a:endParaRPr>
          </a:p>
        </p:txBody>
      </p:sp>
      <p:sp>
        <p:nvSpPr>
          <p:cNvPr id="13" name="Freeform 12"/>
          <p:cNvSpPr/>
          <p:nvPr/>
        </p:nvSpPr>
        <p:spPr>
          <a:xfrm>
            <a:off x="568523" y="7456529"/>
            <a:ext cx="500424" cy="4329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957067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98</a:t>
            </a:fld>
            <a:endParaRPr lang="en-US"/>
          </a:p>
        </p:txBody>
      </p:sp>
      <p:pic>
        <p:nvPicPr>
          <p:cNvPr id="5" name="Picture 4" descr="Picture2.png"/>
          <p:cNvPicPr>
            <a:picLocks noChangeAspect="1"/>
          </p:cNvPicPr>
          <p:nvPr/>
        </p:nvPicPr>
        <p:blipFill>
          <a:blip r:embed="rId3" cstate="print"/>
          <a:stretch>
            <a:fillRect/>
          </a:stretch>
        </p:blipFill>
        <p:spPr>
          <a:xfrm>
            <a:off x="375194" y="171089"/>
            <a:ext cx="7022012" cy="9716221"/>
          </a:xfrm>
          <a:prstGeom prst="rect">
            <a:avLst/>
          </a:prstGeom>
        </p:spPr>
      </p:pic>
      <p:sp>
        <p:nvSpPr>
          <p:cNvPr id="13" name="Freeform 12"/>
          <p:cNvSpPr/>
          <p:nvPr/>
        </p:nvSpPr>
        <p:spPr>
          <a:xfrm>
            <a:off x="2428164" y="1261139"/>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536354" y="3023679"/>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6198285" y="4418470"/>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A7C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536354" y="8814878"/>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4308980" y="6672697"/>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6198285" y="8634845"/>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558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2428164" y="6893613"/>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6110210" y="4342269"/>
            <a:ext cx="500424" cy="4329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890246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BFF117EF-9718-4423-89B7-490956680319}" type="slidenum">
              <a:rPr lang="en-US" smtClean="0"/>
              <a:pPr/>
              <a:t>99</a:t>
            </a:fld>
            <a:endParaRPr lang="en-US"/>
          </a:p>
        </p:txBody>
      </p:sp>
      <p:pic>
        <p:nvPicPr>
          <p:cNvPr id="5" name="Picture 4" descr="Picture3.png"/>
          <p:cNvPicPr>
            <a:picLocks noChangeAspect="1"/>
          </p:cNvPicPr>
          <p:nvPr/>
        </p:nvPicPr>
        <p:blipFill>
          <a:blip r:embed="rId3" cstate="print"/>
          <a:stretch>
            <a:fillRect/>
          </a:stretch>
        </p:blipFill>
        <p:spPr>
          <a:xfrm>
            <a:off x="430053" y="256426"/>
            <a:ext cx="6912293" cy="9545548"/>
          </a:xfrm>
          <a:prstGeom prst="rect">
            <a:avLst/>
          </a:prstGeom>
        </p:spPr>
      </p:pic>
      <p:sp>
        <p:nvSpPr>
          <p:cNvPr id="6" name="Rectangle 5"/>
          <p:cNvSpPr/>
          <p:nvPr/>
        </p:nvSpPr>
        <p:spPr>
          <a:xfrm>
            <a:off x="7365556" y="1676248"/>
            <a:ext cx="414941" cy="1667442"/>
          </a:xfrm>
          <a:prstGeom prst="rect">
            <a:avLst/>
          </a:prstGeom>
          <a:solidFill>
            <a:srgbClr val="AD93E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r>
              <a:rPr lang="en-US" sz="1000" b="1" spc="-300" dirty="0"/>
              <a:t>Mixed </a:t>
            </a:r>
            <a:r>
              <a:rPr lang="en-US" sz="1000" b="1" spc="-300" dirty="0" smtClean="0"/>
              <a:t>Practice</a:t>
            </a:r>
            <a:endParaRPr lang="en-US" sz="1000" b="1" spc="-300" dirty="0"/>
          </a:p>
        </p:txBody>
      </p:sp>
      <p:sp>
        <p:nvSpPr>
          <p:cNvPr id="14" name="TextBox 13"/>
          <p:cNvSpPr txBox="1"/>
          <p:nvPr/>
        </p:nvSpPr>
        <p:spPr>
          <a:xfrm>
            <a:off x="4078427" y="45969"/>
            <a:ext cx="2178994" cy="276999"/>
          </a:xfrm>
          <a:prstGeom prst="rect">
            <a:avLst/>
          </a:prstGeom>
          <a:noFill/>
        </p:spPr>
        <p:txBody>
          <a:bodyPr wrap="none" rtlCol="0">
            <a:spAutoFit/>
          </a:bodyPr>
          <a:lstStyle/>
          <a:p>
            <a:r>
              <a:rPr lang="en-US" sz="1200" dirty="0" smtClean="0">
                <a:solidFill>
                  <a:srgbClr val="FF0000"/>
                </a:solidFill>
              </a:rPr>
              <a:t>16.  If 3ax + b = c, then x equals:</a:t>
            </a:r>
            <a:endParaRPr lang="en-US" sz="1200" dirty="0">
              <a:solidFill>
                <a:srgbClr val="FF0000"/>
              </a:solidFill>
            </a:endParaRPr>
          </a:p>
        </p:txBody>
      </p:sp>
      <p:sp>
        <p:nvSpPr>
          <p:cNvPr id="13" name="Freeform 12"/>
          <p:cNvSpPr/>
          <p:nvPr/>
        </p:nvSpPr>
        <p:spPr>
          <a:xfrm>
            <a:off x="297733" y="3865191"/>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4299041" y="8033001"/>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6179527" y="5998792"/>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6189466" y="2980609"/>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6135040" y="479261"/>
            <a:ext cx="324274" cy="280553"/>
          </a:xfrm>
          <a:custGeom>
            <a:avLst/>
            <a:gdLst>
              <a:gd name="connsiteX0" fmla="*/ 130733 w 614777"/>
              <a:gd name="connsiteY0" fmla="*/ 329895 h 531888"/>
              <a:gd name="connsiteX1" fmla="*/ 308863 w 614777"/>
              <a:gd name="connsiteY1" fmla="*/ 531776 h 531888"/>
              <a:gd name="connsiteX2" fmla="*/ 605746 w 614777"/>
              <a:gd name="connsiteY2" fmla="*/ 353646 h 531888"/>
              <a:gd name="connsiteX3" fmla="*/ 498868 w 614777"/>
              <a:gd name="connsiteY3" fmla="*/ 44888 h 531888"/>
              <a:gd name="connsiteX4" fmla="*/ 106982 w 614777"/>
              <a:gd name="connsiteY4" fmla="*/ 33012 h 531888"/>
              <a:gd name="connsiteX5" fmla="*/ 104 w 614777"/>
              <a:gd name="connsiteY5" fmla="*/ 341771 h 531888"/>
              <a:gd name="connsiteX6" fmla="*/ 118858 w 614777"/>
              <a:gd name="connsiteY6" fmla="*/ 424898 h 53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777" h="531888">
                <a:moveTo>
                  <a:pt x="130733" y="329895"/>
                </a:moveTo>
                <a:cubicBezTo>
                  <a:pt x="180213" y="428856"/>
                  <a:pt x="229694" y="527818"/>
                  <a:pt x="308863" y="531776"/>
                </a:cubicBezTo>
                <a:cubicBezTo>
                  <a:pt x="388032" y="535735"/>
                  <a:pt x="574079" y="434794"/>
                  <a:pt x="605746" y="353646"/>
                </a:cubicBezTo>
                <a:cubicBezTo>
                  <a:pt x="637413" y="272498"/>
                  <a:pt x="581995" y="98327"/>
                  <a:pt x="498868" y="44888"/>
                </a:cubicBezTo>
                <a:cubicBezTo>
                  <a:pt x="415741" y="-8551"/>
                  <a:pt x="190109" y="-16468"/>
                  <a:pt x="106982" y="33012"/>
                </a:cubicBezTo>
                <a:cubicBezTo>
                  <a:pt x="23855" y="82492"/>
                  <a:pt x="-1875" y="276457"/>
                  <a:pt x="104" y="341771"/>
                </a:cubicBezTo>
                <a:cubicBezTo>
                  <a:pt x="2083" y="407085"/>
                  <a:pt x="118858" y="424898"/>
                  <a:pt x="118858" y="424898"/>
                </a:cubicBezTo>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13576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4368</TotalTime>
  <Words>6620</Words>
  <Application>Microsoft Office PowerPoint</Application>
  <PresentationFormat>Custom</PresentationFormat>
  <Paragraphs>1884</Paragraphs>
  <Slides>130</Slides>
  <Notes>130</Notes>
  <HiddenSlides>0</HiddenSlides>
  <MMClips>0</MMClips>
  <ScaleCrop>false</ScaleCrop>
  <HeadingPairs>
    <vt:vector size="4" baseType="variant">
      <vt:variant>
        <vt:lpstr>Theme</vt:lpstr>
      </vt:variant>
      <vt:variant>
        <vt:i4>1</vt:i4>
      </vt:variant>
      <vt:variant>
        <vt:lpstr>Slide Titles</vt:lpstr>
      </vt:variant>
      <vt:variant>
        <vt:i4>130</vt:i4>
      </vt:variant>
    </vt:vector>
  </HeadingPairs>
  <TitlesOfParts>
    <vt:vector size="13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319</cp:revision>
  <cp:lastPrinted>2012-12-18T17:50:58Z</cp:lastPrinted>
  <dcterms:created xsi:type="dcterms:W3CDTF">2012-11-20T18:47:18Z</dcterms:created>
  <dcterms:modified xsi:type="dcterms:W3CDTF">2014-04-14T12:20:03Z</dcterms:modified>
</cp:coreProperties>
</file>